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3" r:id="rId6"/>
  </p:sldMasterIdLst>
  <p:notesMasterIdLst>
    <p:notesMasterId r:id="rId41"/>
  </p:notesMasterIdLst>
  <p:sldIdLst>
    <p:sldId id="344" r:id="rId7"/>
    <p:sldId id="312" r:id="rId8"/>
    <p:sldId id="337" r:id="rId9"/>
    <p:sldId id="376" r:id="rId10"/>
    <p:sldId id="377" r:id="rId11"/>
    <p:sldId id="378" r:id="rId12"/>
    <p:sldId id="343"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5" r:id="rId30"/>
    <p:sldId id="366" r:id="rId31"/>
    <p:sldId id="367" r:id="rId32"/>
    <p:sldId id="368" r:id="rId33"/>
    <p:sldId id="370" r:id="rId34"/>
    <p:sldId id="371" r:id="rId35"/>
    <p:sldId id="362" r:id="rId36"/>
    <p:sldId id="372" r:id="rId37"/>
    <p:sldId id="375" r:id="rId38"/>
    <p:sldId id="321"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4040291" y="3847836"/>
            <a:ext cx="6792411" cy="2062103"/>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Self-efficacy, Motivation and Productivity-Boosting Strategies for Smart Workers</a:t>
            </a:r>
          </a:p>
          <a:p>
            <a:pPr algn="ctr"/>
            <a:r>
              <a:rPr lang="en-US" altLang="ko-KR" sz="3200" b="1" dirty="0">
                <a:solidFill>
                  <a:schemeClr val="bg1"/>
                </a:solidFill>
                <a:cs typeface="Arial" pitchFamily="34" charset="0"/>
              </a:rPr>
              <a:t>Partner: </a:t>
            </a:r>
            <a:r>
              <a:rPr lang="en-US" altLang="ko-KR" sz="3200" b="1" dirty="0" err="1">
                <a:solidFill>
                  <a:schemeClr val="bg1"/>
                </a:solidFill>
                <a:cs typeface="Arial" pitchFamily="34" charset="0"/>
              </a:rPr>
              <a:t>Kleinon</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5875626" y="1648016"/>
            <a:ext cx="5500672" cy="1124287"/>
            <a:chOff x="5865235" y="1765988"/>
            <a:chExt cx="3647182" cy="1124287"/>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Performance Outcomes</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r>
                <a:rPr lang="en-US" altLang="ko-KR" sz="1200" dirty="0">
                  <a:solidFill>
                    <a:schemeClr val="tx1">
                      <a:lumMod val="75000"/>
                      <a:lumOff val="25000"/>
                    </a:schemeClr>
                  </a:solidFill>
                </a:rPr>
                <a:t>Positive and negative experiences influence further performance at given tasks.</a:t>
              </a:r>
            </a:p>
            <a:p>
              <a:r>
                <a:rPr lang="en-US" altLang="ko-KR" sz="1200" dirty="0">
                  <a:solidFill>
                    <a:schemeClr val="tx1">
                      <a:lumMod val="75000"/>
                      <a:lumOff val="25000"/>
                    </a:schemeClr>
                  </a:solidFill>
                </a:rPr>
                <a:t>Previous positive performance at a given task increases peoples’ trust in their own ability of performing well at a similar task in the future.</a:t>
              </a:r>
              <a:endParaRPr lang="ko-KR" altLang="en-US" sz="1200" dirty="0">
                <a:solidFill>
                  <a:schemeClr val="tx1">
                    <a:lumMod val="75000"/>
                    <a:lumOff val="25000"/>
                  </a:schemeClr>
                </a:solidFill>
              </a:endParaRPr>
            </a:p>
            <a:p>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78663" y="2607835"/>
            <a:ext cx="5500672" cy="754955"/>
            <a:chOff x="5865235" y="2880785"/>
            <a:chExt cx="3647182" cy="754955"/>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Vicarious Experiences</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Seeing similar people performing well at a given task increases individuals’ belief that they can also do well in similar conditions.</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27980" y="3525800"/>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6" name="Group 45">
            <a:extLst>
              <a:ext uri="{FF2B5EF4-FFF2-40B4-BE49-F238E27FC236}">
                <a16:creationId xmlns:a16="http://schemas.microsoft.com/office/drawing/2014/main" xmlns="" id="{C09F49E4-A8B5-41FA-A083-CA82F61C7157}"/>
              </a:ext>
            </a:extLst>
          </p:cNvPr>
          <p:cNvGrpSpPr/>
          <p:nvPr/>
        </p:nvGrpSpPr>
        <p:grpSpPr>
          <a:xfrm>
            <a:off x="5624945" y="4459315"/>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9" name="그룹 1">
            <a:extLst>
              <a:ext uri="{FF2B5EF4-FFF2-40B4-BE49-F238E27FC236}">
                <a16:creationId xmlns:a16="http://schemas.microsoft.com/office/drawing/2014/main" xmlns="" id="{6C9354A6-C4BC-47E9-A5AB-16DD4C4D6717}"/>
              </a:ext>
            </a:extLst>
          </p:cNvPr>
          <p:cNvGrpSpPr/>
          <p:nvPr/>
        </p:nvGrpSpPr>
        <p:grpSpPr>
          <a:xfrm>
            <a:off x="5812994" y="4383131"/>
            <a:ext cx="5500672" cy="754955"/>
            <a:chOff x="5865235" y="5106519"/>
            <a:chExt cx="3647182" cy="754955"/>
          </a:xfrm>
        </p:grpSpPr>
        <p:sp>
          <p:nvSpPr>
            <p:cNvPr id="50" name="TextBox 49">
              <a:extLst>
                <a:ext uri="{FF2B5EF4-FFF2-40B4-BE49-F238E27FC236}">
                  <a16:creationId xmlns:a16="http://schemas.microsoft.com/office/drawing/2014/main" xmlns="" id="{1168C733-1819-465C-B438-0AEC162746D0}"/>
                </a:ext>
              </a:extLst>
            </p:cNvPr>
            <p:cNvSpPr txBox="1"/>
            <p:nvPr/>
          </p:nvSpPr>
          <p:spPr>
            <a:xfrm>
              <a:off x="5865235" y="5106519"/>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Physiological Feedback</a:t>
              </a:r>
              <a:endParaRPr lang="ko-KR" altLang="en-US" sz="1400" b="1" dirty="0">
                <a:solidFill>
                  <a:schemeClr val="tx1">
                    <a:lumMod val="75000"/>
                    <a:lumOff val="25000"/>
                  </a:schemeClr>
                </a:solidFill>
              </a:endParaRPr>
            </a:p>
          </p:txBody>
        </p:sp>
        <p:sp>
          <p:nvSpPr>
            <p:cNvPr id="51" name="TextBox 50">
              <a:extLst>
                <a:ext uri="{FF2B5EF4-FFF2-40B4-BE49-F238E27FC236}">
                  <a16:creationId xmlns:a16="http://schemas.microsoft.com/office/drawing/2014/main" xmlns="" id="{0D8BF250-4DD4-4385-A905-90F9C53AEFDE}"/>
                </a:ext>
              </a:extLst>
            </p:cNvPr>
            <p:cNvSpPr txBox="1"/>
            <p:nvPr/>
          </p:nvSpPr>
          <p:spPr>
            <a:xfrm>
              <a:off x="5865235" y="5399809"/>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Boosting self-efficacy is easier when one fells psychologically and physically well.</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02643" y="3275503"/>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Section 2. How Self-efficacy Works?</a:t>
            </a:r>
            <a:endParaRPr lang="en-US" altLang="ko-KR" sz="2000" b="1" dirty="0">
              <a:solidFill>
                <a:srgbClr val="0594A9"/>
              </a:solidFill>
              <a:latin typeface="Trebuchet MS" panose="020B0603020202020204" pitchFamily="34" charset="0"/>
              <a:cs typeface="Arial" pitchFamily="34" charset="0"/>
            </a:endParaRPr>
          </a:p>
        </p:txBody>
      </p:sp>
      <p:grpSp>
        <p:nvGrpSpPr>
          <p:cNvPr id="71" name="Group 70">
            <a:extLst>
              <a:ext uri="{FF2B5EF4-FFF2-40B4-BE49-F238E27FC236}">
                <a16:creationId xmlns:a16="http://schemas.microsoft.com/office/drawing/2014/main" xmlns="" id="{9A8F54D5-ABBC-41D0-B5B9-9F457451DBBB}"/>
              </a:ext>
            </a:extLst>
          </p:cNvPr>
          <p:cNvGrpSpPr/>
          <p:nvPr/>
        </p:nvGrpSpPr>
        <p:grpSpPr>
          <a:xfrm>
            <a:off x="5624945" y="1707598"/>
            <a:ext cx="199272" cy="206152"/>
            <a:chOff x="2411760" y="3708613"/>
            <a:chExt cx="206152" cy="206152"/>
          </a:xfrm>
        </p:grpSpPr>
        <p:sp>
          <p:nvSpPr>
            <p:cNvPr id="72" name="Oval 71">
              <a:extLst>
                <a:ext uri="{FF2B5EF4-FFF2-40B4-BE49-F238E27FC236}">
                  <a16:creationId xmlns:a16="http://schemas.microsoft.com/office/drawing/2014/main" xmlns="" id="{CDE3A946-A14C-4CBA-8016-69506E84D31F}"/>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3" name="Chevron 38">
              <a:extLst>
                <a:ext uri="{FF2B5EF4-FFF2-40B4-BE49-F238E27FC236}">
                  <a16:creationId xmlns:a16="http://schemas.microsoft.com/office/drawing/2014/main" xmlns="" id="{9C78EDF8-2AE6-47F2-8423-28F6F81643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80" name="그룹 2">
            <a:extLst>
              <a:ext uri="{FF2B5EF4-FFF2-40B4-BE49-F238E27FC236}">
                <a16:creationId xmlns:a16="http://schemas.microsoft.com/office/drawing/2014/main" xmlns="" id="{60561E58-DA89-4AC2-B46F-1074F0B4BFF9}"/>
              </a:ext>
            </a:extLst>
          </p:cNvPr>
          <p:cNvGrpSpPr/>
          <p:nvPr/>
        </p:nvGrpSpPr>
        <p:grpSpPr>
          <a:xfrm>
            <a:off x="5878662" y="3452408"/>
            <a:ext cx="5500672" cy="754955"/>
            <a:chOff x="5865235" y="3995582"/>
            <a:chExt cx="3647182" cy="754955"/>
          </a:xfrm>
        </p:grpSpPr>
        <p:sp>
          <p:nvSpPr>
            <p:cNvPr id="81" name="TextBox 80">
              <a:extLst>
                <a:ext uri="{FF2B5EF4-FFF2-40B4-BE49-F238E27FC236}">
                  <a16:creationId xmlns:a16="http://schemas.microsoft.com/office/drawing/2014/main" xmlns="" id="{C97D90F3-1608-4E7D-AEE5-822ABC15789A}"/>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Verbal Persuasion</a:t>
              </a:r>
              <a:endParaRPr lang="ko-KR" altLang="en-US" sz="1400" b="1" dirty="0">
                <a:solidFill>
                  <a:schemeClr val="tx1">
                    <a:lumMod val="75000"/>
                    <a:lumOff val="25000"/>
                  </a:schemeClr>
                </a:solidFill>
              </a:endParaRPr>
            </a:p>
          </p:txBody>
        </p:sp>
        <p:sp>
          <p:nvSpPr>
            <p:cNvPr id="82" name="TextBox 81">
              <a:extLst>
                <a:ext uri="{FF2B5EF4-FFF2-40B4-BE49-F238E27FC236}">
                  <a16:creationId xmlns:a16="http://schemas.microsoft.com/office/drawing/2014/main" xmlns="" id="{6C0DE595-9C3D-4EDB-96D8-89969BA4FEB1}"/>
                </a:ext>
              </a:extLst>
            </p:cNvPr>
            <p:cNvSpPr txBox="1"/>
            <p:nvPr/>
          </p:nvSpPr>
          <p:spPr>
            <a:xfrm>
              <a:off x="5865235" y="4288872"/>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Positive verbal reinforcement encourages people to believe they have the necessary skills to perform well.</a:t>
              </a:r>
              <a:endParaRPr lang="ko-KR" altLang="en-US" sz="1200" dirty="0">
                <a:solidFill>
                  <a:schemeClr val="tx1">
                    <a:lumMod val="75000"/>
                    <a:lumOff val="25000"/>
                  </a:schemeClr>
                </a:solidFill>
              </a:endParaRPr>
            </a:p>
          </p:txBody>
        </p:sp>
      </p:grpSp>
      <p:sp>
        <p:nvSpPr>
          <p:cNvPr id="84" name="TextBox 83">
            <a:extLst>
              <a:ext uri="{FF2B5EF4-FFF2-40B4-BE49-F238E27FC236}">
                <a16:creationId xmlns:a16="http://schemas.microsoft.com/office/drawing/2014/main" xmlns="" id="{B7445688-AEAB-4188-BC56-175D26020C81}"/>
              </a:ext>
            </a:extLst>
          </p:cNvPr>
          <p:cNvSpPr txBox="1"/>
          <p:nvPr/>
        </p:nvSpPr>
        <p:spPr>
          <a:xfrm>
            <a:off x="5875625" y="2607835"/>
            <a:ext cx="550067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Vicarious Experiences</a:t>
            </a:r>
            <a:endParaRPr lang="ko-KR" altLang="en-US" sz="1400" b="1" dirty="0">
              <a:solidFill>
                <a:schemeClr val="tx1">
                  <a:lumMod val="75000"/>
                  <a:lumOff val="25000"/>
                </a:schemeClr>
              </a:solidFill>
            </a:endParaRPr>
          </a:p>
        </p:txBody>
      </p:sp>
      <p:grpSp>
        <p:nvGrpSpPr>
          <p:cNvPr id="92" name="Group 91">
            <a:extLst>
              <a:ext uri="{FF2B5EF4-FFF2-40B4-BE49-F238E27FC236}">
                <a16:creationId xmlns:a16="http://schemas.microsoft.com/office/drawing/2014/main" xmlns="" id="{CC5F1AD8-79CF-4622-AE99-E0C962AB4209}"/>
              </a:ext>
            </a:extLst>
          </p:cNvPr>
          <p:cNvGrpSpPr/>
          <p:nvPr/>
        </p:nvGrpSpPr>
        <p:grpSpPr>
          <a:xfrm>
            <a:off x="5627466" y="2686305"/>
            <a:ext cx="199272" cy="206152"/>
            <a:chOff x="2411760" y="3708613"/>
            <a:chExt cx="206152" cy="206152"/>
          </a:xfrm>
        </p:grpSpPr>
        <p:sp>
          <p:nvSpPr>
            <p:cNvPr id="93" name="Oval 92">
              <a:extLst>
                <a:ext uri="{FF2B5EF4-FFF2-40B4-BE49-F238E27FC236}">
                  <a16:creationId xmlns:a16="http://schemas.microsoft.com/office/drawing/2014/main" xmlns="" id="{EB8864D8-16CD-4ECE-8715-8670C054E0A2}"/>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94" name="Chevron 45">
              <a:extLst>
                <a:ext uri="{FF2B5EF4-FFF2-40B4-BE49-F238E27FC236}">
                  <a16:creationId xmlns:a16="http://schemas.microsoft.com/office/drawing/2014/main" xmlns="" id="{81F9E311-63D3-49DB-9D32-E53ED8E140F3}"/>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98" name="Group 97">
            <a:extLst>
              <a:ext uri="{FF2B5EF4-FFF2-40B4-BE49-F238E27FC236}">
                <a16:creationId xmlns:a16="http://schemas.microsoft.com/office/drawing/2014/main" xmlns="" id="{74E2196F-19C0-443A-8BC4-2D7DBE41CB93}"/>
              </a:ext>
            </a:extLst>
          </p:cNvPr>
          <p:cNvGrpSpPr/>
          <p:nvPr/>
        </p:nvGrpSpPr>
        <p:grpSpPr>
          <a:xfrm>
            <a:off x="5613722" y="5385167"/>
            <a:ext cx="199272" cy="206152"/>
            <a:chOff x="2411760" y="3708613"/>
            <a:chExt cx="206152" cy="206152"/>
          </a:xfrm>
        </p:grpSpPr>
        <p:sp>
          <p:nvSpPr>
            <p:cNvPr id="99" name="Oval 98">
              <a:extLst>
                <a:ext uri="{FF2B5EF4-FFF2-40B4-BE49-F238E27FC236}">
                  <a16:creationId xmlns:a16="http://schemas.microsoft.com/office/drawing/2014/main" xmlns="" id="{C47A345E-83C7-4F8D-AF2B-B341D41F9C4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0" name="Chevron 38">
              <a:extLst>
                <a:ext uri="{FF2B5EF4-FFF2-40B4-BE49-F238E27FC236}">
                  <a16:creationId xmlns:a16="http://schemas.microsoft.com/office/drawing/2014/main" xmlns="" id="{94B115B9-2E9D-4105-B5D4-AC0F9A3E4FC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02" name="그룹 1">
            <a:extLst>
              <a:ext uri="{FF2B5EF4-FFF2-40B4-BE49-F238E27FC236}">
                <a16:creationId xmlns:a16="http://schemas.microsoft.com/office/drawing/2014/main" xmlns="" id="{F6BEDF62-2BB8-43CB-99D2-3F421671DAEA}"/>
              </a:ext>
            </a:extLst>
          </p:cNvPr>
          <p:cNvGrpSpPr/>
          <p:nvPr/>
        </p:nvGrpSpPr>
        <p:grpSpPr>
          <a:xfrm>
            <a:off x="5824217" y="5288726"/>
            <a:ext cx="5552080" cy="983504"/>
            <a:chOff x="5831149" y="5106519"/>
            <a:chExt cx="3681268" cy="983504"/>
          </a:xfrm>
        </p:grpSpPr>
        <p:sp>
          <p:nvSpPr>
            <p:cNvPr id="103" name="TextBox 102">
              <a:extLst>
                <a:ext uri="{FF2B5EF4-FFF2-40B4-BE49-F238E27FC236}">
                  <a16:creationId xmlns:a16="http://schemas.microsoft.com/office/drawing/2014/main" xmlns="" id="{99954FBB-264B-4D06-ABE6-96C817A148BC}"/>
                </a:ext>
              </a:extLst>
            </p:cNvPr>
            <p:cNvSpPr txBox="1"/>
            <p:nvPr/>
          </p:nvSpPr>
          <p:spPr>
            <a:xfrm>
              <a:off x="5865235" y="5106519"/>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Imagined Experiences</a:t>
              </a:r>
              <a:endParaRPr lang="ko-KR" altLang="en-US" sz="1400" b="1" dirty="0">
                <a:solidFill>
                  <a:schemeClr val="tx1">
                    <a:lumMod val="75000"/>
                    <a:lumOff val="25000"/>
                  </a:schemeClr>
                </a:solidFill>
              </a:endParaRPr>
            </a:p>
          </p:txBody>
        </p:sp>
        <p:sp>
          <p:nvSpPr>
            <p:cNvPr id="104" name="TextBox 103">
              <a:extLst>
                <a:ext uri="{FF2B5EF4-FFF2-40B4-BE49-F238E27FC236}">
                  <a16:creationId xmlns:a16="http://schemas.microsoft.com/office/drawing/2014/main" xmlns="" id="{6D6DAFFF-626D-4736-87BB-EA0F500A9A17}"/>
                </a:ext>
              </a:extLst>
            </p:cNvPr>
            <p:cNvSpPr txBox="1"/>
            <p:nvPr/>
          </p:nvSpPr>
          <p:spPr>
            <a:xfrm>
              <a:off x="5831149" y="5443692"/>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Making success seem like the most outcome by visualizing oneself as behaving effectively while performing the task can increase the chances of success.</a:t>
              </a:r>
              <a:endParaRPr lang="ko-KR" altLang="en-US" sz="1200" dirty="0">
                <a:solidFill>
                  <a:schemeClr val="tx1">
                    <a:lumMod val="75000"/>
                    <a:lumOff val="25000"/>
                  </a:schemeClr>
                </a:solidFill>
              </a:endParaRPr>
            </a:p>
          </p:txBody>
        </p:sp>
      </p:grpSp>
      <p:sp>
        <p:nvSpPr>
          <p:cNvPr id="4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5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53" name="Immagin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65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xmlns="" id="{82AA4491-B9AF-4FB0-BE43-60C3ABF8B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251" y="1423960"/>
            <a:ext cx="4982547" cy="498254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572847" y="1853920"/>
            <a:ext cx="5846614" cy="4708981"/>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How Self-efficacy Works?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effectLst/>
                <a:latin typeface="Arial" panose="020B0604020202020204" pitchFamily="34" charset="0"/>
                <a:ea typeface="Calibri" panose="020F0502020204030204" pitchFamily="34" charset="0"/>
                <a:cs typeface="Arial" panose="020B0604020202020204" pitchFamily="34" charset="0"/>
              </a:rPr>
              <a:t>Albert Bandura signaled </a:t>
            </a:r>
            <a:r>
              <a:rPr lang="en-US" sz="2000" b="1" dirty="0">
                <a:effectLst/>
                <a:latin typeface="Arial" panose="020B0604020202020204" pitchFamily="34" charset="0"/>
                <a:ea typeface="Calibri" panose="020F0502020204030204" pitchFamily="34" charset="0"/>
                <a:cs typeface="Arial" panose="020B0604020202020204" pitchFamily="34" charset="0"/>
              </a:rPr>
              <a:t>4 sources </a:t>
            </a:r>
            <a:r>
              <a:rPr lang="en-US" sz="2000" dirty="0">
                <a:effectLst/>
                <a:latin typeface="Arial" panose="020B0604020202020204" pitchFamily="34" charset="0"/>
                <a:ea typeface="Calibri" panose="020F0502020204030204" pitchFamily="34" charset="0"/>
                <a:cs typeface="Arial" panose="020B0604020202020204" pitchFamily="34" charset="0"/>
              </a:rPr>
              <a:t>from which individuals interpret information in order to build their self-efficacy: </a:t>
            </a:r>
            <a:r>
              <a:rPr lang="en-US" sz="2000" b="1" dirty="0">
                <a:effectLst/>
                <a:latin typeface="Arial" panose="020B0604020202020204" pitchFamily="34" charset="0"/>
                <a:ea typeface="Calibri" panose="020F0502020204030204" pitchFamily="34" charset="0"/>
                <a:cs typeface="Arial" panose="020B0604020202020204" pitchFamily="34" charset="0"/>
              </a:rPr>
              <a:t>performance outcomes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vicarious experiences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verbal persuasion </a:t>
            </a:r>
            <a:r>
              <a:rPr lang="en-US" sz="2000" dirty="0">
                <a:effectLst/>
                <a:latin typeface="Arial" panose="020B0604020202020204" pitchFamily="34" charset="0"/>
                <a:ea typeface="Calibri" panose="020F0502020204030204" pitchFamily="34" charset="0"/>
                <a:cs typeface="Arial" panose="020B0604020202020204" pitchFamily="34" charset="0"/>
              </a:rPr>
              <a:t>and </a:t>
            </a:r>
            <a:r>
              <a:rPr lang="en-US" sz="2000" b="1" dirty="0">
                <a:effectLst/>
                <a:latin typeface="Arial" panose="020B0604020202020204" pitchFamily="34" charset="0"/>
                <a:ea typeface="Calibri" panose="020F0502020204030204" pitchFamily="34" charset="0"/>
                <a:cs typeface="Arial" panose="020B0604020202020204" pitchFamily="34" charset="0"/>
              </a:rPr>
              <a:t>physiological feedback</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defRPr/>
            </a:pPr>
            <a:endParaRPr lang="en-US" sz="2000" dirty="0">
              <a:latin typeface="Arial" panose="020B0604020202020204" pitchFamily="34" charset="0"/>
              <a:ea typeface="Calibri" panose="020F0502020204030204" pitchFamily="34" charset="0"/>
              <a:cs typeface="Arial" panose="020B0604020202020204" pitchFamily="34" charset="0"/>
            </a:endParaRPr>
          </a:p>
          <a:p>
            <a:pPr>
              <a:defRPr/>
            </a:pPr>
            <a:r>
              <a:rPr lang="en-US" sz="2000" dirty="0">
                <a:effectLst/>
                <a:latin typeface="Arial" panose="020B0604020202020204" pitchFamily="34" charset="0"/>
                <a:ea typeface="Calibri" panose="020F0502020204030204" pitchFamily="34" charset="0"/>
                <a:cs typeface="Arial" panose="020B0604020202020204" pitchFamily="34" charset="0"/>
              </a:rPr>
              <a:t>An additional not to neglect source – </a:t>
            </a:r>
            <a:r>
              <a:rPr lang="en-US" sz="2000" b="1" dirty="0">
                <a:effectLst/>
                <a:latin typeface="Arial" panose="020B0604020202020204" pitchFamily="34" charset="0"/>
                <a:ea typeface="Calibri" panose="020F0502020204030204" pitchFamily="34" charset="0"/>
                <a:cs typeface="Arial" panose="020B0604020202020204" pitchFamily="34" charset="0"/>
              </a:rPr>
              <a:t>imagined experiences</a:t>
            </a:r>
            <a:r>
              <a:rPr lang="en-US" sz="2000" dirty="0">
                <a:effectLst/>
                <a:latin typeface="Arial" panose="020B0604020202020204" pitchFamily="34" charset="0"/>
                <a:ea typeface="Calibri" panose="020F0502020204030204" pitchFamily="34" charset="0"/>
                <a:cs typeface="Arial" panose="020B0604020202020204" pitchFamily="34" charset="0"/>
              </a:rPr>
              <a:t> or </a:t>
            </a:r>
            <a:r>
              <a:rPr lang="en-US" sz="2000" b="1" dirty="0">
                <a:effectLst/>
                <a:latin typeface="Arial" panose="020B0604020202020204" pitchFamily="34" charset="0"/>
                <a:ea typeface="Calibri" panose="020F0502020204030204" pitchFamily="34" charset="0"/>
                <a:cs typeface="Arial" panose="020B0604020202020204" pitchFamily="34" charset="0"/>
              </a:rPr>
              <a:t>visualization</a:t>
            </a:r>
            <a:r>
              <a:rPr lang="en-US" sz="2000" dirty="0">
                <a:effectLst/>
                <a:latin typeface="Arial" panose="020B0604020202020204" pitchFamily="34" charset="0"/>
                <a:ea typeface="Calibri" panose="020F0502020204030204" pitchFamily="34" charset="0"/>
                <a:cs typeface="Arial" panose="020B0604020202020204" pitchFamily="34" charset="0"/>
              </a:rPr>
              <a:t> is stated later by James Maddux.</a:t>
            </a:r>
          </a:p>
          <a:p>
            <a:pPr>
              <a:defRPr/>
            </a:pPr>
            <a:endParaRPr lang="en-US" sz="2400" dirty="0">
              <a:latin typeface="Trebuchet MS" panose="020B0603020202020204" pitchFamily="34" charset="0"/>
              <a:ea typeface="Calibri" panose="020F0502020204030204" pitchFamily="34" charset="0"/>
              <a:cs typeface="Arial" panose="020B0604020202020204" pitchFamily="34" charset="0"/>
            </a:endParaRPr>
          </a:p>
          <a:p>
            <a:pPr>
              <a:defRPr/>
            </a:pPr>
            <a:endParaRPr lang="en-US" sz="2400" dirty="0">
              <a:effectLst/>
              <a:latin typeface="Trebuchet MS" panose="020B0603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262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666888"/>
            <a:ext cx="11079282" cy="403187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How Self-efficacy Works?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Performance </a:t>
            </a:r>
            <a:r>
              <a:rPr lang="en-US" sz="2000" b="1" dirty="0">
                <a:latin typeface="Arial" panose="020B0604020202020204" pitchFamily="34" charset="0"/>
                <a:ea typeface="Calibri" panose="020F0502020204030204" pitchFamily="34" charset="0"/>
                <a:cs typeface="Arial" panose="020B0604020202020204" pitchFamily="34" charset="0"/>
              </a:rPr>
              <a:t>O</a:t>
            </a:r>
            <a:r>
              <a:rPr lang="en-US" sz="2000" b="1" dirty="0">
                <a:effectLst/>
                <a:latin typeface="Arial" panose="020B0604020202020204" pitchFamily="34" charset="0"/>
                <a:ea typeface="Calibri" panose="020F0502020204030204" pitchFamily="34" charset="0"/>
                <a:cs typeface="Arial" panose="020B0604020202020204" pitchFamily="34" charset="0"/>
              </a:rPr>
              <a:t>utcomes</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It’s easier to believe that you will succeed at a task when you have previously had positive results with similar ones.</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Making a list of situations you did well at your work or when you took on new challenges will help you improve your confidence. Although you might not encounter exactly the same situation – look closer for similarities. </a:t>
            </a:r>
          </a:p>
          <a:p>
            <a:pPr>
              <a:defRPr/>
            </a:pPr>
            <a:endParaRPr lang="es-ES" sz="2400" dirty="0">
              <a:latin typeface="Trebuchet MS" panose="020B0603020202020204" pitchFamily="34" charset="0"/>
              <a:cs typeface="Calibri" panose="020F0502020204030204" pitchFamily="34" charset="0"/>
            </a:endParaRPr>
          </a:p>
          <a:p>
            <a:pPr>
              <a:defRPr/>
            </a:pP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able and chairs&#10;&#10;Description automatically generated with low confidence">
            <a:extLst>
              <a:ext uri="{FF2B5EF4-FFF2-40B4-BE49-F238E27FC236}">
                <a16:creationId xmlns:a16="http://schemas.microsoft.com/office/drawing/2014/main" xmlns="" id="{B9182C6C-873C-42EA-BF31-69B7181ED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7409" y="4926563"/>
            <a:ext cx="2890038" cy="1733598"/>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39324" y="1270585"/>
            <a:ext cx="11508123" cy="4278094"/>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How Self-efficacy Works?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Vicarious experiences</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It’s also easier to believe you can accomplish something when you see someone similar to you doing it.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When taking on a challenge that is new for you - keep an eye on your colleagues, friends, or people with similar positions/skills from other companies. If they did it, chances are you can do it too.</a:t>
            </a:r>
          </a:p>
          <a:p>
            <a:pPr>
              <a:defRPr/>
            </a:pPr>
            <a:endParaRPr lang="en-US" sz="2400" dirty="0">
              <a:latin typeface="Trebuchet MS" panose="020B0603020202020204" pitchFamily="34" charset="0"/>
              <a:cs typeface="Calibri" panose="020F0502020204030204" pitchFamily="34" charset="0"/>
            </a:endParaRPr>
          </a:p>
          <a:p>
            <a:pPr>
              <a:defRPr/>
            </a:pPr>
            <a:r>
              <a:rPr lang="en-US" sz="2000" b="1" dirty="0">
                <a:latin typeface="Arial" panose="020B0604020202020204" pitchFamily="34" charset="0"/>
                <a:cs typeface="Arial" panose="020B0604020202020204" pitchFamily="34" charset="0"/>
              </a:rPr>
              <a:t>! Stay objective: we often tend to overestimate other peoples’ qualities just because they were bold enough to ‘just do it’, or vice-versa – to over-estimate our own level of competence, usually when we aren’t competent enough to realize we’re wrong.</a:t>
            </a:r>
            <a:endParaRPr lang="es-ES" sz="2000" b="1"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690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4" y="1307907"/>
            <a:ext cx="8443419" cy="587853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How Self-efficacy Works?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Verbal Persuasion</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Having other people encouraging and convincing us that we have the necessary qualities to complete tasks is also empowering and a source of self-efficacy.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Although the simple fact that you’ve been assigned a task usually implies that those who chose you to do it believe in your capacity of successfully completing it, you can also ask for feedback from colleagues or other significant people such as mentors or superiors. Listen only to those who really have the necessary skills themselves to give you an advised opinion. Stay away from negative people or those who might have reasons to discourage you. Provide encouragement to others yourself whenever possible and reasonable.</a:t>
            </a: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A picture containing shape&#10;&#10;Description automatically generated">
            <a:extLst>
              <a:ext uri="{FF2B5EF4-FFF2-40B4-BE49-F238E27FC236}">
                <a16:creationId xmlns:a16="http://schemas.microsoft.com/office/drawing/2014/main" xmlns="" id="{25209E53-425D-4F12-AAD0-51B4CD0C0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5574" y="2631234"/>
            <a:ext cx="2951218" cy="3079101"/>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417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4" y="1270585"/>
            <a:ext cx="8471412" cy="5201424"/>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How Self-efficacy Works?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Physiological Feedback</a:t>
            </a:r>
          </a:p>
          <a:p>
            <a:pP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Emotional</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physiological states </a:t>
            </a:r>
            <a:r>
              <a:rPr lang="en-US" sz="2000" dirty="0">
                <a:latin typeface="Arial" panose="020B0604020202020204" pitchFamily="34" charset="0"/>
                <a:cs typeface="Arial" panose="020B0604020202020204" pitchFamily="34" charset="0"/>
              </a:rPr>
              <a:t>can influence the way we perceive our capacity of performing well. Depression or illness for example might make us judge negatively our self-efficacy, while positive states (feeling happy/energetic) will make us feel as we can do anything.</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 Learn to take those elements into consideration when judging your own capacity of completing tasks and try to remain as objective as possible. Remember that </a:t>
            </a:r>
            <a:r>
              <a:rPr lang="en-US" sz="2000" b="1" dirty="0">
                <a:latin typeface="Arial" panose="020B0604020202020204" pitchFamily="34" charset="0"/>
                <a:cs typeface="Arial" panose="020B0604020202020204" pitchFamily="34" charset="0"/>
              </a:rPr>
              <a:t>nothing lasts forever</a:t>
            </a:r>
            <a:r>
              <a:rPr lang="en-US" sz="2000" dirty="0">
                <a:latin typeface="Arial" panose="020B0604020202020204" pitchFamily="34" charset="0"/>
                <a:cs typeface="Arial" panose="020B0604020202020204" pitchFamily="34" charset="0"/>
              </a:rPr>
              <a:t>. You will sooner or later get out of any situation or state. If indeed </a:t>
            </a:r>
            <a:r>
              <a:rPr lang="en-US" sz="2000" b="1" dirty="0">
                <a:latin typeface="Arial" panose="020B0604020202020204" pitchFamily="34" charset="0"/>
                <a:cs typeface="Arial" panose="020B0604020202020204" pitchFamily="34" charset="0"/>
              </a:rPr>
              <a:t>a negative state limits your abilities </a:t>
            </a:r>
            <a:r>
              <a:rPr lang="en-US" sz="2000" dirty="0">
                <a:latin typeface="Arial" panose="020B0604020202020204" pitchFamily="34" charset="0"/>
                <a:cs typeface="Arial" panose="020B0604020202020204" pitchFamily="34" charset="0"/>
              </a:rPr>
              <a:t>to complete your plans, remember is only </a:t>
            </a:r>
            <a:r>
              <a:rPr lang="en-US" sz="2000" b="1" dirty="0">
                <a:latin typeface="Arial" panose="020B0604020202020204" pitchFamily="34" charset="0"/>
                <a:cs typeface="Arial" panose="020B0604020202020204" pitchFamily="34" charset="0"/>
              </a:rPr>
              <a:t>temporary</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not definitory for your real level of competence</a:t>
            </a:r>
            <a:r>
              <a:rPr lang="en-US" sz="2000" dirty="0">
                <a:latin typeface="Arial" panose="020B0604020202020204" pitchFamily="34" charset="0"/>
                <a:cs typeface="Arial" panose="020B0604020202020204" pitchFamily="34" charset="0"/>
              </a:rPr>
              <a:t>.</a:t>
            </a: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Shape&#10;&#10;Description automatically generated">
            <a:extLst>
              <a:ext uri="{FF2B5EF4-FFF2-40B4-BE49-F238E27FC236}">
                <a16:creationId xmlns:a16="http://schemas.microsoft.com/office/drawing/2014/main" xmlns="" id="{920B773E-2400-45E5-8D51-E486A2E91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593" y="3429000"/>
            <a:ext cx="2742360" cy="1939010"/>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477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293209"/>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How Self-efficacy Works?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Imagined experiences</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Also known as </a:t>
            </a:r>
            <a:r>
              <a:rPr lang="en-US" sz="2000" b="1" dirty="0">
                <a:latin typeface="Arial" panose="020B0604020202020204" pitchFamily="34" charset="0"/>
                <a:cs typeface="Arial" panose="020B0604020202020204" pitchFamily="34" charset="0"/>
              </a:rPr>
              <a:t>visualization </a:t>
            </a:r>
            <a:r>
              <a:rPr lang="en-US" sz="2000" dirty="0">
                <a:latin typeface="Arial" panose="020B0604020202020204" pitchFamily="34" charset="0"/>
                <a:cs typeface="Arial" panose="020B0604020202020204" pitchFamily="34" charset="0"/>
              </a:rPr>
              <a:t>– involves imagining yourself performing and successfully completing a given task, and it is the fifth route to increased self-efficacy. It is either intentionally or unintentionally – broadly used by high achievers, including performance athletes.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Of course, you will still have to put in the effort – but you will be </a:t>
            </a:r>
            <a:r>
              <a:rPr lang="en-US" sz="2000" b="1" dirty="0">
                <a:latin typeface="Arial" panose="020B0604020202020204" pitchFamily="34" charset="0"/>
                <a:cs typeface="Arial" panose="020B0604020202020204" pitchFamily="34" charset="0"/>
              </a:rPr>
              <a:t>mentally prepared</a:t>
            </a:r>
            <a:r>
              <a:rPr lang="en-US" sz="2000" dirty="0">
                <a:latin typeface="Arial" panose="020B0604020202020204" pitchFamily="34" charset="0"/>
                <a:cs typeface="Arial" panose="020B0604020202020204" pitchFamily="34" charset="0"/>
              </a:rPr>
              <a:t> to take whatever it comes.</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049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Definition</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Why we do what we do</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Context</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How is self-motivation relevant for smart workers</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2</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2246769"/>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Section 1. What is Self-motivation and Why Is It Important for Smart Workers</a:t>
            </a:r>
            <a:endParaRPr lang="en-US"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082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429999" cy="236988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What is self-motivation and why is it important for smart workers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Definition</a:t>
            </a:r>
          </a:p>
          <a:p>
            <a:pP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‘Self-motivation is the internal state that helps us initiate, continue, or terminate a behavior.’ </a:t>
            </a:r>
            <a:r>
              <a:rPr lang="en-US" sz="2000" dirty="0">
                <a:latin typeface="Arial" panose="020B0604020202020204" pitchFamily="34" charset="0"/>
                <a:cs typeface="Arial" panose="020B0604020202020204" pitchFamily="34" charset="0"/>
              </a:rPr>
              <a:t>(Berkley Well-Being Institute)</a:t>
            </a:r>
          </a:p>
          <a:p>
            <a:pPr>
              <a:defRPr/>
            </a:pPr>
            <a:endParaRPr lang="en-U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2</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a:extLst>
              <a:ext uri="{FF2B5EF4-FFF2-40B4-BE49-F238E27FC236}">
                <a16:creationId xmlns:a16="http://schemas.microsoft.com/office/drawing/2014/main" xmlns="" id="{A40ACFF0-9D84-46F3-8EFF-AEF3525ED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419" y="2977507"/>
            <a:ext cx="3429000" cy="3429000"/>
          </a:xfrm>
          <a:prstGeom prst="rect">
            <a:avLst/>
          </a:prstGeom>
        </p:spPr>
      </p:pic>
      <p:sp>
        <p:nvSpPr>
          <p:cNvPr id="10" name="TextBox 9">
            <a:extLst>
              <a:ext uri="{FF2B5EF4-FFF2-40B4-BE49-F238E27FC236}">
                <a16:creationId xmlns:a16="http://schemas.microsoft.com/office/drawing/2014/main" xmlns="" id="{591B0FAE-1B64-418E-AA6D-1A168E3E61B6}"/>
              </a:ext>
            </a:extLst>
          </p:cNvPr>
          <p:cNvSpPr txBox="1"/>
          <p:nvPr/>
        </p:nvSpPr>
        <p:spPr>
          <a:xfrm>
            <a:off x="529513" y="3429000"/>
            <a:ext cx="7934906" cy="2523768"/>
          </a:xfrm>
          <a:prstGeom prst="rect">
            <a:avLst/>
          </a:prstGeom>
          <a:noFill/>
        </p:spPr>
        <p:txBody>
          <a:bodyPr wrap="square">
            <a:spAutoFit/>
          </a:bodyPr>
          <a:lstStyle/>
          <a:p>
            <a:pPr>
              <a:defRPr/>
            </a:pPr>
            <a:r>
              <a:rPr lang="en-US" sz="1800" dirty="0">
                <a:latin typeface="Arial" panose="020B0604020202020204" pitchFamily="34" charset="0"/>
                <a:cs typeface="Arial" panose="020B0604020202020204" pitchFamily="34" charset="0"/>
              </a:rPr>
              <a:t>Examples of self-motivation:</a:t>
            </a:r>
          </a:p>
          <a:p>
            <a:pPr>
              <a:defRPr/>
            </a:pPr>
            <a:endParaRPr lang="en-US" sz="2000" dirty="0">
              <a:latin typeface="Arial" panose="020B0604020202020204" pitchFamily="34" charset="0"/>
              <a:cs typeface="Arial" panose="020B0604020202020204" pitchFamily="34" charset="0"/>
            </a:endParaRPr>
          </a:p>
          <a:p>
            <a:pPr marL="342900" indent="-342900">
              <a:buFontTx/>
              <a:buChar char="-"/>
              <a:defRPr/>
            </a:pPr>
            <a:r>
              <a:rPr lang="en-US" sz="2000" dirty="0">
                <a:latin typeface="Arial" panose="020B0604020202020204" pitchFamily="34" charset="0"/>
                <a:cs typeface="Arial" panose="020B0604020202020204" pitchFamily="34" charset="0"/>
              </a:rPr>
              <a:t>Starting and completing tasks in time without the need of external supervision or pressure</a:t>
            </a:r>
          </a:p>
          <a:p>
            <a:pPr marL="342900" indent="-342900">
              <a:buFontTx/>
              <a:buChar char="-"/>
              <a:defRPr/>
            </a:pPr>
            <a:r>
              <a:rPr lang="en-US" sz="2000" dirty="0">
                <a:latin typeface="Arial" panose="020B0604020202020204" pitchFamily="34" charset="0"/>
                <a:cs typeface="Arial" panose="020B0604020202020204" pitchFamily="34" charset="0"/>
              </a:rPr>
              <a:t>Remaining focused on what we have to do long enough to achieve our goals</a:t>
            </a:r>
          </a:p>
          <a:p>
            <a:pPr marL="342900" indent="-342900">
              <a:buFontTx/>
              <a:buChar char="-"/>
              <a:defRPr/>
            </a:pPr>
            <a:r>
              <a:rPr lang="en-US" sz="2000" dirty="0">
                <a:latin typeface="Arial" panose="020B0604020202020204" pitchFamily="34" charset="0"/>
                <a:cs typeface="Arial" panose="020B0604020202020204" pitchFamily="34" charset="0"/>
              </a:rPr>
              <a:t>Initiating new projects or actions even if we are not obliged in any way to do so</a:t>
            </a:r>
            <a:endParaRPr lang="en-US" sz="2000" dirty="0"/>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269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585871"/>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What is self-motivation and why is it important for smart workers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Why is self-motivation so important for smart workers?</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Smart work is defined by high degrees of flexibility and autonomy.</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While in a classical working environment we tend to adapt our working style and rhythm to that of the colleagues, or to the immediate requirements from superiors, as smart workers we are free to organize our work and priorities, the working environment is more fluid and the degree of external control is much reduced.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Sounds great – but not that easy - we often have to wait longer for feedback and there’s no one there to break difficult tasks into bite-sized chunks for us.</a:t>
            </a: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864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96420"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590711"/>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1" y="2440716"/>
            <a:ext cx="2936722" cy="1172951"/>
            <a:chOff x="270023" y="1566097"/>
            <a:chExt cx="2605242" cy="1184683"/>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4" y="1911471"/>
              <a:ext cx="2605241" cy="83930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How smart work is different from traditional environments in terms of autonomy and motivation sources</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566097"/>
              <a:ext cx="2605241" cy="466282"/>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Acknowledge the importance of self-reliance in smart working</a:t>
              </a:r>
              <a:endParaRPr lang="ko-KR" altLang="en-US" sz="12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6"/>
            <a:ext cx="3251064" cy="916778"/>
            <a:chOff x="270023" y="1638319"/>
            <a:chExt cx="2884103" cy="925947"/>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3" y="1911471"/>
              <a:ext cx="2605241"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What it is, how it influences your working performance, why is it important for smart workers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884103"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Understand how self efficacy works</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49629" y="2499851"/>
            <a:ext cx="3051870" cy="933009"/>
            <a:chOff x="270024" y="1709163"/>
            <a:chExt cx="2707393" cy="942341"/>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372176" y="2185221"/>
              <a:ext cx="2605241" cy="46628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Understanding self-motivation and its importance in relation to smart-working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4" y="1709163"/>
              <a:ext cx="2605241" cy="46628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Motivate yourself, improve your autonomy</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8316" y="4377916"/>
            <a:ext cx="2936721" cy="916778"/>
            <a:chOff x="270023" y="1638319"/>
            <a:chExt cx="2605241" cy="925947"/>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3" y="1911471"/>
              <a:ext cx="2605241"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Playing your way to success, staying focused, avoiding distractions and time wasters</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Improve your productivity</a:t>
              </a:r>
              <a:endParaRPr lang="ko-KR" altLang="en-US" sz="1200" b="1" dirty="0">
                <a:solidFill>
                  <a:schemeClr val="tx1">
                    <a:lumMod val="75000"/>
                    <a:lumOff val="25000"/>
                  </a:schemeClr>
                </a:solidFill>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Objectives &amp; Goals</a:t>
            </a:r>
            <a:endParaRPr lang="en-US" altLang="ko-KR" sz="2400" b="1" dirty="0">
              <a:solidFill>
                <a:srgbClr val="F36A0D"/>
              </a:solidFill>
              <a:latin typeface="Trebuchet MS" panose="020B0603020202020204" pitchFamily="34" charset="0"/>
              <a:cs typeface="Arial" pitchFamily="34" charset="0"/>
            </a:endParaRPr>
          </a:p>
        </p:txBody>
      </p:sp>
      <p:sp>
        <p:nvSpPr>
          <p:cNvPr id="3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90876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What is self-motivation and why is it important for smart workers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latin typeface="Arial" panose="020B0604020202020204" pitchFamily="34" charset="0"/>
                <a:cs typeface="Arial" panose="020B0604020202020204" pitchFamily="34" charset="0"/>
              </a:rPr>
              <a:t>When you have choices (e.g. choosing what you want to work on, when, where and for how long) it is more difficult to keep a pace that ensures the expected results.</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 Moreover, you are exposed to various distractors or temptations (e.g. social media, ‘busy work’, daydreaming, chores around the house), and more prone to avoidant behaviors (procrastination, doing work which is not meaningful/necessary – or not relevant for the moment just to avoid doing what you actually have to do).</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Although you might feel as you’re working longer hours – in reality you find yourself actually getting less done or consistently missing deadlines.</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42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97031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What is self-motivation and why is it important for smart workers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latin typeface="Arial" panose="020B0604020202020204" pitchFamily="34" charset="0"/>
                <a:cs typeface="Arial" panose="020B0604020202020204" pitchFamily="34" charset="0"/>
              </a:rPr>
              <a:t>Finding your inner ‘why’ helps you to remain focused, do what you have to and also save time to do what is really meaningful to you.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Self motivation benefits:</a:t>
            </a:r>
          </a:p>
          <a:p>
            <a:pPr>
              <a:defRPr/>
            </a:pPr>
            <a:r>
              <a:rPr lang="en-US" sz="2000" dirty="0">
                <a:latin typeface="Arial" panose="020B0604020202020204" pitchFamily="34" charset="0"/>
                <a:cs typeface="Arial" panose="020B0604020202020204" pitchFamily="34" charset="0"/>
              </a:rPr>
              <a:t>- Improved ability to focus without unnecessarily spending energy (as when you do when you have to ‘force’ yourself to do things); You may actually start enjoying your work for itself;</a:t>
            </a:r>
          </a:p>
          <a:p>
            <a:pPr marL="342900" indent="-342900">
              <a:buFontTx/>
              <a:buChar char="-"/>
              <a:defRPr/>
            </a:pPr>
            <a:r>
              <a:rPr lang="en-US" sz="2000" dirty="0">
                <a:latin typeface="Arial" panose="020B0604020202020204" pitchFamily="34" charset="0"/>
                <a:cs typeface="Arial" panose="020B0604020202020204" pitchFamily="34" charset="0"/>
              </a:rPr>
              <a:t>Reduced stress levels;</a:t>
            </a:r>
          </a:p>
          <a:p>
            <a:pPr marL="342900" indent="-342900">
              <a:buFontTx/>
              <a:buChar char="-"/>
              <a:defRPr/>
            </a:pPr>
            <a:r>
              <a:rPr lang="en-US" sz="2000" dirty="0">
                <a:latin typeface="Arial" panose="020B0604020202020204" pitchFamily="34" charset="0"/>
                <a:cs typeface="Arial" panose="020B0604020202020204" pitchFamily="34" charset="0"/>
              </a:rPr>
              <a:t>Improved performance and productivity;</a:t>
            </a:r>
          </a:p>
          <a:p>
            <a:pPr marL="342900" indent="-342900">
              <a:buFontTx/>
              <a:buChar char="-"/>
              <a:defRPr/>
            </a:pPr>
            <a:r>
              <a:rPr lang="en-US" sz="2000" dirty="0">
                <a:latin typeface="Arial" panose="020B0604020202020204" pitchFamily="34" charset="0"/>
                <a:cs typeface="Arial" panose="020B0604020202020204" pitchFamily="34" charset="0"/>
              </a:rPr>
              <a:t>An overall sense of well-being and accomplishment;</a:t>
            </a:r>
          </a:p>
          <a:p>
            <a:pPr marL="342900" indent="-342900">
              <a:buFontTx/>
              <a:buChar cha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4766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662541"/>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What is self-motivation and why is it important for smart workers</a:t>
            </a:r>
          </a:p>
          <a:p>
            <a:pPr>
              <a:defRPr/>
            </a:pPr>
            <a:endParaRPr lang="en-GB" altLang="es-ES" sz="2400" dirty="0">
              <a:latin typeface="Trebuchet MS" panose="020B0603020202020204" pitchFamily="34" charset="0"/>
              <a:cs typeface="Calibri" panose="020F0502020204030204" pitchFamily="34" charset="0"/>
            </a:endParaRP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What improves self-motivation:</a:t>
            </a:r>
          </a:p>
          <a:p>
            <a:pPr>
              <a:defRPr/>
            </a:pPr>
            <a:endParaRPr lang="en-US" sz="2000" dirty="0">
              <a:latin typeface="Arial" panose="020B0604020202020204" pitchFamily="34" charset="0"/>
              <a:cs typeface="Arial" panose="020B0604020202020204" pitchFamily="34" charset="0"/>
            </a:endParaRPr>
          </a:p>
          <a:p>
            <a:pPr marL="342900" indent="-342900">
              <a:buFontTx/>
              <a:buChar char="-"/>
              <a:defRPr/>
            </a:pPr>
            <a:r>
              <a:rPr lang="en-US" sz="2000" dirty="0">
                <a:latin typeface="Arial" panose="020B0604020202020204" pitchFamily="34" charset="0"/>
                <a:cs typeface="Arial" panose="020B0604020202020204" pitchFamily="34" charset="0"/>
              </a:rPr>
              <a:t>Setting smart goals (from daily goals to broader, life goals)</a:t>
            </a:r>
          </a:p>
          <a:p>
            <a:pPr marL="342900" indent="-342900">
              <a:buFontTx/>
              <a:buChar char="-"/>
              <a:defRPr/>
            </a:pPr>
            <a:r>
              <a:rPr lang="en-US" sz="2000" dirty="0">
                <a:latin typeface="Arial" panose="020B0604020202020204" pitchFamily="34" charset="0"/>
                <a:cs typeface="Arial" panose="020B0604020202020204" pitchFamily="34" charset="0"/>
              </a:rPr>
              <a:t>Understanding you are in control </a:t>
            </a:r>
          </a:p>
          <a:p>
            <a:pPr marL="342900" indent="-342900">
              <a:buFontTx/>
              <a:buChar char="-"/>
              <a:defRPr/>
            </a:pPr>
            <a:r>
              <a:rPr lang="en-US" sz="2000" dirty="0">
                <a:latin typeface="Arial" panose="020B0604020202020204" pitchFamily="34" charset="0"/>
                <a:cs typeface="Arial" panose="020B0604020202020204" pitchFamily="34" charset="0"/>
              </a:rPr>
              <a:t>Improving your level of competence (setting time for learning new skills or improving the existing ones constantly)</a:t>
            </a:r>
          </a:p>
          <a:p>
            <a:pPr marL="342900" indent="-342900">
              <a:buFontTx/>
              <a:buChar char="-"/>
              <a:defRPr/>
            </a:pPr>
            <a:r>
              <a:rPr lang="en-US" sz="2000" dirty="0">
                <a:latin typeface="Arial" panose="020B0604020202020204" pitchFamily="34" charset="0"/>
                <a:cs typeface="Arial" panose="020B0604020202020204" pitchFamily="34" charset="0"/>
              </a:rPr>
              <a:t>Gratitude (how many other people would like to be in your place and do the work you have to do?)</a:t>
            </a:r>
          </a:p>
          <a:p>
            <a:pPr marL="342900" indent="-342900">
              <a:buFontTx/>
              <a:buChar cha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670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2215"/>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Productivity</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What and why</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Tips to increase your productivity and effectiveness</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Goal setting, productivity games, what to do when work is boring, productivity tools</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Section 1. Productivity Strategies</a:t>
            </a:r>
            <a:endParaRPr lang="en-US"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28" name="Immagin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092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97031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Productivity Strategies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latin typeface="Arial" panose="020B0604020202020204" pitchFamily="34" charset="0"/>
                <a:cs typeface="Arial" panose="020B0604020202020204" pitchFamily="34" charset="0"/>
              </a:rPr>
              <a:t>More and more studies come to confirm the fact that smart work and remote work boost productivity.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Apart from the reticence and resistance to change, many people seem to enjoy smart working, especially in a hybrid formula.</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However, until new habits are formed, and companies learn how to better support and coach their employees, there might be some challenges you want to address while working autonomously: as underlined in the previous sections, you have to rely more on yourself to do the right things in the right time even if you don’t feel like doing so or you are more exposed to distractions.</a:t>
            </a: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259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501675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Productivity Strategies</a:t>
            </a:r>
          </a:p>
          <a:p>
            <a:pPr>
              <a:defRPr/>
            </a:pPr>
            <a:endParaRPr lang="en-GB" altLang="es-ES" sz="2000" dirty="0">
              <a:latin typeface="Arial" panose="020B0604020202020204" pitchFamily="34" charset="0"/>
              <a:cs typeface="Arial" panose="020B060402020202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There is no universal success recipe to fit the particularities of each and every smart worker. Dress up, put on make-up – or don’t if this helps you get more (and better) done.</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As a smart worker, chances are you already operate in a knowledge-rich environment, and you are familiar with researching your own way.</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However, there are some ideas you might want to take into consideration and adapt to your specific needs.</a:t>
            </a: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130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6503435" cy="33547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Productivity Strategies</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Goal setting</a:t>
            </a:r>
          </a:p>
          <a:p>
            <a:pPr>
              <a:defRPr/>
            </a:pPr>
            <a:endParaRPr lang="en-GB" altLang="es-ES" sz="2000" dirty="0">
              <a:latin typeface="Arial" panose="020B0604020202020204" pitchFamily="34" charset="0"/>
              <a:cs typeface="Arial" panose="020B0604020202020204" pitchFamily="34" charset="0"/>
            </a:endParaRPr>
          </a:p>
          <a:p>
            <a:pPr>
              <a:defRPr/>
            </a:pPr>
            <a:r>
              <a:rPr lang="en-GB" altLang="es-ES" sz="2000" dirty="0">
                <a:latin typeface="Arial" panose="020B0604020202020204" pitchFamily="34" charset="0"/>
                <a:cs typeface="Arial" panose="020B0604020202020204" pitchFamily="34" charset="0"/>
              </a:rPr>
              <a:t>It helps to know exactly what you want to accomplish and in which time frame. Some people are better motivated when they set daily goals. Others might be more comfortable working with broader goals (e.g. project goals).</a:t>
            </a:r>
          </a:p>
          <a:p>
            <a:pPr>
              <a:defRPr/>
            </a:pP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with medium confidence">
            <a:extLst>
              <a:ext uri="{FF2B5EF4-FFF2-40B4-BE49-F238E27FC236}">
                <a16:creationId xmlns:a16="http://schemas.microsoft.com/office/drawing/2014/main" xmlns="" id="{833CB33F-DBE9-4229-9C51-79D112825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774" y="1403314"/>
            <a:ext cx="5083629" cy="5083629"/>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74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95520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Productivity Strategies</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What to take into consideration when you set work goals</a:t>
            </a:r>
          </a:p>
          <a:p>
            <a:pPr>
              <a:defRPr/>
            </a:pPr>
            <a:endParaRPr lang="en-GB" altLang="es-ES" sz="2000" dirty="0">
              <a:latin typeface="Arial" panose="020B0604020202020204" pitchFamily="34" charset="0"/>
              <a:cs typeface="Arial" panose="020B0604020202020204" pitchFamily="34" charset="0"/>
            </a:endParaRPr>
          </a:p>
          <a:p>
            <a:pPr marL="342900" indent="-342900">
              <a:buFontTx/>
              <a:buChar char="-"/>
              <a:defRPr/>
            </a:pPr>
            <a:r>
              <a:rPr lang="en-GB" altLang="es-ES" sz="2000" dirty="0">
                <a:latin typeface="Arial" panose="020B0604020202020204" pitchFamily="34" charset="0"/>
                <a:cs typeface="Arial" panose="020B0604020202020204" pitchFamily="34" charset="0"/>
              </a:rPr>
              <a:t>The overall team goals (if you’re part of a team)</a:t>
            </a:r>
          </a:p>
          <a:p>
            <a:pPr marL="342900" indent="-342900">
              <a:buFontTx/>
              <a:buChar char="-"/>
              <a:defRPr/>
            </a:pPr>
            <a:r>
              <a:rPr lang="en-GB" altLang="es-ES" sz="2000" dirty="0">
                <a:latin typeface="Arial" panose="020B0604020202020204" pitchFamily="34" charset="0"/>
                <a:cs typeface="Arial" panose="020B0604020202020204" pitchFamily="34" charset="0"/>
              </a:rPr>
              <a:t>Your broader life goals</a:t>
            </a:r>
          </a:p>
          <a:p>
            <a:pPr marL="342900" indent="-342900">
              <a:buFontTx/>
              <a:buChar char="-"/>
              <a:defRPr/>
            </a:pPr>
            <a:r>
              <a:rPr lang="en-GB" altLang="es-ES" sz="2000" dirty="0">
                <a:latin typeface="Arial" panose="020B0604020202020204" pitchFamily="34" charset="0"/>
                <a:cs typeface="Arial" panose="020B0604020202020204" pitchFamily="34" charset="0"/>
              </a:rPr>
              <a:t>Your natural working rhythm (do you prefer working steadily, at an equal pace or do you tend to work in bursts of energy);</a:t>
            </a:r>
          </a:p>
          <a:p>
            <a:pPr marL="342900" indent="-342900">
              <a:buFontTx/>
              <a:buChar char="-"/>
              <a:defRPr/>
            </a:pPr>
            <a:r>
              <a:rPr lang="en-GB" altLang="es-ES" sz="2000" dirty="0">
                <a:latin typeface="Arial" panose="020B0604020202020204" pitchFamily="34" charset="0"/>
                <a:cs typeface="Arial" panose="020B0604020202020204" pitchFamily="34" charset="0"/>
              </a:rPr>
              <a:t>When does your energy levels peak through the day</a:t>
            </a:r>
          </a:p>
          <a:p>
            <a:pPr marL="342900" indent="-342900">
              <a:buFontTx/>
              <a:buChar char="-"/>
              <a:defRPr/>
            </a:pPr>
            <a:r>
              <a:rPr lang="en-GB" altLang="es-ES" sz="2000" dirty="0">
                <a:latin typeface="Arial" panose="020B0604020202020204" pitchFamily="34" charset="0"/>
                <a:cs typeface="Arial" panose="020B0604020202020204" pitchFamily="34" charset="0"/>
              </a:rPr>
              <a:t>Planning time for rest, disconnecting, learning</a:t>
            </a:r>
          </a:p>
          <a:p>
            <a:pPr marL="342900" indent="-342900">
              <a:buFontTx/>
              <a:buChar char="-"/>
              <a:defRPr/>
            </a:pPr>
            <a:r>
              <a:rPr lang="en-GB" sz="2000" dirty="0">
                <a:latin typeface="Arial" panose="020B0604020202020204" pitchFamily="34" charset="0"/>
                <a:cs typeface="Arial" panose="020B0604020202020204" pitchFamily="34" charset="0"/>
              </a:rPr>
              <a:t>Quiet time for goal setting</a:t>
            </a:r>
            <a:r>
              <a:rPr lang="en-GB" sz="2000" dirty="0">
                <a:latin typeface="Arial" panose="020B0604020202020204" pitchFamily="34" charset="0"/>
                <a:cs typeface="Arial" panose="020B0604020202020204" pitchFamily="34" charset="0"/>
                <a:sym typeface="Wingdings" panose="05000000000000000000" pitchFamily="2" charset="2"/>
              </a:rPr>
              <a:t> and review </a:t>
            </a:r>
          </a:p>
          <a:p>
            <a:pPr marL="342900" indent="-342900">
              <a:buFontTx/>
              <a:buChar char="-"/>
              <a:defRPr/>
            </a:pPr>
            <a:r>
              <a:rPr lang="en-GB" sz="2000" dirty="0">
                <a:latin typeface="Arial" panose="020B0604020202020204" pitchFamily="34" charset="0"/>
                <a:cs typeface="Arial" panose="020B0604020202020204" pitchFamily="34" charset="0"/>
                <a:sym typeface="Wingdings" panose="05000000000000000000" pitchFamily="2" charset="2"/>
              </a:rPr>
              <a:t>Don’t forget about the 80/20 rule (a</a:t>
            </a:r>
            <a:r>
              <a:rPr lang="en-GB" altLang="es-ES" sz="2000" dirty="0">
                <a:latin typeface="Arial" panose="020B0604020202020204" pitchFamily="34" charset="0"/>
                <a:cs typeface="Arial" panose="020B0604020202020204" pitchFamily="34" charset="0"/>
              </a:rPr>
              <a:t>lso know as Pareto Principle – states that 80 % of results come out of 20% of our actions</a:t>
            </a:r>
            <a:r>
              <a:rPr lang="en-GB" sz="2000" dirty="0">
                <a:latin typeface="Arial" panose="020B0604020202020204" pitchFamily="34" charset="0"/>
                <a:cs typeface="Arial" panose="020B0604020202020204" pitchFamily="34" charset="0"/>
                <a:sym typeface="Wingdings" panose="05000000000000000000" pitchFamily="2" charset="2"/>
              </a:rPr>
              <a:t>).</a:t>
            </a:r>
          </a:p>
          <a:p>
            <a:pPr marL="342900" indent="-342900">
              <a:buFontTx/>
              <a:buChar char="-"/>
              <a:defRPr/>
            </a:pPr>
            <a:endParaRPr lang="en-US" sz="2400" dirty="0">
              <a:latin typeface="Trebuchet MS" panose="020B0603020202020204" pitchFamily="34" charset="0"/>
              <a:cs typeface="Calibri" panose="020F0502020204030204" pitchFamily="34" charset="0"/>
            </a:endParaRPr>
          </a:p>
          <a:p>
            <a:pPr>
              <a:defRPr/>
            </a:pP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064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397031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Productivity Strategies</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Productivity Games</a:t>
            </a: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Sometimes we are motivated to perform tasks or take on projects for the sake of the challenge. Because we know what we are to do matters, or it’s difficult and complex and it’s up to us to do it – no one else can do it better.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However, there are times when our work might be boring or monotonous, or below our skill level – but we still have to do it. In a regular work setting it might be easier to do this due to external pressure. But as a smart worker you will have to find ways to motivate yourself.</a:t>
            </a: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810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501675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Productivity Strategies</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Productivity Games</a:t>
            </a: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If your work is not challenging enough at times, make it so – it will feel more enjoyable.</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Examples of such challenges:</a:t>
            </a:r>
          </a:p>
          <a:p>
            <a:pPr>
              <a:defRPr/>
            </a:pPr>
            <a:endParaRPr lang="en-US" sz="2000"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How much of X work can I accomplish in 30 minutes/1h/day?</a:t>
            </a:r>
          </a:p>
          <a:p>
            <a:pPr>
              <a:defRPr/>
            </a:pPr>
            <a:r>
              <a:rPr lang="en-US" sz="2000" b="1" dirty="0">
                <a:latin typeface="Arial" panose="020B0604020202020204" pitchFamily="34" charset="0"/>
                <a:cs typeface="Arial" panose="020B0604020202020204" pitchFamily="34" charset="0"/>
              </a:rPr>
              <a:t>How fast can I complete X?</a:t>
            </a:r>
          </a:p>
          <a:p>
            <a:pPr>
              <a:defRPr/>
            </a:pPr>
            <a:r>
              <a:rPr lang="en-US" sz="2000" b="1" dirty="0">
                <a:latin typeface="Arial" panose="020B0604020202020204" pitchFamily="34" charset="0"/>
                <a:cs typeface="Arial" panose="020B0604020202020204" pitchFamily="34" charset="0"/>
              </a:rPr>
              <a:t>Can I find an easier way to do X (e.g. automatize)?</a:t>
            </a:r>
          </a:p>
          <a:p>
            <a:pPr>
              <a:defRPr/>
            </a:pPr>
            <a:r>
              <a:rPr lang="en-US" sz="2000" b="1" dirty="0">
                <a:latin typeface="Arial" panose="020B0604020202020204" pitchFamily="34" charset="0"/>
                <a:cs typeface="Arial" panose="020B0604020202020204" pitchFamily="34" charset="0"/>
              </a:rPr>
              <a:t>Is there any way X can be done better in the same amount of time?</a:t>
            </a: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2030372"/>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4108654"/>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86" y="2030372"/>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509429"/>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90616" y="2042786"/>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577461"/>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966620" y="2030372"/>
            <a:ext cx="2268000" cy="435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7333541" y="5005317"/>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530192" y="5118818"/>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3</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622930"/>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1</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675574"/>
            <a:ext cx="108012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2</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551650" y="2326594"/>
            <a:ext cx="1842147" cy="2357762"/>
            <a:chOff x="633561" y="1895792"/>
            <a:chExt cx="1850160" cy="2357762"/>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33561" y="2314562"/>
              <a:ext cx="1828622" cy="1938992"/>
            </a:xfrm>
            <a:prstGeom prst="rect">
              <a:avLst/>
            </a:prstGeom>
            <a:noFill/>
          </p:spPr>
          <p:txBody>
            <a:bodyPr wrap="square" rtlCol="0">
              <a:spAutoFit/>
            </a:bodyPr>
            <a:lstStyle/>
            <a:p>
              <a:r>
                <a:rPr lang="en-US" altLang="ko-KR" sz="2000" dirty="0">
                  <a:solidFill>
                    <a:schemeClr val="bg1"/>
                  </a:solidFill>
                  <a:cs typeface="Arial" pitchFamily="34" charset="0"/>
                </a:rPr>
                <a:t>What Is Self-Efficacy</a:t>
              </a:r>
            </a:p>
            <a:p>
              <a:endParaRPr lang="en-US" altLang="ko-KR" sz="2000" dirty="0">
                <a:solidFill>
                  <a:schemeClr val="bg1"/>
                </a:solidFill>
                <a:cs typeface="Arial" pitchFamily="34" charset="0"/>
              </a:endParaRPr>
            </a:p>
            <a:p>
              <a:r>
                <a:rPr lang="en-US" altLang="ko-KR" sz="2000" dirty="0">
                  <a:solidFill>
                    <a:schemeClr val="bg1"/>
                  </a:solidFill>
                  <a:cs typeface="Arial" pitchFamily="34" charset="0"/>
                </a:rPr>
                <a:t>How Self-Efficacy Works</a:t>
              </a:r>
              <a:endParaRPr lang="ko-KR" altLang="en-US" sz="20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Self-efficacy</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9288829" y="2326594"/>
            <a:ext cx="1627526"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Productivity-boosting Strategies</a:t>
            </a: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326594"/>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Self-motivation</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388760" y="2323544"/>
            <a:ext cx="1820701" cy="1026645"/>
            <a:chOff x="732381" y="1895792"/>
            <a:chExt cx="1828622" cy="1026645"/>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32381" y="2460772"/>
              <a:ext cx="1828622" cy="461665"/>
            </a:xfrm>
            <a:prstGeom prst="rect">
              <a:avLst/>
            </a:prstGeom>
            <a:noFill/>
          </p:spPr>
          <p:txBody>
            <a:bodyPr wrap="square" rtlCol="0">
              <a:spAutoFit/>
            </a:bodyPr>
            <a:lstStyle/>
            <a:p>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Introduction</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4219980"/>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Intro</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29">
            <a:extLst>
              <a:ext uri="{FF2B5EF4-FFF2-40B4-BE49-F238E27FC236}">
                <a16:creationId xmlns:a16="http://schemas.microsoft.com/office/drawing/2014/main" xmlns="" id="{E46AAD04-4626-42A2-8EDD-875EF425B8D2}"/>
              </a:ext>
            </a:extLst>
          </p:cNvPr>
          <p:cNvSpPr txBox="1"/>
          <p:nvPr/>
        </p:nvSpPr>
        <p:spPr>
          <a:xfrm>
            <a:off x="6960488" y="2816627"/>
            <a:ext cx="1987823" cy="2616101"/>
          </a:xfrm>
          <a:prstGeom prst="rect">
            <a:avLst/>
          </a:prstGeom>
          <a:noFill/>
        </p:spPr>
        <p:txBody>
          <a:bodyPr wrap="square" rtlCol="0">
            <a:spAutoFit/>
          </a:bodyPr>
          <a:lstStyle/>
          <a:p>
            <a:r>
              <a:rPr lang="en-US" altLang="ko-KR" sz="2000" dirty="0">
                <a:solidFill>
                  <a:schemeClr val="bg1"/>
                </a:solidFill>
                <a:cs typeface="Arial" pitchFamily="34" charset="0"/>
              </a:rPr>
              <a:t>What is Self-motivation</a:t>
            </a:r>
          </a:p>
          <a:p>
            <a:r>
              <a:rPr lang="en-US" altLang="ko-KR" sz="2000" dirty="0">
                <a:solidFill>
                  <a:schemeClr val="bg1"/>
                </a:solidFill>
                <a:cs typeface="Arial" pitchFamily="34" charset="0"/>
              </a:rPr>
              <a:t>and</a:t>
            </a:r>
          </a:p>
          <a:p>
            <a:r>
              <a:rPr lang="en-US" altLang="ko-KR" sz="2000" dirty="0">
                <a:solidFill>
                  <a:schemeClr val="bg1"/>
                </a:solidFill>
                <a:cs typeface="Arial" pitchFamily="34" charset="0"/>
              </a:rPr>
              <a:t>Why is </a:t>
            </a:r>
          </a:p>
          <a:p>
            <a:r>
              <a:rPr lang="en-US" altLang="ko-KR" sz="2000" dirty="0">
                <a:solidFill>
                  <a:schemeClr val="bg1"/>
                </a:solidFill>
                <a:cs typeface="Arial" pitchFamily="34" charset="0"/>
              </a:rPr>
              <a:t>it Important in Smart Working Contexts</a:t>
            </a:r>
          </a:p>
          <a:p>
            <a:endParaRPr lang="en-US" altLang="ko-KR" sz="2400" dirty="0">
              <a:solidFill>
                <a:schemeClr val="bg1"/>
              </a:solidFill>
              <a:cs typeface="Arial" pitchFamily="34" charset="0"/>
            </a:endParaRPr>
          </a:p>
        </p:txBody>
      </p:sp>
      <p:sp>
        <p:nvSpPr>
          <p:cNvPr id="31" name="TextBox 30">
            <a:extLst>
              <a:ext uri="{FF2B5EF4-FFF2-40B4-BE49-F238E27FC236}">
                <a16:creationId xmlns:a16="http://schemas.microsoft.com/office/drawing/2014/main" xmlns="" id="{DD76AB9D-C4F4-4994-B534-E1895CBC8603}"/>
              </a:ext>
            </a:extLst>
          </p:cNvPr>
          <p:cNvSpPr txBox="1"/>
          <p:nvPr/>
        </p:nvSpPr>
        <p:spPr>
          <a:xfrm>
            <a:off x="9134206" y="2881152"/>
            <a:ext cx="1820702" cy="2554545"/>
          </a:xfrm>
          <a:prstGeom prst="rect">
            <a:avLst/>
          </a:prstGeom>
          <a:noFill/>
        </p:spPr>
        <p:txBody>
          <a:bodyPr wrap="square" rtlCol="0">
            <a:spAutoFit/>
          </a:bodyPr>
          <a:lstStyle/>
          <a:p>
            <a:r>
              <a:rPr lang="en-US" altLang="ko-KR" sz="2000" dirty="0">
                <a:solidFill>
                  <a:schemeClr val="bg1"/>
                </a:solidFill>
                <a:cs typeface="Arial" pitchFamily="34" charset="0"/>
              </a:rPr>
              <a:t>Productivity Strategies and Games</a:t>
            </a:r>
          </a:p>
          <a:p>
            <a:endParaRPr lang="en-US" altLang="ko-KR" sz="2000" dirty="0">
              <a:solidFill>
                <a:schemeClr val="bg1"/>
              </a:solidFill>
              <a:cs typeface="Arial" pitchFamily="34" charset="0"/>
            </a:endParaRPr>
          </a:p>
          <a:p>
            <a:r>
              <a:rPr lang="en-US" altLang="ko-KR" sz="2000" dirty="0">
                <a:solidFill>
                  <a:schemeClr val="bg1"/>
                </a:solidFill>
                <a:cs typeface="Arial" pitchFamily="34" charset="0"/>
              </a:rPr>
              <a:t>Focus</a:t>
            </a:r>
          </a:p>
          <a:p>
            <a:endParaRPr lang="en-US" altLang="ko-KR" sz="2000" dirty="0">
              <a:solidFill>
                <a:schemeClr val="bg1"/>
              </a:solidFill>
              <a:cs typeface="Arial" pitchFamily="34" charset="0"/>
            </a:endParaRPr>
          </a:p>
          <a:p>
            <a:r>
              <a:rPr lang="en-US" altLang="ko-KR" sz="2000" dirty="0">
                <a:solidFill>
                  <a:schemeClr val="bg1"/>
                </a:solidFill>
                <a:cs typeface="Arial" pitchFamily="34" charset="0"/>
              </a:rPr>
              <a:t>Avoiding</a:t>
            </a:r>
          </a:p>
          <a:p>
            <a:r>
              <a:rPr lang="en-US" altLang="ko-KR" sz="2000" dirty="0">
                <a:solidFill>
                  <a:schemeClr val="bg1"/>
                </a:solidFill>
                <a:cs typeface="Arial" pitchFamily="34" charset="0"/>
              </a:rPr>
              <a:t>Distractions</a:t>
            </a:r>
          </a:p>
        </p:txBody>
      </p:sp>
      <p:sp>
        <p:nvSpPr>
          <p:cNvPr id="35" name="TextBox 34">
            <a:extLst>
              <a:ext uri="{FF2B5EF4-FFF2-40B4-BE49-F238E27FC236}">
                <a16:creationId xmlns:a16="http://schemas.microsoft.com/office/drawing/2014/main" xmlns="" id="{7A297692-7ADC-466F-990C-206569F16151}"/>
              </a:ext>
            </a:extLst>
          </p:cNvPr>
          <p:cNvSpPr txBox="1"/>
          <p:nvPr/>
        </p:nvSpPr>
        <p:spPr>
          <a:xfrm>
            <a:off x="2347682" y="2844354"/>
            <a:ext cx="2047791" cy="2554545"/>
          </a:xfrm>
          <a:prstGeom prst="rect">
            <a:avLst/>
          </a:prstGeom>
          <a:noFill/>
        </p:spPr>
        <p:txBody>
          <a:bodyPr wrap="square" rtlCol="0">
            <a:spAutoFit/>
          </a:bodyPr>
          <a:lstStyle/>
          <a:p>
            <a:r>
              <a:rPr lang="en-US" altLang="ko-KR" sz="2000" dirty="0">
                <a:solidFill>
                  <a:schemeClr val="bg1"/>
                </a:solidFill>
                <a:cs typeface="Arial" pitchFamily="34" charset="0"/>
              </a:rPr>
              <a:t>Smart Work and Its Challenges</a:t>
            </a:r>
          </a:p>
          <a:p>
            <a:endParaRPr lang="en-US" altLang="ko-KR" sz="2000" dirty="0">
              <a:solidFill>
                <a:schemeClr val="bg1"/>
              </a:solidFill>
              <a:cs typeface="Arial" pitchFamily="34" charset="0"/>
            </a:endParaRPr>
          </a:p>
          <a:p>
            <a:r>
              <a:rPr lang="en-US" altLang="ko-KR" sz="2000" dirty="0">
                <a:solidFill>
                  <a:schemeClr val="bg1"/>
                </a:solidFill>
                <a:cs typeface="Arial" pitchFamily="34" charset="0"/>
              </a:rPr>
              <a:t>Self-efficacy, Motivation and Focus in EU Competence Frameworks</a:t>
            </a:r>
          </a:p>
        </p:txBody>
      </p:sp>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Focus</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What it is and why is it so difficult to maintain it</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Distractions</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What are the main sources of external and internal distractions</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815882"/>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Section 2. Avoiding distractions and remaining focused</a:t>
            </a:r>
            <a:endParaRPr lang="en-US"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28" name="Immagin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852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xmlns="" id="{1E7C2DA8-98C7-4204-9F77-26C59970FC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36191" r="1202" b="11564"/>
          <a:stretch/>
        </p:blipFill>
        <p:spPr>
          <a:xfrm>
            <a:off x="7672505" y="2853876"/>
            <a:ext cx="4519495" cy="2389928"/>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7555543" cy="5262979"/>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a:t>
            </a:r>
            <a:r>
              <a:rPr lang="en-US" altLang="es-ES" sz="2400" b="1" dirty="0">
                <a:solidFill>
                  <a:srgbClr val="0594A9"/>
                </a:solidFill>
                <a:latin typeface="Trebuchet MS" panose="020B0603020202020204" pitchFamily="34" charset="0"/>
                <a:cs typeface="Calibri" panose="020F0502020204030204" pitchFamily="34" charset="0"/>
              </a:rPr>
              <a:t>Avoiding distractions and remaining focused</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Focus</a:t>
            </a: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ability of an individual to direct mental effort on the most relevant information in the environment’. (Center for Performance Psychology)</a:t>
            </a:r>
          </a:p>
          <a:p>
            <a:pPr>
              <a:defRPr/>
            </a:pPr>
            <a:endParaRPr lang="en-US" sz="2000" b="0" i="0" dirty="0">
              <a:solidFill>
                <a:srgbClr val="111111"/>
              </a:solidFill>
              <a:effectLst/>
              <a:latin typeface="Arial" panose="020B0604020202020204" pitchFamily="34" charset="0"/>
              <a:cs typeface="Arial" panose="020B0604020202020204" pitchFamily="34" charset="0"/>
            </a:endParaRPr>
          </a:p>
          <a:p>
            <a:pPr>
              <a:defRPr/>
            </a:pPr>
            <a:r>
              <a:rPr lang="en-US" sz="2000" b="0" i="0" dirty="0">
                <a:solidFill>
                  <a:srgbClr val="111111"/>
                </a:solidFill>
                <a:effectLst/>
                <a:latin typeface="Arial" panose="020B0604020202020204" pitchFamily="34" charset="0"/>
                <a:cs typeface="Arial" panose="020B0604020202020204" pitchFamily="34" charset="0"/>
              </a:rPr>
              <a:t>Focus is a skill and it can be improved with appropriate practice and perseverance. Whereas some people might find it easier to focus than others in various situation this doesn’t mean there’s nothing that can be done about it. </a:t>
            </a:r>
          </a:p>
          <a:p>
            <a:pPr>
              <a:defRPr/>
            </a:pPr>
            <a:r>
              <a:rPr lang="en-US" sz="2000" b="0" i="0" dirty="0">
                <a:solidFill>
                  <a:srgbClr val="111111"/>
                </a:solidFill>
                <a:effectLst/>
                <a:latin typeface="Arial" panose="020B0604020202020204" pitchFamily="34" charset="0"/>
                <a:cs typeface="Arial" panose="020B0604020202020204" pitchFamily="34" charset="0"/>
              </a:rPr>
              <a:t>The ability to focus depends on multiple variables (mental, physical, environmental) and fluctuates in time.</a:t>
            </a:r>
            <a:endParaRPr lang="en-US" sz="2000" dirty="0">
              <a:latin typeface="Arial" panose="020B0604020202020204" pitchFamily="34" charset="0"/>
              <a:cs typeface="Arial" panose="020B060402020202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355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1523E2D2-AE58-470E-ADE9-B6D38FFFD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363" y="1965293"/>
            <a:ext cx="4548208" cy="3790173"/>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55037" y="1536667"/>
            <a:ext cx="8263812" cy="495520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a:t>
            </a:r>
            <a:r>
              <a:rPr lang="en-US" altLang="es-ES" sz="2400" b="1" dirty="0">
                <a:solidFill>
                  <a:srgbClr val="0594A9"/>
                </a:solidFill>
                <a:latin typeface="Trebuchet MS" panose="020B0603020202020204" pitchFamily="34" charset="0"/>
                <a:cs typeface="Calibri" panose="020F0502020204030204" pitchFamily="34" charset="0"/>
              </a:rPr>
              <a:t>Avoiding distractions and remaining focused</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Distractions</a:t>
            </a: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External:</a:t>
            </a:r>
          </a:p>
          <a:p>
            <a:pPr marL="342900" indent="-342900">
              <a:buFontTx/>
              <a:buChar char="-"/>
              <a:defRPr/>
            </a:pPr>
            <a:r>
              <a:rPr lang="en-US" sz="2000" dirty="0">
                <a:latin typeface="Arial" panose="020B0604020202020204" pitchFamily="34" charset="0"/>
                <a:cs typeface="Arial" panose="020B0604020202020204" pitchFamily="34" charset="0"/>
              </a:rPr>
              <a:t>Social media</a:t>
            </a:r>
          </a:p>
          <a:p>
            <a:pPr marL="342900" indent="-342900">
              <a:buFontTx/>
              <a:buChar char="-"/>
              <a:defRPr/>
            </a:pPr>
            <a:r>
              <a:rPr lang="en-US" sz="2000" dirty="0">
                <a:latin typeface="Arial" panose="020B0604020202020204" pitchFamily="34" charset="0"/>
                <a:cs typeface="Arial" panose="020B0604020202020204" pitchFamily="34" charset="0"/>
              </a:rPr>
              <a:t>Multi tasking</a:t>
            </a:r>
          </a:p>
          <a:p>
            <a:pPr marL="342900" indent="-342900">
              <a:buFontTx/>
              <a:buChar char="-"/>
              <a:defRPr/>
            </a:pPr>
            <a:r>
              <a:rPr lang="en-US" sz="2000" dirty="0">
                <a:latin typeface="Arial" panose="020B0604020202020204" pitchFamily="34" charset="0"/>
                <a:cs typeface="Arial" panose="020B0604020202020204" pitchFamily="34" charset="0"/>
              </a:rPr>
              <a:t>Answering emails (unless your main job is answering emails)</a:t>
            </a:r>
          </a:p>
          <a:p>
            <a:pPr marL="342900" indent="-342900">
              <a:buFontTx/>
              <a:buChar char="-"/>
              <a:defRPr/>
            </a:pPr>
            <a:r>
              <a:rPr lang="en-US" sz="2000" dirty="0">
                <a:latin typeface="Arial" panose="020B0604020202020204" pitchFamily="34" charset="0"/>
                <a:cs typeface="Arial" panose="020B0604020202020204" pitchFamily="34" charset="0"/>
              </a:rPr>
              <a:t>Chatting with colleagues</a:t>
            </a:r>
          </a:p>
          <a:p>
            <a:pPr marL="342900" indent="-342900">
              <a:buFontTx/>
              <a:buChar char="-"/>
              <a:defRPr/>
            </a:pPr>
            <a:r>
              <a:rPr lang="en-US" sz="2000" dirty="0">
                <a:latin typeface="Arial" panose="020B0604020202020204" pitchFamily="34" charset="0"/>
                <a:cs typeface="Arial" panose="020B0604020202020204" pitchFamily="34" charset="0"/>
              </a:rPr>
              <a:t>Chores around the house</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Internal: over or under-stimulation, negative self-talk, unresolved issues, worry, fatigue</a:t>
            </a:r>
          </a:p>
          <a:p>
            <a:pPr>
              <a:defRPr/>
            </a:pPr>
            <a:endParaRPr lang="en-US" sz="2400" dirty="0">
              <a:latin typeface="Trebuchet MS" panose="020B0603020202020204" pitchFamily="34" charset="0"/>
              <a:cs typeface="Calibri" panose="020F050202020403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184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a:off x="4626663" y="404088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rot="10800000">
            <a:off x="6988605" y="2221786"/>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rot="10800000">
            <a:off x="5421533" y="4749872"/>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9949" y="3826749"/>
            <a:ext cx="1312102" cy="307777"/>
          </a:xfrm>
          <a:prstGeom prst="rect">
            <a:avLst/>
          </a:prstGeom>
          <a:noFill/>
        </p:spPr>
        <p:txBody>
          <a:bodyPr wrap="square" rtlCol="0">
            <a:spAutoFit/>
          </a:bodyPr>
          <a:lstStyle/>
          <a:p>
            <a:pPr algn="ctr"/>
            <a:r>
              <a:rPr lang="en-US" altLang="ko-KR" sz="1400" b="1" dirty="0">
                <a:solidFill>
                  <a:schemeClr val="tx1">
                    <a:lumMod val="75000"/>
                    <a:lumOff val="25000"/>
                  </a:schemeClr>
                </a:solidFill>
                <a:ea typeface="FZShuTi" pitchFamily="2" charset="-122"/>
                <a:cs typeface="Arial" pitchFamily="34" charset="0"/>
              </a:rPr>
              <a:t>Productivity</a:t>
            </a: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0" cy="564324"/>
            <a:chOff x="3556042" y="1744979"/>
            <a:chExt cx="3240000" cy="564324"/>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276999"/>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Insert contents</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Self-motivation</a:t>
              </a:r>
              <a:endParaRPr lang="ko-KR" altLang="en-US" sz="1400" b="1" dirty="0">
                <a:solidFill>
                  <a:schemeClr val="tx1">
                    <a:lumMod val="75000"/>
                    <a:lumOff val="25000"/>
                  </a:schemeClr>
                </a:solidFill>
                <a:cs typeface="Arial"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11181" y="5171847"/>
            <a:ext cx="3204000" cy="1110366"/>
            <a:chOff x="3471049" y="1775757"/>
            <a:chExt cx="3240000" cy="1110366"/>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471049" y="2424458"/>
              <a:ext cx="3240000" cy="461665"/>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Setting smart goals, employing productivity strategies, making use of productivity games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75757"/>
              <a:ext cx="1804518" cy="95410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Goal setting &amp; Productivity strategies</a:t>
              </a:r>
            </a:p>
            <a:p>
              <a:endParaRPr lang="ko-KR" altLang="en-US" sz="1400" b="1" dirty="0">
                <a:solidFill>
                  <a:schemeClr val="tx1">
                    <a:lumMod val="75000"/>
                    <a:lumOff val="25000"/>
                  </a:schemeClr>
                </a:solidFill>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355830" y="5232794"/>
            <a:ext cx="3520539" cy="965712"/>
            <a:chOff x="3556042" y="1528257"/>
            <a:chExt cx="3560096" cy="965712"/>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461665"/>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Understanding focus and the main sources of distraction</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876138" y="1528257"/>
              <a:ext cx="3240000" cy="523220"/>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Avoiding distractions &amp; staying focused</a:t>
              </a:r>
              <a:endParaRPr lang="ko-KR" altLang="en-US" sz="1400" b="1"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564324"/>
            <a:chOff x="3556042" y="1744979"/>
            <a:chExt cx="3240000" cy="564324"/>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276999"/>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Insert contents</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Self-efficacy</a:t>
              </a:r>
              <a:endParaRPr lang="ko-KR" altLang="en-US" sz="1400" b="1"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a:off x="4307817" y="2683881"/>
            <a:ext cx="1898211" cy="649223"/>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Summing up</a:t>
            </a:r>
            <a:endParaRPr lang="en-US" altLang="ko-KR" sz="2400" b="1" dirty="0">
              <a:solidFill>
                <a:srgbClr val="F36A0D"/>
              </a:solidFill>
              <a:latin typeface="Trebuchet MS" panose="020B0603020202020204" pitchFamily="34" charset="0"/>
              <a:cs typeface="Arial" pitchFamily="34" charset="0"/>
            </a:endParaRPr>
          </a:p>
        </p:txBody>
      </p:sp>
      <p:sp>
        <p:nvSpPr>
          <p:cNvPr id="4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45" name="Immagin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THANK YOU</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7750059" cy="550920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Introduction. Why ‘self’?</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sz="2000" dirty="0">
                <a:latin typeface="Arial" panose="020B0604020202020204" pitchFamily="34" charset="0"/>
                <a:cs typeface="Arial" panose="020B0604020202020204" pitchFamily="34" charset="0"/>
              </a:rPr>
              <a:t>The COVID19 pandemic has not only shown us the indisputable importance of smart working and teleworking in preserving jobs and keeping economies alive, but also made it clear that each of us needs to (quickly) learn to rely on ourselves more than on external factors.</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This module brings to attention several important points: self-efficacy, self-motivation, focus, productivity – and how can we improve our skills and learn to walk or play our way through our work which can sometimes be challenging, boring or strenuous – by ourselves, without the external motivation factors and immediate pressure of a traditional workplace.</a:t>
            </a: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50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3BE020-12C5-4A27-9FFE-BDB1F60627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75323" y="2086533"/>
            <a:ext cx="4218446" cy="4280596"/>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7750059" cy="587853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Introduction. Self-efficacy &amp; Motivation in EU Frameworks</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sz="2000" dirty="0">
                <a:latin typeface="Arial" panose="020B0604020202020204" pitchFamily="34" charset="0"/>
                <a:cs typeface="Arial" panose="020B0604020202020204" pitchFamily="34" charset="0"/>
              </a:rPr>
              <a:t>The importance of self-efficacy and ability to stay motivated even in adverse contexts, focus, set and reach goals is widely recognized and especially important in highly entrepreneurial environments.</a:t>
            </a:r>
          </a:p>
          <a:p>
            <a:pPr>
              <a:defRPr/>
            </a:pPr>
            <a:r>
              <a:rPr lang="en-US" altLang="es-ES" sz="2000" dirty="0">
                <a:latin typeface="Arial" panose="020B0604020202020204" pitchFamily="34" charset="0"/>
                <a:cs typeface="Arial" panose="020B0604020202020204" pitchFamily="34" charset="0"/>
              </a:rPr>
              <a:t>The European Framework </a:t>
            </a:r>
            <a:r>
              <a:rPr lang="en-US" altLang="es-ES" sz="2000" dirty="0" err="1">
                <a:latin typeface="Arial" panose="020B0604020202020204" pitchFamily="34" charset="0"/>
                <a:cs typeface="Arial" panose="020B0604020202020204" pitchFamily="34" charset="0"/>
              </a:rPr>
              <a:t>EntreComp</a:t>
            </a:r>
            <a:r>
              <a:rPr lang="en-US" altLang="es-ES" sz="2000" dirty="0">
                <a:latin typeface="Arial" panose="020B0604020202020204" pitchFamily="34" charset="0"/>
                <a:cs typeface="Arial" panose="020B0604020202020204" pitchFamily="34" charset="0"/>
              </a:rPr>
              <a:t> lists self-efficacy and motivation among the 15 core competences of entrepreneurship. </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This module brings to attention several important points: self-efficacy, self-motivation, focus, productivity – and how can we improve ourselves and learn to walk or play our way through our work which can sometimes be challenging, boring or strenuous – by ourselves, without the external motivation factors and immediate pressure of a traditional workplace.</a:t>
            </a: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694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10148026" cy="181588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Introduction. Self-efficacy &amp; motivation in EU Frameworks</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pic>
        <p:nvPicPr>
          <p:cNvPr id="8" name="Picture 7" descr="Table&#10;&#10;Description automatically generated with low confidence">
            <a:extLst>
              <a:ext uri="{FF2B5EF4-FFF2-40B4-BE49-F238E27FC236}">
                <a16:creationId xmlns:a16="http://schemas.microsoft.com/office/drawing/2014/main" xmlns="" id="{C1189492-10FE-4BD3-A355-C723A18A74F7}"/>
              </a:ext>
            </a:extLst>
          </p:cNvPr>
          <p:cNvPicPr>
            <a:picLocks noChangeAspect="1"/>
          </p:cNvPicPr>
          <p:nvPr/>
        </p:nvPicPr>
        <p:blipFill>
          <a:blip r:embed="rId3"/>
          <a:stretch>
            <a:fillRect/>
          </a:stretch>
        </p:blipFill>
        <p:spPr>
          <a:xfrm>
            <a:off x="604694" y="1788570"/>
            <a:ext cx="6467669" cy="4199839"/>
          </a:xfrm>
          <a:prstGeom prst="rect">
            <a:avLst/>
          </a:prstGeom>
        </p:spPr>
      </p:pic>
      <p:pic>
        <p:nvPicPr>
          <p:cNvPr id="9" name="Picture 8" descr="Chart, treemap chart&#10;&#10;Description automatically generated">
            <a:extLst>
              <a:ext uri="{FF2B5EF4-FFF2-40B4-BE49-F238E27FC236}">
                <a16:creationId xmlns:a16="http://schemas.microsoft.com/office/drawing/2014/main" xmlns="" id="{8B327E17-4E0D-4970-9B9E-C6E030C180CA}"/>
              </a:ext>
            </a:extLst>
          </p:cNvPr>
          <p:cNvPicPr>
            <a:picLocks noChangeAspect="1"/>
          </p:cNvPicPr>
          <p:nvPr/>
        </p:nvPicPr>
        <p:blipFill>
          <a:blip r:embed="rId4"/>
          <a:stretch>
            <a:fillRect/>
          </a:stretch>
        </p:blipFill>
        <p:spPr>
          <a:xfrm>
            <a:off x="7197516" y="1788570"/>
            <a:ext cx="4994484" cy="3039912"/>
          </a:xfrm>
          <a:prstGeom prst="rect">
            <a:avLst/>
          </a:prstGeom>
        </p:spPr>
      </p:pic>
      <p:sp>
        <p:nvSpPr>
          <p:cNvPr id="11" name="TextBox 10">
            <a:extLst>
              <a:ext uri="{FF2B5EF4-FFF2-40B4-BE49-F238E27FC236}">
                <a16:creationId xmlns:a16="http://schemas.microsoft.com/office/drawing/2014/main" xmlns="" id="{EF50C26A-BCE5-4D2A-BC01-A37674FECA8B}"/>
              </a:ext>
            </a:extLst>
          </p:cNvPr>
          <p:cNvSpPr txBox="1"/>
          <p:nvPr/>
        </p:nvSpPr>
        <p:spPr>
          <a:xfrm>
            <a:off x="604694" y="5917556"/>
            <a:ext cx="10847831" cy="369332"/>
          </a:xfrm>
          <a:prstGeom prst="rect">
            <a:avLst/>
          </a:prstGeom>
          <a:noFill/>
        </p:spPr>
        <p:txBody>
          <a:bodyPr wrap="square">
            <a:spAutoFit/>
          </a:bodyPr>
          <a:lstStyle/>
          <a:p>
            <a:r>
              <a:rPr lang="en-US" dirty="0"/>
              <a:t> Self-efficacy listed in </a:t>
            </a:r>
            <a:r>
              <a:rPr lang="en-US" dirty="0" err="1"/>
              <a:t>EntreComp</a:t>
            </a:r>
            <a:r>
              <a:rPr lang="en-US" dirty="0"/>
              <a:t> under resources area, thread ‘believe in your ability’, different proficiency levels</a:t>
            </a:r>
          </a:p>
        </p:txBody>
      </p:sp>
      <p:sp>
        <p:nvSpPr>
          <p:cNvPr id="12" name="TextBox 11">
            <a:extLst>
              <a:ext uri="{FF2B5EF4-FFF2-40B4-BE49-F238E27FC236}">
                <a16:creationId xmlns:a16="http://schemas.microsoft.com/office/drawing/2014/main" xmlns="" id="{DC446EFF-8E1E-4201-B067-BF9BAD4C2EF6}"/>
              </a:ext>
            </a:extLst>
          </p:cNvPr>
          <p:cNvSpPr txBox="1"/>
          <p:nvPr/>
        </p:nvSpPr>
        <p:spPr>
          <a:xfrm>
            <a:off x="7352225" y="4907617"/>
            <a:ext cx="4994484" cy="923330"/>
          </a:xfrm>
          <a:prstGeom prst="rect">
            <a:avLst/>
          </a:prstGeom>
          <a:noFill/>
        </p:spPr>
        <p:txBody>
          <a:bodyPr wrap="square">
            <a:spAutoFit/>
          </a:bodyPr>
          <a:lstStyle/>
          <a:p>
            <a:r>
              <a:rPr lang="en-US" dirty="0"/>
              <a:t> </a:t>
            </a:r>
            <a:r>
              <a:rPr lang="en-US" b="1" dirty="0"/>
              <a:t>Tip: There are dedicated modules within SWIFT training to help you better understand EU frameworks.</a:t>
            </a:r>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5" name="Immagin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7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0289"/>
            <a:chOff x="5865235" y="2880785"/>
            <a:chExt cx="3647182" cy="57028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Definition</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The power of believing in your own ability to succeed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5221"/>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Context</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How is self-efficacy relevant for smart workers</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Section 1. What is self-efficacy?</a:t>
            </a:r>
            <a:endParaRPr lang="en-US"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0210" y="1793351"/>
            <a:ext cx="7750059" cy="4893647"/>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What is self-efficacy?</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sz="2000" dirty="0">
                <a:latin typeface="Arial" panose="020B0604020202020204" pitchFamily="34" charset="0"/>
                <a:cs typeface="Arial" panose="020B0604020202020204" pitchFamily="34" charset="0"/>
              </a:rPr>
              <a:t>The concept of self-efficacy is not new – being first proposed in 1977 by Stanford professor and psychologist Albert Bandura. He defines self-efficacy in his works as ‘</a:t>
            </a:r>
            <a:r>
              <a:rPr lang="en-US" altLang="es-ES" sz="2000" b="1" dirty="0">
                <a:latin typeface="Arial" panose="020B0604020202020204" pitchFamily="34" charset="0"/>
                <a:cs typeface="Arial" panose="020B0604020202020204" pitchFamily="34" charset="0"/>
              </a:rPr>
              <a:t>’a person’s particular set of beliefs that determine how well one can execute a plan of action in prospective situations</a:t>
            </a:r>
            <a:r>
              <a:rPr lang="en-US" altLang="es-ES" sz="2000" dirty="0">
                <a:latin typeface="Arial" panose="020B0604020202020204" pitchFamily="34" charset="0"/>
                <a:cs typeface="Arial" panose="020B0604020202020204" pitchFamily="34" charset="0"/>
              </a:rPr>
              <a:t>.’’</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Further research show that </a:t>
            </a:r>
            <a:r>
              <a:rPr lang="en-US" altLang="es-ES" sz="2000" b="1" dirty="0">
                <a:latin typeface="Arial" panose="020B0604020202020204" pitchFamily="34" charset="0"/>
                <a:cs typeface="Arial" panose="020B0604020202020204" pitchFamily="34" charset="0"/>
              </a:rPr>
              <a:t>self-efficacy</a:t>
            </a:r>
            <a:r>
              <a:rPr lang="en-US" altLang="es-ES" sz="2000" dirty="0">
                <a:latin typeface="Arial" panose="020B0604020202020204" pitchFamily="34" charset="0"/>
                <a:cs typeface="Arial" panose="020B0604020202020204" pitchFamily="34" charset="0"/>
              </a:rPr>
              <a:t> might be especially relevant in the </a:t>
            </a:r>
            <a:r>
              <a:rPr lang="en-US" altLang="es-ES" sz="2000" b="1" dirty="0">
                <a:latin typeface="Arial" panose="020B0604020202020204" pitchFamily="34" charset="0"/>
                <a:cs typeface="Arial" panose="020B0604020202020204" pitchFamily="34" charset="0"/>
              </a:rPr>
              <a:t>context of smart working</a:t>
            </a:r>
            <a:r>
              <a:rPr lang="en-US" altLang="es-ES" sz="2000" dirty="0">
                <a:latin typeface="Arial" panose="020B0604020202020204" pitchFamily="34" charset="0"/>
                <a:cs typeface="Arial" panose="020B0604020202020204" pitchFamily="34" charset="0"/>
              </a:rPr>
              <a:t>, which requires a greater level of </a:t>
            </a:r>
            <a:r>
              <a:rPr lang="en-US" altLang="es-ES" sz="2000" b="1" dirty="0">
                <a:latin typeface="Arial" panose="020B0604020202020204" pitchFamily="34" charset="0"/>
                <a:cs typeface="Arial" panose="020B0604020202020204" pitchFamily="34" charset="0"/>
              </a:rPr>
              <a:t>job autonomy </a:t>
            </a:r>
            <a:r>
              <a:rPr lang="en-US" altLang="es-ES" sz="2000" dirty="0">
                <a:latin typeface="Arial" panose="020B0604020202020204" pitchFamily="34" charset="0"/>
                <a:cs typeface="Arial" panose="020B0604020202020204" pitchFamily="34" charset="0"/>
              </a:rPr>
              <a:t>and increased </a:t>
            </a:r>
            <a:r>
              <a:rPr lang="en-US" altLang="es-ES" sz="2000" b="1" dirty="0">
                <a:latin typeface="Arial" panose="020B0604020202020204" pitchFamily="34" charset="0"/>
                <a:cs typeface="Arial" panose="020B0604020202020204" pitchFamily="34" charset="0"/>
              </a:rPr>
              <a:t>creative behavior</a:t>
            </a:r>
            <a:r>
              <a:rPr lang="en-US" altLang="es-ES" sz="2000" dirty="0">
                <a:latin typeface="Arial" panose="020B0604020202020204" pitchFamily="34" charset="0"/>
                <a:cs typeface="Arial" panose="020B0604020202020204" pitchFamily="34" charset="0"/>
              </a:rPr>
              <a:t>, </a:t>
            </a:r>
            <a:r>
              <a:rPr lang="en-US" altLang="es-ES" sz="2000" b="1" dirty="0">
                <a:latin typeface="Arial" panose="020B0604020202020204" pitchFamily="34" charset="0"/>
                <a:cs typeface="Arial" panose="020B0604020202020204" pitchFamily="34" charset="0"/>
              </a:rPr>
              <a:t>stress resilience</a:t>
            </a:r>
            <a:r>
              <a:rPr lang="en-US" altLang="es-ES" sz="2000" dirty="0">
                <a:latin typeface="Arial" panose="020B0604020202020204" pitchFamily="34" charset="0"/>
                <a:cs typeface="Arial" panose="020B0604020202020204" pitchFamily="34" charset="0"/>
              </a:rPr>
              <a:t>, and </a:t>
            </a:r>
            <a:r>
              <a:rPr lang="en-US" altLang="es-ES" sz="2000" b="1" dirty="0">
                <a:latin typeface="Arial" panose="020B0604020202020204" pitchFamily="34" charset="0"/>
                <a:cs typeface="Arial" panose="020B0604020202020204" pitchFamily="34" charset="0"/>
              </a:rPr>
              <a:t>self-discipline</a:t>
            </a:r>
            <a:r>
              <a:rPr lang="en-US" altLang="es-ES" sz="2000" dirty="0">
                <a:latin typeface="Arial" panose="020B0604020202020204" pitchFamily="34" charset="0"/>
                <a:cs typeface="Arial" panose="020B0604020202020204" pitchFamily="34" charset="0"/>
              </a:rPr>
              <a:t>.</a:t>
            </a: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854906"/>
            <a:ext cx="7803870" cy="495520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1. What is self-efficacy?</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sz="2000" dirty="0">
                <a:latin typeface="Arial" panose="020B0604020202020204" pitchFamily="34" charset="0"/>
                <a:cs typeface="Arial" panose="020B0604020202020204" pitchFamily="34" charset="0"/>
              </a:rPr>
              <a:t>Now more than ever, with all the changes of the new working paradigm, people need to be able to cope with uncertainty, stress, set their own goals, motivate themselves, make decisions on their own, learn and adapt on the go.</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With a </a:t>
            </a:r>
            <a:r>
              <a:rPr lang="en-US" altLang="es-ES" sz="2000" b="1" dirty="0">
                <a:latin typeface="Arial" panose="020B0604020202020204" pitchFamily="34" charset="0"/>
                <a:cs typeface="Arial" panose="020B0604020202020204" pitchFamily="34" charset="0"/>
              </a:rPr>
              <a:t>high level of self-efficacy</a:t>
            </a:r>
            <a:r>
              <a:rPr lang="en-US" altLang="es-ES" sz="2000" dirty="0">
                <a:latin typeface="Arial" panose="020B0604020202020204" pitchFamily="34" charset="0"/>
                <a:cs typeface="Arial" panose="020B0604020202020204" pitchFamily="34" charset="0"/>
              </a:rPr>
              <a:t>, the chances of goal accomplishment increase, as well as the difficulty of challenges you set for yourself. Instead of getting scared of difficult tasks, lack of directions, indications and immediate feedback, you learn to see those things as </a:t>
            </a:r>
            <a:r>
              <a:rPr lang="en-US" altLang="es-ES" sz="2000" b="1" dirty="0">
                <a:latin typeface="Arial" panose="020B0604020202020204" pitchFamily="34" charset="0"/>
                <a:cs typeface="Arial" panose="020B0604020202020204" pitchFamily="34" charset="0"/>
              </a:rPr>
              <a:t>something you want to master rather than something you want to avoid</a:t>
            </a:r>
            <a:r>
              <a:rPr lang="en-US" altLang="es-ES" sz="2000" dirty="0">
                <a:latin typeface="Arial" panose="020B0604020202020204" pitchFamily="34" charset="0"/>
                <a:cs typeface="Arial" panose="020B0604020202020204" pitchFamily="34" charset="0"/>
              </a:rPr>
              <a:t>.</a:t>
            </a:r>
            <a:r>
              <a:rPr lang="en-US" altLang="es-ES" sz="2400" dirty="0">
                <a:latin typeface="Trebuchet MS" panose="020B0603020202020204" pitchFamily="34" charset="0"/>
                <a:cs typeface="Arial" panose="020B0604020202020204" pitchFamily="34" charset="0"/>
              </a:rPr>
              <a:t> </a:t>
            </a: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Diagram&#10;&#10;Description automatically generated">
            <a:extLst>
              <a:ext uri="{FF2B5EF4-FFF2-40B4-BE49-F238E27FC236}">
                <a16:creationId xmlns:a16="http://schemas.microsoft.com/office/drawing/2014/main" xmlns="" id="{35C7A7C8-4902-47A6-AD79-72A2B337D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4524" y="2319412"/>
            <a:ext cx="3967476" cy="3967476"/>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381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44905"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20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5603419"/>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A95EC5D3FF046B7D1B01B80B5E37A" ma:contentTypeVersion="11" ma:contentTypeDescription="Creați un document nou." ma:contentTypeScope="" ma:versionID="a3ed449f0d8fb72924ca2bfbfb45e4e7">
  <xsd:schema xmlns:xsd="http://www.w3.org/2001/XMLSchema" xmlns:xs="http://www.w3.org/2001/XMLSchema" xmlns:p="http://schemas.microsoft.com/office/2006/metadata/properties" xmlns:ns3="f42183a7-b05c-4eb2-8eb9-a4c2b48848c0" targetNamespace="http://schemas.microsoft.com/office/2006/metadata/properties" ma:root="true" ma:fieldsID="31e99f37682b381ec627176440221383" ns3:_="">
    <xsd:import namespace="f42183a7-b05c-4eb2-8eb9-a4c2b48848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183a7-b05c-4eb2-8eb9-a4c2b4884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de conținut"/>
        <xsd:element ref="dc:title" minOccurs="0" maxOccurs="1" ma:index="4" ma:displayName="Titlu"/>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942D8-F23F-48EE-9442-EBFBBCDE4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183a7-b05c-4eb2-8eb9-a4c2b4884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205AF9-0B0A-493E-B170-4D7B34593E35}">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f42183a7-b05c-4eb2-8eb9-a4c2b48848c0"/>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77B41F8-4B8D-4BFB-B862-0D887AF456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4745</TotalTime>
  <Words>6638</Words>
  <Application>Microsoft Office PowerPoint</Application>
  <PresentationFormat>Widescreen</PresentationFormat>
  <Paragraphs>411</Paragraphs>
  <Slides>34</Slides>
  <Notes>1</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34</vt:i4>
      </vt:variant>
    </vt:vector>
  </HeadingPairs>
  <TitlesOfParts>
    <vt:vector size="46" baseType="lpstr">
      <vt:lpstr>Arial Unicode MS</vt:lpstr>
      <vt:lpstr>맑은 고딕</vt:lpstr>
      <vt:lpstr>Arial</vt:lpstr>
      <vt:lpstr>Calibri</vt:lpstr>
      <vt:lpstr>Calibri Light</vt:lpstr>
      <vt:lpstr>FZShuTi</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137</cp:revision>
  <dcterms:created xsi:type="dcterms:W3CDTF">2020-01-20T05:08:25Z</dcterms:created>
  <dcterms:modified xsi:type="dcterms:W3CDTF">2023-03-03T12:40:37Z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0x0101005F8A95EC5D3FF046B7D1B01B80B5E37A</vt:lpwstr>
  </property>
</Properties>
</file>