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8"/>
  </p:notesMasterIdLst>
  <p:sldIdLst>
    <p:sldId id="344" r:id="rId4"/>
    <p:sldId id="312" r:id="rId5"/>
    <p:sldId id="337" r:id="rId6"/>
    <p:sldId id="346" r:id="rId7"/>
    <p:sldId id="348" r:id="rId8"/>
    <p:sldId id="347" r:id="rId9"/>
    <p:sldId id="350" r:id="rId10"/>
    <p:sldId id="351" r:id="rId11"/>
    <p:sldId id="354" r:id="rId12"/>
    <p:sldId id="355" r:id="rId13"/>
    <p:sldId id="356" r:id="rId14"/>
    <p:sldId id="357" r:id="rId15"/>
    <p:sldId id="358" r:id="rId16"/>
    <p:sldId id="359" r:id="rId17"/>
    <p:sldId id="360" r:id="rId18"/>
    <p:sldId id="361" r:id="rId19"/>
    <p:sldId id="352" r:id="rId20"/>
    <p:sldId id="353" r:id="rId21"/>
    <p:sldId id="362" r:id="rId22"/>
    <p:sldId id="363" r:id="rId23"/>
    <p:sldId id="364" r:id="rId24"/>
    <p:sldId id="365" r:id="rId25"/>
    <p:sldId id="321"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a:srgbClr val="E0A92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6196" autoAdjust="0"/>
  </p:normalViewPr>
  <p:slideViewPr>
    <p:cSldViewPr snapToGrid="0" showGuides="1">
      <p:cViewPr varScale="1">
        <p:scale>
          <a:sx n="67" d="100"/>
          <a:sy n="67" d="100"/>
        </p:scale>
        <p:origin x="642" y="48"/>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publications.jrc.ec.europa.eu/repository/handle/JRC110624" TargetMode="External"/><Relationship Id="rId7"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hyperlink" Target="https://publications.jrc.ec.europa.eu/repository/handle/JRC120376" TargetMode="Externa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68812" y="3995409"/>
            <a:ext cx="11774659" cy="2062103"/>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Projektmanagement für Telearbeiter: </a:t>
            </a:r>
          </a:p>
          <a:p>
            <a:pPr algn="ctr"/>
            <a:r>
              <a:rPr lang="en-US" altLang="ko-KR" sz="3200" b="1" dirty="0">
                <a:solidFill>
                  <a:schemeClr val="bg1"/>
                </a:solidFill>
                <a:cs typeface="Arial" pitchFamily="34" charset="0"/>
              </a:rPr>
              <a:t>Nutzung bewährter Verfahren aus dem DigComp-Rahmen </a:t>
            </a:r>
          </a:p>
          <a:p>
            <a:pPr algn="ctr"/>
            <a:endParaRPr lang="en-US" altLang="ko-KR" sz="3200" b="1" dirty="0">
              <a:solidFill>
                <a:schemeClr val="bg1"/>
              </a:solidFill>
              <a:cs typeface="Arial" pitchFamily="34" charset="0"/>
            </a:endParaRPr>
          </a:p>
          <a:p>
            <a:pPr algn="ctr"/>
            <a:r>
              <a:rPr lang="en-US" altLang="ko-KR" sz="3200" b="1" dirty="0">
                <a:solidFill>
                  <a:schemeClr val="bg1"/>
                </a:solidFill>
                <a:cs typeface="Arial" pitchFamily="34" charset="0"/>
              </a:rPr>
              <a:t>Partner: IHF </a:t>
            </a:r>
            <a:r>
              <a:rPr lang="en-US" altLang="ko-KR" sz="3200" b="1" dirty="0" err="1">
                <a:solidFill>
                  <a:schemeClr val="bg1"/>
                </a:solidFill>
                <a:cs typeface="Arial" pitchFamily="34" charset="0"/>
              </a:rPr>
              <a:t>asbl</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8" name="Immagin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2.1: Die Kompetenzen des zweiten Ausbildungsbereichs </a:t>
            </a:r>
            <a:r>
              <a:rPr lang="en-GB" altLang="es-ES" sz="2400" b="1" dirty="0" err="1">
                <a:solidFill>
                  <a:srgbClr val="0594A9"/>
                </a:solidFill>
                <a:latin typeface="Trebuchet MS" panose="020B0603020202020204" pitchFamily="34" charset="0"/>
                <a:cs typeface="Calibri" panose="020F0502020204030204" pitchFamily="34" charset="0"/>
              </a:rPr>
              <a:t>der DigComp</a:t>
            </a:r>
            <a:endParaRPr lang="en-GB" alt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981462" y="409696"/>
            <a:ext cx="6863348"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DigComp für Telearbeitende</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4">
            <a:extLst>
              <a:ext uri="{FF2B5EF4-FFF2-40B4-BE49-F238E27FC236}">
                <a16:creationId xmlns:a16="http://schemas.microsoft.com/office/drawing/2014/main" xmlns="" id="{0A3CA84D-E015-4393-90CE-36B491ECB75B}"/>
              </a:ext>
            </a:extLst>
          </p:cNvPr>
          <p:cNvSpPr txBox="1"/>
          <p:nvPr/>
        </p:nvSpPr>
        <p:spPr>
          <a:xfrm>
            <a:off x="548351" y="2469165"/>
            <a:ext cx="4714314" cy="3416320"/>
          </a:xfrm>
          <a:prstGeom prst="rect">
            <a:avLst/>
          </a:prstGeom>
          <a:noFill/>
        </p:spPr>
        <p:txBody>
          <a:bodyPr wrap="square">
            <a:spAutoFit/>
          </a:bodyPr>
          <a:lstStyle/>
          <a:p>
            <a:pPr algn="just">
              <a:defRPr/>
            </a:pPr>
            <a:r>
              <a:rPr lang="en-GB" sz="2400" dirty="0">
                <a:effectLst/>
                <a:latin typeface="Calibri" panose="020F0502020204030204" pitchFamily="34" charset="0"/>
                <a:ea typeface="Times New Roman" panose="02020603050405020304" pitchFamily="18" charset="0"/>
              </a:rPr>
              <a:t>In Anbetracht des Umfangs und der Tragweite </a:t>
            </a:r>
            <a:r>
              <a:rPr lang="en-GB" sz="2400" dirty="0" err="1">
                <a:effectLst/>
                <a:latin typeface="Calibri" panose="020F0502020204030204" pitchFamily="34" charset="0"/>
                <a:ea typeface="Times New Roman" panose="02020603050405020304" pitchFamily="18" charset="0"/>
              </a:rPr>
              <a:t>herkömmlicher</a:t>
            </a:r>
            <a:r>
              <a:rPr lang="en-GB" sz="2400" dirty="0">
                <a:effectLst/>
                <a:latin typeface="Calibri" panose="020F0502020204030204" pitchFamily="34" charset="0"/>
                <a:ea typeface="Times New Roman" panose="02020603050405020304" pitchFamily="18" charset="0"/>
              </a:rPr>
              <a:t> </a:t>
            </a:r>
            <a:r>
              <a:rPr lang="en-GB" sz="2400" dirty="0" err="1">
                <a:effectLst/>
                <a:latin typeface="Calibri" panose="020F0502020204030204" pitchFamily="34" charset="0"/>
                <a:ea typeface="Times New Roman" panose="02020603050405020304" pitchFamily="18" charset="0"/>
              </a:rPr>
              <a:t>Projekt-managementtätigkeiten</a:t>
            </a:r>
            <a:r>
              <a:rPr lang="en-GB" sz="2400" dirty="0">
                <a:effectLst/>
                <a:latin typeface="Calibri" panose="020F0502020204030204" pitchFamily="34" charset="0"/>
                <a:ea typeface="Times New Roman" panose="02020603050405020304" pitchFamily="18" charset="0"/>
              </a:rPr>
              <a:t> sind die </a:t>
            </a:r>
            <a:r>
              <a:rPr lang="en-GB" sz="2400" b="1" dirty="0" err="1">
                <a:effectLst/>
                <a:latin typeface="Calibri" panose="020F0502020204030204" pitchFamily="34" charset="0"/>
                <a:ea typeface="Times New Roman" panose="02020603050405020304" pitchFamily="18" charset="0"/>
              </a:rPr>
              <a:t>Interaktion</a:t>
            </a:r>
            <a:r>
              <a:rPr lang="en-GB" sz="2400" dirty="0">
                <a:effectLst/>
                <a:latin typeface="Calibri" panose="020F0502020204030204" pitchFamily="34" charset="0"/>
                <a:ea typeface="Times New Roman" panose="02020603050405020304" pitchFamily="18" charset="0"/>
              </a:rPr>
              <a:t>, der </a:t>
            </a:r>
            <a:r>
              <a:rPr lang="en-GB" sz="2400" b="1" dirty="0">
                <a:effectLst/>
                <a:latin typeface="Calibri" panose="020F0502020204030204" pitchFamily="34" charset="0"/>
                <a:ea typeface="Times New Roman" panose="02020603050405020304" pitchFamily="18" charset="0"/>
              </a:rPr>
              <a:t>Austausch </a:t>
            </a:r>
            <a:r>
              <a:rPr lang="en-GB" sz="2400" dirty="0">
                <a:effectLst/>
                <a:latin typeface="Calibri" panose="020F0502020204030204" pitchFamily="34" charset="0"/>
                <a:ea typeface="Times New Roman" panose="02020603050405020304" pitchFamily="18" charset="0"/>
              </a:rPr>
              <a:t>und die </a:t>
            </a:r>
            <a:r>
              <a:rPr lang="en-GB" sz="2400" b="1" dirty="0" err="1">
                <a:effectLst/>
                <a:latin typeface="Calibri" panose="020F0502020204030204" pitchFamily="34" charset="0"/>
                <a:ea typeface="Times New Roman" panose="02020603050405020304" pitchFamily="18" charset="0"/>
              </a:rPr>
              <a:t>Zusammenarbeit</a:t>
            </a:r>
            <a:r>
              <a:rPr lang="en-GB" sz="2400" b="1" dirty="0">
                <a:effectLst/>
                <a:latin typeface="Calibri" panose="020F0502020204030204" pitchFamily="34" charset="0"/>
                <a:ea typeface="Times New Roman" panose="02020603050405020304" pitchFamily="18" charset="0"/>
              </a:rPr>
              <a:t> </a:t>
            </a:r>
            <a:r>
              <a:rPr lang="en-GB" sz="2400" dirty="0">
                <a:effectLst/>
                <a:latin typeface="Calibri" panose="020F0502020204030204" pitchFamily="34" charset="0"/>
                <a:ea typeface="Times New Roman" panose="02020603050405020304" pitchFamily="18" charset="0"/>
              </a:rPr>
              <a:t>mit Hilfe digitaler Technologien (Kompetenz Nr. 2.1, 2.2 und 2.4) wesentliche </a:t>
            </a:r>
            <a:r>
              <a:rPr lang="en-GB" sz="2400" b="1" dirty="0">
                <a:solidFill>
                  <a:srgbClr val="0594A9"/>
                </a:solidFill>
                <a:effectLst/>
                <a:latin typeface="Calibri" panose="020F0502020204030204" pitchFamily="34" charset="0"/>
                <a:ea typeface="Times New Roman" panose="02020603050405020304" pitchFamily="18" charset="0"/>
              </a:rPr>
              <a:t>technische Kompetenzen </a:t>
            </a:r>
            <a:r>
              <a:rPr lang="en-GB" sz="2400" dirty="0">
                <a:effectLst/>
                <a:latin typeface="Calibri" panose="020F0502020204030204" pitchFamily="34" charset="0"/>
                <a:ea typeface="Times New Roman" panose="02020603050405020304" pitchFamily="18" charset="0"/>
              </a:rPr>
              <a:t>für Projektmanager in der Ferne.</a:t>
            </a:r>
            <a:endParaRPr lang="en-GB" sz="2400" dirty="0">
              <a:effectLst/>
              <a:latin typeface="Times New Roman" panose="02020603050405020304" pitchFamily="18" charset="0"/>
              <a:ea typeface="Times New Roman" panose="02020603050405020304" pitchFamily="18" charset="0"/>
            </a:endParaRPr>
          </a:p>
        </p:txBody>
      </p:sp>
      <p:sp>
        <p:nvSpPr>
          <p:cNvPr id="9" name="CuadroTexto 34">
            <a:extLst>
              <a:ext uri="{FF2B5EF4-FFF2-40B4-BE49-F238E27FC236}">
                <a16:creationId xmlns:a16="http://schemas.microsoft.com/office/drawing/2014/main" xmlns="" id="{01117CA6-B026-4C02-8261-ACB29C30CE1C}"/>
              </a:ext>
            </a:extLst>
          </p:cNvPr>
          <p:cNvSpPr txBox="1"/>
          <p:nvPr/>
        </p:nvSpPr>
        <p:spPr>
          <a:xfrm>
            <a:off x="6096000" y="2468994"/>
            <a:ext cx="5183259" cy="3785652"/>
          </a:xfrm>
          <a:prstGeom prst="rect">
            <a:avLst/>
          </a:prstGeom>
          <a:noFill/>
        </p:spPr>
        <p:txBody>
          <a:bodyPr wrap="square">
            <a:spAutoFit/>
          </a:bodyPr>
          <a:lstStyle/>
          <a:p>
            <a:pPr algn="just">
              <a:defRPr/>
            </a:pPr>
            <a:r>
              <a:rPr lang="en-GB" sz="2400" dirty="0" err="1">
                <a:latin typeface="Calibri" panose="020F0502020204030204" pitchFamily="34" charset="0"/>
                <a:ea typeface="Times New Roman" panose="02020603050405020304" pitchFamily="18" charset="0"/>
              </a:rPr>
              <a:t>Andererseits</a:t>
            </a:r>
            <a:r>
              <a:rPr lang="en-GB" sz="2400" dirty="0">
                <a:latin typeface="Calibri" panose="020F0502020204030204" pitchFamily="34" charset="0"/>
                <a:ea typeface="Times New Roman" panose="02020603050405020304" pitchFamily="18" charset="0"/>
              </a:rPr>
              <a:t> werden </a:t>
            </a:r>
            <a:r>
              <a:rPr lang="en-GB" sz="2400" b="1" dirty="0">
                <a:latin typeface="Calibri" panose="020F0502020204030204" pitchFamily="34" charset="0"/>
                <a:ea typeface="Times New Roman" panose="02020603050405020304" pitchFamily="18" charset="0"/>
              </a:rPr>
              <a:t>Netiquette </a:t>
            </a:r>
            <a:r>
              <a:rPr lang="en-GB" sz="2400" dirty="0">
                <a:latin typeface="Calibri" panose="020F0502020204030204" pitchFamily="34" charset="0"/>
                <a:ea typeface="Times New Roman" panose="02020603050405020304" pitchFamily="18" charset="0"/>
              </a:rPr>
              <a:t>und die </a:t>
            </a:r>
            <a:r>
              <a:rPr lang="en-GB" sz="2400" b="1" dirty="0">
                <a:latin typeface="Calibri" panose="020F0502020204030204" pitchFamily="34" charset="0"/>
                <a:ea typeface="Times New Roman" panose="02020603050405020304" pitchFamily="18" charset="0"/>
              </a:rPr>
              <a:t>Verwaltung der digitalen Identität </a:t>
            </a:r>
            <a:r>
              <a:rPr lang="en-GB" sz="2400" dirty="0">
                <a:latin typeface="Calibri" panose="020F0502020204030204" pitchFamily="34" charset="0"/>
                <a:ea typeface="Times New Roman" panose="02020603050405020304" pitchFamily="18" charset="0"/>
              </a:rPr>
              <a:t>(Kompetenz Nr. 2.5 bzw. 2.6) zu grundlegenden </a:t>
            </a:r>
            <a:r>
              <a:rPr lang="en-GB" sz="2400" b="1" dirty="0">
                <a:solidFill>
                  <a:srgbClr val="0594A9"/>
                </a:solidFill>
                <a:latin typeface="Calibri" panose="020F0502020204030204" pitchFamily="34" charset="0"/>
                <a:ea typeface="Times New Roman" panose="02020603050405020304" pitchFamily="18" charset="0"/>
              </a:rPr>
              <a:t>weichen Kompetenzen</a:t>
            </a:r>
            <a:r>
              <a:rPr lang="en-GB" sz="2400" dirty="0">
                <a:latin typeface="Calibri" panose="020F0502020204030204" pitchFamily="34" charset="0"/>
                <a:ea typeface="Times New Roman" panose="02020603050405020304" pitchFamily="18" charset="0"/>
              </a:rPr>
              <a:t>, um die eigenen Werte, den eigenen Ruf und die eigene Zuverlässigkeit in den Augen eines Außenstehenden zu bestätigen - so wie man es </a:t>
            </a:r>
            <a:r>
              <a:rPr lang="en-GB" sz="2400" dirty="0" err="1">
                <a:latin typeface="Calibri" panose="020F0502020204030204" pitchFamily="34" charset="0"/>
                <a:ea typeface="Times New Roman" panose="02020603050405020304" pitchFamily="18" charset="0"/>
              </a:rPr>
              <a:t>normaler-weise</a:t>
            </a:r>
            <a:r>
              <a:rPr lang="en-GB" sz="2400" dirty="0">
                <a:latin typeface="Calibri" panose="020F0502020204030204" pitchFamily="34" charset="0"/>
                <a:ea typeface="Times New Roman" panose="02020603050405020304" pitchFamily="18" charset="0"/>
              </a:rPr>
              <a:t> im persönlichen Gespräch zu tun versuchen würde. </a:t>
            </a:r>
            <a:endParaRPr lang="en-GB" sz="2400" b="1" dirty="0">
              <a:solidFill>
                <a:srgbClr val="0594A9"/>
              </a:solidFill>
              <a:effectLst/>
              <a:latin typeface="Times New Roman" panose="02020603050405020304" pitchFamily="18" charset="0"/>
              <a:ea typeface="Times New Roman" panose="02020603050405020304" pitchFamily="18" charset="0"/>
            </a:endParaRPr>
          </a:p>
        </p:txBody>
      </p:sp>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2" name="Immagin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479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3416320"/>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2.2: Den DigComp zu Ihren Gunsten ausnutzen</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400" dirty="0">
                <a:latin typeface="Calibri" panose="020F0502020204030204" pitchFamily="34" charset="0"/>
                <a:ea typeface="Times New Roman" panose="02020603050405020304" pitchFamily="18" charset="0"/>
              </a:rPr>
              <a:t>Bis heute ist DigComp 2.1 einer der umfassendsten (wenn nicht DER umfassendste) Rahmen für die Bewertung und Evaluierung der IT-Bereitschaft und Reaktionsfähigkeit von Bürgern, öffentlichen Verwaltungen und privaten Organisationen.</a:t>
            </a:r>
          </a:p>
          <a:p>
            <a:pPr algn="just">
              <a:defRPr/>
            </a:pPr>
            <a:endParaRPr lang="en-GB" sz="2400" dirty="0">
              <a:effectLst/>
              <a:latin typeface="Calibri" panose="020F0502020204030204" pitchFamily="34" charset="0"/>
              <a:ea typeface="Times New Roman" panose="02020603050405020304" pitchFamily="18" charset="0"/>
            </a:endParaRPr>
          </a:p>
          <a:p>
            <a:pPr algn="just">
              <a:defRPr/>
            </a:pPr>
            <a:r>
              <a:rPr lang="en-GB" sz="2400" dirty="0">
                <a:latin typeface="Calibri" panose="020F0502020204030204" pitchFamily="34" charset="0"/>
                <a:ea typeface="Times New Roman" panose="02020603050405020304" pitchFamily="18" charset="0"/>
              </a:rPr>
              <a:t>Als </a:t>
            </a:r>
            <a:r>
              <a:rPr lang="en-GB" sz="2400" dirty="0">
                <a:effectLst/>
                <a:latin typeface="Calibri" panose="020F0502020204030204" pitchFamily="34" charset="0"/>
                <a:ea typeface="Times New Roman" panose="02020603050405020304" pitchFamily="18" charset="0"/>
              </a:rPr>
              <a:t>Erstes </a:t>
            </a:r>
            <a:r>
              <a:rPr lang="en-GB" sz="2400" dirty="0">
                <a:latin typeface="Calibri" panose="020F0502020204030204" pitchFamily="34" charset="0"/>
                <a:ea typeface="Times New Roman" panose="02020603050405020304" pitchFamily="18" charset="0"/>
              </a:rPr>
              <a:t>sollten Sie versuchen, selbst oder mit Ihrem Projektteam eine Selbsteinschätzung vorzunehmen, wie hoch Ihr derzeitiger Kenntnisstand in Bezug auf die Kompetenzen für Zusammenarbeit und Kooperation bei Fernarbeit und Fernprojektmanagement ist.</a:t>
            </a:r>
            <a:endParaRPr lang="en-GB" sz="2400" dirty="0">
              <a:effectLst/>
              <a:latin typeface="Times New Roman" panose="02020603050405020304" pitchFamily="18" charset="0"/>
              <a:ea typeface="Times New Roman" panose="02020603050405020304" pitchFamily="18"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449633"/>
            <a:ext cx="7210537"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DigComp für Telearbeitende</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4028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2.2: Interaktion durch digitale Technologien</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420450"/>
            <a:ext cx="7210537"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DigComp für Telearbeitende</a:t>
            </a:r>
            <a:endParaRPr lang="en-US" altLang="ko-KR" sz="2400" b="1" dirty="0">
              <a:solidFill>
                <a:srgbClr val="F36A0D"/>
              </a:solidFill>
              <a:latin typeface="Trebuchet MS" panose="020B0603020202020204" pitchFamily="34" charset="0"/>
              <a:cs typeface="Arial" pitchFamily="34" charset="0"/>
            </a:endParaRPr>
          </a:p>
        </p:txBody>
      </p:sp>
      <p:pic>
        <p:nvPicPr>
          <p:cNvPr id="5" name="Immagine 4">
            <a:extLst>
              <a:ext uri="{FF2B5EF4-FFF2-40B4-BE49-F238E27FC236}">
                <a16:creationId xmlns:a16="http://schemas.microsoft.com/office/drawing/2014/main" xmlns="" id="{6247CE33-B0A0-4CFE-AADF-4CB9F1F1BF0D}"/>
              </a:ext>
            </a:extLst>
          </p:cNvPr>
          <p:cNvPicPr>
            <a:picLocks noChangeAspect="1"/>
          </p:cNvPicPr>
          <p:nvPr/>
        </p:nvPicPr>
        <p:blipFill>
          <a:blip r:embed="rId3"/>
          <a:stretch>
            <a:fillRect/>
          </a:stretch>
        </p:blipFill>
        <p:spPr>
          <a:xfrm>
            <a:off x="0" y="2323236"/>
            <a:ext cx="12192000" cy="3297094"/>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778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2.2: Austausch durch digitale Technologien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400995"/>
            <a:ext cx="7210537"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DigComp für Telearbeitende</a:t>
            </a:r>
            <a:endParaRPr lang="en-US" altLang="ko-KR" sz="2400" b="1" dirty="0">
              <a:solidFill>
                <a:srgbClr val="F36A0D"/>
              </a:solidFill>
              <a:latin typeface="Trebuchet MS" panose="020B0603020202020204" pitchFamily="34" charset="0"/>
              <a:cs typeface="Arial" pitchFamily="34" charset="0"/>
            </a:endParaRPr>
          </a:p>
        </p:txBody>
      </p:sp>
      <p:pic>
        <p:nvPicPr>
          <p:cNvPr id="3" name="Immagine 2">
            <a:extLst>
              <a:ext uri="{FF2B5EF4-FFF2-40B4-BE49-F238E27FC236}">
                <a16:creationId xmlns:a16="http://schemas.microsoft.com/office/drawing/2014/main" xmlns="" id="{64896605-A453-4092-9470-FD6584EF5357}"/>
              </a:ext>
            </a:extLst>
          </p:cNvPr>
          <p:cNvPicPr>
            <a:picLocks noChangeAspect="1"/>
          </p:cNvPicPr>
          <p:nvPr/>
        </p:nvPicPr>
        <p:blipFill>
          <a:blip r:embed="rId3"/>
          <a:stretch>
            <a:fillRect/>
          </a:stretch>
        </p:blipFill>
        <p:spPr>
          <a:xfrm>
            <a:off x="0" y="2254304"/>
            <a:ext cx="12192000" cy="3496368"/>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477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2.2: Zusammenarbeit mit Hilfe digitaler Technologien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412805"/>
            <a:ext cx="7210537"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DigComp für Telearbeitende</a:t>
            </a:r>
            <a:endParaRPr lang="en-US" altLang="ko-KR" sz="2400" b="1" dirty="0">
              <a:solidFill>
                <a:srgbClr val="F36A0D"/>
              </a:solidFill>
              <a:latin typeface="Trebuchet MS" panose="020B0603020202020204" pitchFamily="34" charset="0"/>
              <a:cs typeface="Arial" pitchFamily="34" charset="0"/>
            </a:endParaRPr>
          </a:p>
        </p:txBody>
      </p:sp>
      <p:pic>
        <p:nvPicPr>
          <p:cNvPr id="4" name="Immagine 3">
            <a:extLst>
              <a:ext uri="{FF2B5EF4-FFF2-40B4-BE49-F238E27FC236}">
                <a16:creationId xmlns:a16="http://schemas.microsoft.com/office/drawing/2014/main" xmlns="" id="{42AE1CA2-8AFB-4B89-AD48-E1B8A1A83044}"/>
              </a:ext>
            </a:extLst>
          </p:cNvPr>
          <p:cNvPicPr>
            <a:picLocks noChangeAspect="1"/>
          </p:cNvPicPr>
          <p:nvPr/>
        </p:nvPicPr>
        <p:blipFill>
          <a:blip r:embed="rId3"/>
          <a:stretch>
            <a:fillRect/>
          </a:stretch>
        </p:blipFill>
        <p:spPr>
          <a:xfrm>
            <a:off x="0" y="2195703"/>
            <a:ext cx="12192000" cy="3711002"/>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072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2.2: Netiquette</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459361"/>
            <a:ext cx="7210537"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DigComp für Telearbeitende</a:t>
            </a:r>
            <a:endParaRPr lang="en-US" altLang="ko-KR" sz="2400" b="1" dirty="0">
              <a:solidFill>
                <a:srgbClr val="F36A0D"/>
              </a:solidFill>
              <a:latin typeface="Trebuchet MS" panose="020B0603020202020204" pitchFamily="34" charset="0"/>
              <a:cs typeface="Arial" pitchFamily="34" charset="0"/>
            </a:endParaRPr>
          </a:p>
        </p:txBody>
      </p:sp>
      <p:pic>
        <p:nvPicPr>
          <p:cNvPr id="3" name="Immagine 2">
            <a:extLst>
              <a:ext uri="{FF2B5EF4-FFF2-40B4-BE49-F238E27FC236}">
                <a16:creationId xmlns:a16="http://schemas.microsoft.com/office/drawing/2014/main" xmlns="" id="{847D2A72-9DC3-4DB3-B2B4-1C56F5DB7290}"/>
              </a:ext>
            </a:extLst>
          </p:cNvPr>
          <p:cNvPicPr>
            <a:picLocks noChangeAspect="1"/>
          </p:cNvPicPr>
          <p:nvPr/>
        </p:nvPicPr>
        <p:blipFill>
          <a:blip r:embed="rId3"/>
          <a:stretch>
            <a:fillRect/>
          </a:stretch>
        </p:blipFill>
        <p:spPr>
          <a:xfrm>
            <a:off x="4366" y="2248462"/>
            <a:ext cx="12192000" cy="3778701"/>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826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2.2: Verwaltung der digitalen Identität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449633"/>
            <a:ext cx="7210537"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DigComp für Telearbeitende</a:t>
            </a:r>
            <a:endParaRPr lang="en-US" altLang="ko-KR" sz="2400" b="1" dirty="0">
              <a:solidFill>
                <a:srgbClr val="F36A0D"/>
              </a:solidFill>
              <a:latin typeface="Trebuchet MS" panose="020B0603020202020204" pitchFamily="34" charset="0"/>
              <a:cs typeface="Arial" pitchFamily="34" charset="0"/>
            </a:endParaRPr>
          </a:p>
        </p:txBody>
      </p:sp>
      <p:pic>
        <p:nvPicPr>
          <p:cNvPr id="4" name="Immagine 3">
            <a:extLst>
              <a:ext uri="{FF2B5EF4-FFF2-40B4-BE49-F238E27FC236}">
                <a16:creationId xmlns:a16="http://schemas.microsoft.com/office/drawing/2014/main" xmlns="" id="{3DDFC0EF-2820-48FE-B194-8A7EA2094E59}"/>
              </a:ext>
            </a:extLst>
          </p:cNvPr>
          <p:cNvPicPr>
            <a:picLocks noChangeAspect="1"/>
          </p:cNvPicPr>
          <p:nvPr/>
        </p:nvPicPr>
        <p:blipFill>
          <a:blip r:embed="rId3"/>
          <a:stretch>
            <a:fillRect/>
          </a:stretch>
        </p:blipFill>
        <p:spPr>
          <a:xfrm>
            <a:off x="0" y="2481401"/>
            <a:ext cx="12192000" cy="3182103"/>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6034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52431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2.2: Wie können Sie den DigComp weiter nutzen?</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400" dirty="0">
                <a:effectLst/>
                <a:latin typeface="Calibri" panose="020F0502020204030204" pitchFamily="34" charset="0"/>
                <a:ea typeface="Times New Roman" panose="02020603050405020304" pitchFamily="18" charset="0"/>
              </a:rPr>
              <a:t>Die Anwendungsmöglichkeiten des DigComp </a:t>
            </a:r>
            <a:r>
              <a:rPr lang="en-GB" sz="2400" dirty="0">
                <a:latin typeface="Calibri" panose="020F0502020204030204" pitchFamily="34" charset="0"/>
                <a:ea typeface="Times New Roman" panose="02020603050405020304" pitchFamily="18" charset="0"/>
              </a:rPr>
              <a:t>2.1 sind sehr breit und vielfältig.</a:t>
            </a:r>
            <a:endParaRPr lang="en-GB" sz="2400" dirty="0">
              <a:effectLst/>
              <a:latin typeface="Calibri" panose="020F0502020204030204" pitchFamily="34" charset="0"/>
              <a:ea typeface="Times New Roman" panose="02020603050405020304" pitchFamily="18" charset="0"/>
            </a:endParaRPr>
          </a:p>
          <a:p>
            <a:pPr algn="just">
              <a:defRPr/>
            </a:pPr>
            <a:endParaRPr lang="en-GB" sz="2400" dirty="0">
              <a:effectLst/>
              <a:latin typeface="Calibri" panose="020F0502020204030204" pitchFamily="34" charset="0"/>
              <a:ea typeface="Times New Roman" panose="02020603050405020304" pitchFamily="18" charset="0"/>
            </a:endParaRPr>
          </a:p>
          <a:p>
            <a:pPr algn="just">
              <a:defRPr/>
            </a:pPr>
            <a:r>
              <a:rPr lang="en-GB" sz="2400" dirty="0">
                <a:latin typeface="Calibri" panose="020F0502020204030204" pitchFamily="34" charset="0"/>
                <a:ea typeface="Times New Roman" panose="02020603050405020304" pitchFamily="18" charset="0"/>
              </a:rPr>
              <a:t>In den Jahren 2018 und 2020 hat die Europäische Kommission zwei offizielle Folgemaßnahmen veröffentlicht, die darauf abzielen, EU- und länderübergreifende Best Practices bei der Umsetzung von DigComp in Bildungseinrichtungen (</a:t>
            </a:r>
            <a:r>
              <a:rPr lang="en-GB" sz="2400" b="1" dirty="0">
                <a:latin typeface="Calibri" panose="020F0502020204030204" pitchFamily="34" charset="0"/>
                <a:ea typeface="Times New Roman" panose="02020603050405020304" pitchFamily="18" charset="0"/>
              </a:rPr>
              <a:t>DigComp Into Action</a:t>
            </a:r>
            <a:r>
              <a:rPr lang="en-GB" sz="2400" dirty="0">
                <a:latin typeface="Calibri" panose="020F0502020204030204" pitchFamily="34" charset="0"/>
                <a:ea typeface="Times New Roman" panose="02020603050405020304" pitchFamily="18" charset="0"/>
              </a:rPr>
              <a:t>) und Privatunternehmen (</a:t>
            </a:r>
            <a:r>
              <a:rPr lang="en-GB" sz="2400" b="1" dirty="0">
                <a:latin typeface="Calibri" panose="020F0502020204030204" pitchFamily="34" charset="0"/>
                <a:ea typeface="Times New Roman" panose="02020603050405020304" pitchFamily="18" charset="0"/>
              </a:rPr>
              <a:t>DigComp At Work) zu </a:t>
            </a:r>
            <a:r>
              <a:rPr lang="en-GB" sz="2400" dirty="0">
                <a:latin typeface="Calibri" panose="020F0502020204030204" pitchFamily="34" charset="0"/>
                <a:ea typeface="Times New Roman" panose="02020603050405020304" pitchFamily="18" charset="0"/>
              </a:rPr>
              <a:t>präsentieren.</a:t>
            </a:r>
          </a:p>
          <a:p>
            <a:pPr algn="just">
              <a:defRPr/>
            </a:pPr>
            <a:endParaRPr lang="en-GB" sz="2400" dirty="0">
              <a:effectLst/>
              <a:latin typeface="Calibri" panose="020F0502020204030204" pitchFamily="34" charset="0"/>
              <a:ea typeface="Times New Roman" panose="02020603050405020304" pitchFamily="18" charset="0"/>
            </a:endParaRPr>
          </a:p>
          <a:p>
            <a:pPr algn="just">
              <a:defRPr/>
            </a:pPr>
            <a:r>
              <a:rPr lang="en-GB" sz="2400" dirty="0">
                <a:latin typeface="Calibri" panose="020F0502020204030204" pitchFamily="34" charset="0"/>
                <a:ea typeface="Times New Roman" panose="02020603050405020304" pitchFamily="18" charset="0"/>
              </a:rPr>
              <a:t>Von den beiden wird Sie die zweite besonders interessieren, da sie sich mit zahlreichen Herausforderungen befasst, die typischerweise von privaten Organisationen an der Schwelle zum digitalen Wandel angegangen werden. </a:t>
            </a:r>
            <a:endParaRPr lang="en-GB" sz="2400" dirty="0">
              <a:effectLst/>
              <a:latin typeface="Times New Roman" panose="02020603050405020304" pitchFamily="18" charset="0"/>
              <a:ea typeface="Times New Roman" panose="02020603050405020304" pitchFamily="18"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379651"/>
            <a:ext cx="7210537"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DigComp für Telearbeitende</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773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432209"/>
            <a:ext cx="11079282" cy="861774"/>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2.2: Bewährte Praktiken bei der Umsetzung des DigComp 2.1</a:t>
            </a:r>
          </a:p>
          <a:p>
            <a:pPr>
              <a:defRPr/>
            </a:pPr>
            <a:endParaRPr lang="en-GB" altLang="es-ES" sz="800" i="1" dirty="0">
              <a:latin typeface="Trebuchet MS" panose="020B0603020202020204" pitchFamily="34" charset="0"/>
              <a:cs typeface="Calibri" panose="020F0502020204030204" pitchFamily="34" charset="0"/>
            </a:endParaRPr>
          </a:p>
          <a:p>
            <a:pPr>
              <a:defRPr/>
            </a:pPr>
            <a:r>
              <a:rPr lang="en-GB" altLang="es-ES" i="1" dirty="0" err="1">
                <a:latin typeface="Trebuchet MS" panose="020B0603020202020204" pitchFamily="34" charset="0"/>
                <a:cs typeface="Calibri" panose="020F0502020204030204" pitchFamily="34" charset="0"/>
              </a:rPr>
              <a:t>Klicken</a:t>
            </a:r>
            <a:r>
              <a:rPr lang="en-GB" altLang="es-ES" i="1" dirty="0">
                <a:latin typeface="Trebuchet MS" panose="020B0603020202020204" pitchFamily="34" charset="0"/>
                <a:cs typeface="Calibri" panose="020F0502020204030204" pitchFamily="34" charset="0"/>
              </a:rPr>
              <a:t> Sie auf die Bilder, um die Berichte aufzurufen</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382747"/>
            <a:ext cx="7210537"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DigComp für Telearbeitende</a:t>
            </a:r>
            <a:endParaRPr lang="en-US" altLang="ko-KR" sz="2400" b="1" dirty="0">
              <a:solidFill>
                <a:srgbClr val="F36A0D"/>
              </a:solidFill>
              <a:latin typeface="Trebuchet MS" panose="020B0603020202020204" pitchFamily="34" charset="0"/>
              <a:cs typeface="Arial" pitchFamily="34" charset="0"/>
            </a:endParaRPr>
          </a:p>
        </p:txBody>
      </p:sp>
      <p:pic>
        <p:nvPicPr>
          <p:cNvPr id="1026" name="Picture 2">
            <a:hlinkClick r:id="rId3"/>
            <a:extLst>
              <a:ext uri="{FF2B5EF4-FFF2-40B4-BE49-F238E27FC236}">
                <a16:creationId xmlns:a16="http://schemas.microsoft.com/office/drawing/2014/main" xmlns="" id="{82A88619-C2E3-41A3-8BC1-E27BDFBA2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90" y="2368266"/>
            <a:ext cx="5490837" cy="3884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5"/>
            <a:extLst>
              <a:ext uri="{FF2B5EF4-FFF2-40B4-BE49-F238E27FC236}">
                <a16:creationId xmlns:a16="http://schemas.microsoft.com/office/drawing/2014/main" xmlns="" id="{6050E137-764C-40DC-856B-BD3728A683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8917" y="2368266"/>
            <a:ext cx="5575893" cy="3884718"/>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1" name="Immagin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8799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1569660"/>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3.1: Allgemeine Fakten zum Fernmanagement von Projekten</a:t>
            </a:r>
          </a:p>
          <a:p>
            <a:pPr>
              <a:defRPr/>
            </a:pPr>
            <a:endParaRPr lang="en-GB" altLang="es-ES" sz="2400" b="1" dirty="0">
              <a:solidFill>
                <a:srgbClr val="0594A9"/>
              </a:solidFill>
              <a:latin typeface="Trebuchet MS" panose="020B0603020202020204" pitchFamily="34" charset="0"/>
              <a:cs typeface="Calibri" panose="020F0502020204030204" pitchFamily="34" charset="0"/>
            </a:endParaRPr>
          </a:p>
          <a:p>
            <a:pPr algn="just">
              <a:defRPr/>
            </a:pPr>
            <a:r>
              <a:rPr lang="en-GB" altLang="es-ES" sz="2400" dirty="0">
                <a:cs typeface="Calibri" panose="020F0502020204030204" pitchFamily="34" charset="0"/>
              </a:rPr>
              <a:t>Es besteht kein Zweifel, dass die Fernverwaltung von Projekten sowohl Vor- als auch Nachteile hat:</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449633"/>
            <a:ext cx="7210537"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Weitere Hinweise für Remote PM</a:t>
            </a:r>
            <a:endParaRPr lang="en-US" altLang="ko-KR" sz="2400" b="1" dirty="0">
              <a:solidFill>
                <a:srgbClr val="F36A0D"/>
              </a:solidFill>
              <a:latin typeface="Trebuchet MS" panose="020B0603020202020204" pitchFamily="34" charset="0"/>
              <a:cs typeface="Arial" pitchFamily="34" charset="0"/>
            </a:endParaRPr>
          </a:p>
        </p:txBody>
      </p:sp>
      <p:graphicFrame>
        <p:nvGraphicFramePr>
          <p:cNvPr id="2" name="Tabella 2">
            <a:extLst>
              <a:ext uri="{FF2B5EF4-FFF2-40B4-BE49-F238E27FC236}">
                <a16:creationId xmlns:a16="http://schemas.microsoft.com/office/drawing/2014/main" xmlns="" id="{F9423937-73DE-4391-BF0A-16DBD850C2F6}"/>
              </a:ext>
            </a:extLst>
          </p:cNvPr>
          <p:cNvGraphicFramePr>
            <a:graphicFrameLocks noGrp="1"/>
          </p:cNvGraphicFramePr>
          <p:nvPr>
            <p:extLst>
              <p:ext uri="{D42A27DB-BD31-4B8C-83A1-F6EECF244321}">
                <p14:modId xmlns:p14="http://schemas.microsoft.com/office/powerpoint/2010/main" val="2825836812"/>
              </p:ext>
            </p:extLst>
          </p:nvPr>
        </p:nvGraphicFramePr>
        <p:xfrm>
          <a:off x="556359" y="3212924"/>
          <a:ext cx="11002404" cy="2651760"/>
        </p:xfrm>
        <a:graphic>
          <a:graphicData uri="http://schemas.openxmlformats.org/drawingml/2006/table">
            <a:tbl>
              <a:tblPr firstRow="1" bandRow="1">
                <a:tableStyleId>{5C22544A-7EE6-4342-B048-85BDC9FD1C3A}</a:tableStyleId>
              </a:tblPr>
              <a:tblGrid>
                <a:gridCol w="5501202">
                  <a:extLst>
                    <a:ext uri="{9D8B030D-6E8A-4147-A177-3AD203B41FA5}">
                      <a16:colId xmlns:a16="http://schemas.microsoft.com/office/drawing/2014/main" xmlns="" val="1470092495"/>
                    </a:ext>
                  </a:extLst>
                </a:gridCol>
                <a:gridCol w="5501202">
                  <a:extLst>
                    <a:ext uri="{9D8B030D-6E8A-4147-A177-3AD203B41FA5}">
                      <a16:colId xmlns:a16="http://schemas.microsoft.com/office/drawing/2014/main" xmlns="" val="3826452232"/>
                    </a:ext>
                  </a:extLst>
                </a:gridCol>
              </a:tblGrid>
              <a:tr h="363015">
                <a:tc>
                  <a:txBody>
                    <a:bodyPr/>
                    <a:lstStyle/>
                    <a:p>
                      <a:pPr algn="ctr"/>
                      <a:r>
                        <a:rPr lang="en-US" dirty="0">
                          <a:solidFill>
                            <a:schemeClr val="tx1"/>
                          </a:solidFill>
                        </a:rPr>
                        <a:t>VORTEILE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NACHTEILE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73270419"/>
                  </a:ext>
                </a:extLst>
              </a:tr>
              <a:tr h="363015">
                <a:tc>
                  <a:txBody>
                    <a:bodyPr/>
                    <a:lstStyle/>
                    <a:p>
                      <a:pPr marL="285750" indent="-285750">
                        <a:buFont typeface="Arial" panose="020B0604020202020204" pitchFamily="34" charset="0"/>
                        <a:buChar char="•"/>
                      </a:pPr>
                      <a:r>
                        <a:rPr lang="en-US" dirty="0"/>
                        <a:t>Im Allgemeinen erhöht intelligentes Arbeiten nachweislich die Produktivität und die Arbeitszufriedenheit.</a:t>
                      </a:r>
                    </a:p>
                    <a:p>
                      <a:pPr marL="285750" indent="-285750">
                        <a:buFont typeface="Arial" panose="020B0604020202020204" pitchFamily="34" charset="0"/>
                        <a:buChar char="•"/>
                      </a:pPr>
                      <a:r>
                        <a:rPr lang="en-US" dirty="0"/>
                        <a:t>Geringere Fluktuation der Mitarbeiter</a:t>
                      </a:r>
                    </a:p>
                    <a:p>
                      <a:pPr marL="285750" indent="-285750">
                        <a:buFont typeface="Arial" panose="020B0604020202020204" pitchFamily="34" charset="0"/>
                        <a:buChar char="•"/>
                      </a:pPr>
                      <a:r>
                        <a:rPr lang="en-US" dirty="0"/>
                        <a:t>Erweiterter Talentpool</a:t>
                      </a:r>
                    </a:p>
                    <a:p>
                      <a:pPr marL="285750" indent="-285750">
                        <a:buFont typeface="Arial" panose="020B0604020202020204" pitchFamily="34" charset="0"/>
                        <a:buChar char="•"/>
                      </a:pPr>
                      <a:r>
                        <a:rPr lang="en-US" dirty="0"/>
                        <a:t>Bessere Vernetzungsmöglichkeiten</a:t>
                      </a:r>
                    </a:p>
                    <a:p>
                      <a:pPr marL="285750" indent="-285750">
                        <a:buFont typeface="Arial" panose="020B0604020202020204" pitchFamily="34" charset="0"/>
                        <a:buChar char="•"/>
                      </a:pPr>
                      <a:r>
                        <a:rPr lang="en-US" dirty="0"/>
                        <a:t>Erhöhte Einsparungen</a:t>
                      </a:r>
                    </a:p>
                    <a:p>
                      <a:pPr marL="285750" indent="-285750">
                        <a:buFont typeface="Arial" panose="020B0604020202020204" pitchFamily="34" charset="0"/>
                        <a:buChar char="•"/>
                      </a:pPr>
                      <a:r>
                        <a:rPr lang="en-US" dirty="0"/>
                        <a:t>Höheres Beschäftigungsengagement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a:t>Entropie und übermäßige Informationsredundanz</a:t>
                      </a:r>
                    </a:p>
                    <a:p>
                      <a:pPr marL="285750" indent="-285750">
                        <a:buFont typeface="Arial" panose="020B0604020202020204" pitchFamily="34" charset="0"/>
                        <a:buChar char="•"/>
                      </a:pPr>
                      <a:r>
                        <a:rPr lang="en-US" dirty="0"/>
                        <a:t>Mangelnder Zusammenhalt und fehlendes Vertrauen zwischen den Arbeitnehmern oder/und zwischen Arbeitnehmern und Arbeitgebern</a:t>
                      </a:r>
                    </a:p>
                    <a:p>
                      <a:pPr marL="285750" indent="-285750">
                        <a:buFont typeface="Arial" panose="020B0604020202020204" pitchFamily="34" charset="0"/>
                        <a:buChar char="•"/>
                      </a:pPr>
                      <a:r>
                        <a:rPr lang="en-US" dirty="0"/>
                        <a:t>Verlust des Überblicks</a:t>
                      </a:r>
                    </a:p>
                    <a:p>
                      <a:pPr marL="285750" indent="-285750">
                        <a:buFont typeface="Arial" panose="020B0604020202020204" pitchFamily="34" charset="0"/>
                        <a:buChar char="•"/>
                      </a:pPr>
                      <a:r>
                        <a:rPr lang="en-US" dirty="0"/>
                        <a:t>Schwächung des Kommunikationsflusses</a:t>
                      </a:r>
                    </a:p>
                    <a:p>
                      <a:pPr marL="285750" indent="-285750">
                        <a:buFont typeface="Arial" panose="020B0604020202020204" pitchFamily="34" charset="0"/>
                        <a:buChar char="•"/>
                      </a:pPr>
                      <a:r>
                        <a:rPr lang="en-US" dirty="0"/>
                        <a:t>Sich überschneidende Zeitpläne</a:t>
                      </a:r>
                    </a:p>
                    <a:p>
                      <a:pPr marL="285750" indent="-285750">
                        <a:buFont typeface="Arial" panose="020B0604020202020204" pitchFamily="34" charset="0"/>
                        <a:buChar char="•"/>
                      </a:pPr>
                      <a:r>
                        <a:rPr lang="en-US" dirty="0"/>
                        <a:t>Müdigkeit bei Videoanrufen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66099103"/>
                  </a:ext>
                </a:extLst>
              </a:tr>
            </a:tbl>
          </a:graphicData>
        </a:graphic>
      </p:graphicFrame>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690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42666"/>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003582" y="3590711"/>
            <a:ext cx="2234674"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Dieses Training </a:t>
            </a:r>
          </a:p>
          <a:p>
            <a:pPr marL="0" indent="0" algn="ctr">
              <a:spcBef>
                <a:spcPts val="0"/>
              </a:spcBef>
              <a:buNone/>
            </a:pPr>
            <a:r>
              <a:rPr lang="en-GB" sz="1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vermittelt</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0" indent="0" algn="ctr">
              <a:spcBef>
                <a:spcPts val="0"/>
              </a:spcBef>
              <a:buNone/>
            </a:pPr>
            <a:r>
              <a:rPr lang="en-GB" sz="1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folgendes</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Wissen:</a:t>
            </a:r>
          </a:p>
          <a:p>
            <a:pPr algn="just"/>
            <a:endParaRPr lang="en-GB" sz="1800" b="1" dirty="0">
              <a:latin typeface="Calibri" panose="020F0502020204030204" pitchFamily="34" charset="0"/>
              <a:cs typeface="Times New Roman" panose="02020603050405020304" pitchFamily="18"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90500" y="2330059"/>
            <a:ext cx="2936722" cy="1406815"/>
            <a:chOff x="270023" y="1638319"/>
            <a:chExt cx="2605242" cy="925947"/>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4" y="1911471"/>
              <a:ext cx="2605241" cy="652795"/>
            </a:xfrm>
            <a:prstGeom prst="rect">
              <a:avLst/>
            </a:prstGeom>
            <a:noFill/>
          </p:spPr>
          <p:txBody>
            <a:bodyPr wrap="square" rtlCol="0">
              <a:spAutoFit/>
            </a:bodyPr>
            <a:lstStyle/>
            <a:p>
              <a:pPr algn="just"/>
              <a:r>
                <a:rPr lang="en-US" altLang="ko-KR" sz="1200" dirty="0">
                  <a:solidFill>
                    <a:schemeClr val="tx1">
                      <a:lumMod val="75000"/>
                      <a:lumOff val="25000"/>
                    </a:schemeClr>
                  </a:solidFill>
                  <a:cs typeface="Arial" pitchFamily="34" charset="0"/>
                </a:rPr>
                <a:t>DigComp ist der von der Europäischen Kommission entwickelte offizielle Rahmen für die digitalen Kompetenzen der EU-Bürger</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279769"/>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Machen Sie sich mit dem </a:t>
              </a:r>
              <a:r>
                <a:rPr lang="en-US" altLang="ko-KR" sz="1200" b="1" dirty="0">
                  <a:solidFill>
                    <a:schemeClr val="tx1">
                      <a:lumMod val="75000"/>
                      <a:lumOff val="25000"/>
                    </a:schemeClr>
                  </a:solidFill>
                  <a:cs typeface="Arial" pitchFamily="34" charset="0"/>
                </a:rPr>
                <a:t>DigComp 2.1 </a:t>
              </a:r>
              <a:r>
                <a:rPr lang="en-US" altLang="ko-KR" sz="1200" b="1" dirty="0" err="1">
                  <a:solidFill>
                    <a:schemeClr val="tx1">
                      <a:lumMod val="75000"/>
                      <a:lumOff val="25000"/>
                    </a:schemeClr>
                  </a:solidFill>
                  <a:cs typeface="Arial" pitchFamily="34" charset="0"/>
                </a:rPr>
                <a:t>vertraut</a:t>
              </a:r>
              <a:endParaRPr lang="ko-KR" altLang="en-US" sz="1200" b="1" dirty="0">
                <a:solidFill>
                  <a:schemeClr val="tx1">
                    <a:lumMod val="75000"/>
                    <a:lumOff val="25000"/>
                  </a:schemeClr>
                </a:solidFill>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386250" y="4377916"/>
            <a:ext cx="2936722" cy="1868398"/>
            <a:chOff x="270023" y="1638319"/>
            <a:chExt cx="2605242" cy="1118632"/>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270024" y="1911471"/>
              <a:ext cx="2605241" cy="845480"/>
            </a:xfrm>
            <a:prstGeom prst="rect">
              <a:avLst/>
            </a:prstGeom>
            <a:noFill/>
          </p:spPr>
          <p:txBody>
            <a:bodyPr wrap="square" rtlCol="0">
              <a:spAutoFit/>
            </a:bodyPr>
            <a:lstStyle/>
            <a:p>
              <a:pPr algn="just"/>
              <a:r>
                <a:rPr lang="en-US" altLang="ko-KR" sz="1100" dirty="0">
                  <a:solidFill>
                    <a:schemeClr val="tx1">
                      <a:lumMod val="75000"/>
                      <a:lumOff val="25000"/>
                    </a:schemeClr>
                  </a:solidFill>
                  <a:cs typeface="Arial" pitchFamily="34" charset="0"/>
                </a:rPr>
                <a:t>DigComp befasst sich mit einer der 8 Schlüsselkompetenzen für lebenslanges Lernen, die in der Empfehlung des Rates an die Mitgliedstaaten für die allgemeine und berufliche Bildung in den nationalen Hoheitsgebieten von 2018 genannt werden</a:t>
              </a:r>
              <a:endParaRPr lang="ko-KR" altLang="en-US" sz="11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605241"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Verstehen Sie den Hintergrund </a:t>
              </a:r>
              <a:r>
                <a:rPr lang="en-US" altLang="ko-KR" sz="1200" b="1" dirty="0" err="1">
                  <a:solidFill>
                    <a:schemeClr val="tx1">
                      <a:lumMod val="75000"/>
                      <a:lumOff val="25000"/>
                    </a:schemeClr>
                  </a:solidFill>
                  <a:cs typeface="Arial" pitchFamily="34" charset="0"/>
                </a:rPr>
                <a:t>der DigComp</a:t>
              </a:r>
              <a:endParaRPr lang="ko-KR" altLang="en-US" sz="1200" b="1" dirty="0">
                <a:solidFill>
                  <a:schemeClr val="tx1">
                    <a:lumMod val="75000"/>
                    <a:lumOff val="25000"/>
                  </a:schemeClr>
                </a:solidFill>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444509" y="2269788"/>
            <a:ext cx="3346336" cy="916778"/>
            <a:chOff x="270023" y="1638319"/>
            <a:chExt cx="2605242" cy="925947"/>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270024" y="1911471"/>
              <a:ext cx="2605241" cy="6527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Der zweite Pfeiler </a:t>
              </a:r>
              <a:r>
                <a:rPr lang="en-US" altLang="ko-KR" sz="1200" dirty="0" err="1">
                  <a:solidFill>
                    <a:schemeClr val="tx1">
                      <a:lumMod val="75000"/>
                      <a:lumOff val="25000"/>
                    </a:schemeClr>
                  </a:solidFill>
                  <a:cs typeface="Arial" pitchFamily="34" charset="0"/>
                </a:rPr>
                <a:t>von DigCom </a:t>
              </a:r>
              <a:r>
                <a:rPr lang="en-US" altLang="ko-KR" sz="1200" dirty="0">
                  <a:solidFill>
                    <a:schemeClr val="tx1">
                      <a:lumMod val="75000"/>
                      <a:lumOff val="25000"/>
                    </a:schemeClr>
                  </a:solidFill>
                  <a:cs typeface="Arial" pitchFamily="34" charset="0"/>
                </a:rPr>
                <a:t>bezieht sich speziell auf Kommunikation und Zusammenarbeit durch digitale Technologien</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70023" y="1638319"/>
              <a:ext cx="2605241"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Vertiefen Sie die Säule II der </a:t>
              </a:r>
              <a:r>
                <a:rPr lang="en-US" altLang="ko-KR" sz="1200" b="1" dirty="0" err="1">
                  <a:solidFill>
                    <a:schemeClr val="tx1">
                      <a:lumMod val="75000"/>
                      <a:lumOff val="25000"/>
                    </a:schemeClr>
                  </a:solidFill>
                  <a:cs typeface="Arial" pitchFamily="34" charset="0"/>
                </a:rPr>
                <a:t>DigCom </a:t>
              </a:r>
              <a:endParaRPr lang="ko-KR" altLang="en-US" sz="1200" b="1" dirty="0">
                <a:solidFill>
                  <a:schemeClr val="tx1">
                    <a:lumMod val="75000"/>
                    <a:lumOff val="25000"/>
                  </a:schemeClr>
                </a:solidFill>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7643360" y="4377916"/>
            <a:ext cx="3151678" cy="1276984"/>
            <a:chOff x="270023" y="1638319"/>
            <a:chExt cx="2605242" cy="925947"/>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270024" y="1911471"/>
              <a:ext cx="2605241" cy="6527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Betrachtet man das 8-Ebenen-Modell, das mit jeder der 5 Kompetenzen dieses Pfeilers verbunden ist</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270023" y="1638319"/>
              <a:ext cx="2605241"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Sensibilisierung für die Zuständigkeiten der Säule II</a:t>
              </a:r>
              <a:endParaRPr lang="ko-KR" altLang="en-US" sz="1200" b="1" dirty="0">
                <a:solidFill>
                  <a:schemeClr val="tx1">
                    <a:lumMod val="75000"/>
                    <a:lumOff val="25000"/>
                  </a:schemeClr>
                </a:solidFill>
                <a:cs typeface="Arial" pitchFamily="34" charset="0"/>
              </a:endParaRPr>
            </a:p>
          </p:txBody>
        </p:sp>
      </p:gr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ectangle 36">
            <a:extLst>
              <a:ext uri="{FF2B5EF4-FFF2-40B4-BE49-F238E27FC236}">
                <a16:creationId xmlns:a16="http://schemas.microsoft.com/office/drawing/2014/main" xmlns="" id="{6754B655-119D-4E8B-AC38-33FA3AFE666E}"/>
              </a:ext>
            </a:extLst>
          </p:cNvPr>
          <p:cNvSpPr/>
          <p:nvPr/>
        </p:nvSpPr>
        <p:spPr>
          <a:xfrm>
            <a:off x="6945135" y="2696176"/>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138464" y="4891348"/>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1" name="TextBox 3"/>
          <p:cNvSpPr txBox="1"/>
          <p:nvPr/>
        </p:nvSpPr>
        <p:spPr>
          <a:xfrm>
            <a:off x="7854123" y="112744"/>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Ziele und Zielsetzungen</a:t>
            </a:r>
            <a:endParaRPr lang="en-US" altLang="ko-KR" sz="2400" b="1" dirty="0">
              <a:solidFill>
                <a:srgbClr val="F36A0D"/>
              </a:solidFill>
              <a:latin typeface="Trebuchet MS" panose="020B0603020202020204" pitchFamily="34" charset="0"/>
              <a:cs typeface="Arial" pitchFamily="34" charset="0"/>
            </a:endParaRPr>
          </a:p>
        </p:txBody>
      </p:sp>
      <p:sp>
        <p:nvSpPr>
          <p:cNvPr id="3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37" name="Immagin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893647"/>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3.2: Nutzung der Vorteile bei gleichzeitiger Begrenzung der negativen Auswirkungen (1)</a:t>
            </a:r>
          </a:p>
          <a:p>
            <a:pPr>
              <a:defRPr/>
            </a:pPr>
            <a:endParaRPr lang="en-GB" altLang="es-ES" sz="2400" b="1" dirty="0">
              <a:solidFill>
                <a:srgbClr val="0594A9"/>
              </a:solidFill>
              <a:latin typeface="Trebuchet MS" panose="020B0603020202020204" pitchFamily="34" charset="0"/>
              <a:cs typeface="Calibri" panose="020F0502020204030204" pitchFamily="34" charset="0"/>
            </a:endParaRPr>
          </a:p>
          <a:p>
            <a:pPr algn="just">
              <a:defRPr/>
            </a:pPr>
            <a:r>
              <a:rPr lang="en-GB" altLang="es-ES" sz="2400" dirty="0">
                <a:cs typeface="Calibri" panose="020F0502020204030204" pitchFamily="34" charset="0"/>
              </a:rPr>
              <a:t>Es gibt mehrere Möglichkeiten, wie Projektmanager die Vorteile und die Zufriedenheit der Mitarbeiter vor den negativen Folgen der Fernarbeit schützen können. </a:t>
            </a:r>
          </a:p>
          <a:p>
            <a:pPr algn="just">
              <a:defRPr/>
            </a:pPr>
            <a:endParaRPr lang="en-GB" altLang="es-ES" sz="2400" dirty="0">
              <a:cs typeface="Calibri" panose="020F0502020204030204" pitchFamily="34" charset="0"/>
            </a:endParaRPr>
          </a:p>
          <a:p>
            <a:pPr algn="just">
              <a:defRPr/>
            </a:pPr>
            <a:r>
              <a:rPr lang="en-GB" altLang="es-ES" sz="2400" dirty="0">
                <a:cs typeface="Calibri" panose="020F0502020204030204" pitchFamily="34" charset="0"/>
              </a:rPr>
              <a:t>Im Allgemeinen wurde festgestellt, dass sich intelligentes Arbeiten positiv auswirkt, solange es funktioniert: </a:t>
            </a:r>
          </a:p>
          <a:p>
            <a:pPr marL="342900" indent="-342900">
              <a:buFont typeface="Arial" panose="020B0604020202020204" pitchFamily="34" charset="0"/>
              <a:buChar char="•"/>
              <a:defRPr/>
            </a:pPr>
            <a:r>
              <a:rPr lang="en-GB" altLang="es-ES" sz="2400" dirty="0">
                <a:cs typeface="Calibri" panose="020F0502020204030204" pitchFamily="34" charset="0"/>
              </a:rPr>
              <a:t>Die Organisation ist erfolgreich bei der Förderung und Aufrechterhaltung einer vertrauensbasierten Kultur</a:t>
            </a:r>
          </a:p>
          <a:p>
            <a:pPr marL="342900" indent="-342900">
              <a:buFont typeface="Arial" panose="020B0604020202020204" pitchFamily="34" charset="0"/>
              <a:buChar char="•"/>
              <a:defRPr/>
            </a:pPr>
            <a:r>
              <a:rPr lang="en-GB" altLang="es-ES" sz="2400" dirty="0">
                <a:cs typeface="Calibri" panose="020F0502020204030204" pitchFamily="34" charset="0"/>
              </a:rPr>
              <a:t>Arbeitgeber vermeiden Mikromanagement-Einstellungen</a:t>
            </a:r>
          </a:p>
          <a:p>
            <a:pPr marL="342900" indent="-342900">
              <a:buFont typeface="Arial" panose="020B0604020202020204" pitchFamily="34" charset="0"/>
              <a:buChar char="•"/>
              <a:defRPr/>
            </a:pPr>
            <a:r>
              <a:rPr lang="en-GB" altLang="es-ES" sz="2400" dirty="0">
                <a:cs typeface="Calibri" panose="020F0502020204030204" pitchFamily="34" charset="0"/>
              </a:rPr>
              <a:t>Arbeitnehmer finden bessere Möglichkeiten zur Vereinbarkeit von Beruf und Familie </a:t>
            </a:r>
          </a:p>
          <a:p>
            <a:pPr marL="342900" indent="-342900" algn="just">
              <a:buFont typeface="Arial" panose="020B0604020202020204" pitchFamily="34" charset="0"/>
              <a:buChar char="•"/>
              <a:defRPr/>
            </a:pPr>
            <a:endParaRPr lang="en-GB" altLang="es-ES" sz="2400" dirty="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455905"/>
            <a:ext cx="7210537"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Weitere Hinweise für Remote PM</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9482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2677656"/>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3.2: Nutzung der Vorteile bei gleichzeitiger Begrenzung der negativen Auswirkungen (2)</a:t>
            </a:r>
          </a:p>
          <a:p>
            <a:pPr>
              <a:defRPr/>
            </a:pPr>
            <a:endParaRPr lang="en-GB" altLang="es-ES" sz="2400" b="1" dirty="0">
              <a:solidFill>
                <a:srgbClr val="0594A9"/>
              </a:solidFill>
              <a:latin typeface="Trebuchet MS" panose="020B0603020202020204" pitchFamily="34" charset="0"/>
              <a:cs typeface="Calibri" panose="020F0502020204030204" pitchFamily="34" charset="0"/>
            </a:endParaRPr>
          </a:p>
          <a:p>
            <a:pPr algn="just">
              <a:defRPr/>
            </a:pPr>
            <a:r>
              <a:rPr lang="en-GB" altLang="es-ES" sz="2400" dirty="0">
                <a:cs typeface="Calibri" panose="020F0502020204030204" pitchFamily="34" charset="0"/>
              </a:rPr>
              <a:t>Wenn nur eine der oben genannten Bedingungen nicht erfüllt ist, kommt es in der Organisation zu mehr Stress und Unproduktivität.</a:t>
            </a:r>
          </a:p>
          <a:p>
            <a:pPr algn="just">
              <a:defRPr/>
            </a:pPr>
            <a:endParaRPr lang="en-GB" altLang="es-ES" sz="2400" dirty="0">
              <a:cs typeface="Calibri" panose="020F0502020204030204" pitchFamily="34" charset="0"/>
            </a:endParaRPr>
          </a:p>
          <a:p>
            <a:pPr algn="just">
              <a:defRPr/>
            </a:pPr>
            <a:r>
              <a:rPr lang="en-GB" altLang="es-ES" sz="2400" dirty="0">
                <a:cs typeface="Calibri" panose="020F0502020204030204" pitchFamily="34" charset="0"/>
              </a:rPr>
              <a:t>Auf den nächsten Seiten finden die Leser eine Checkliste mit Tipps und Taktiken, die helfen, dieses empfindliche Gleichgewicht zu erhalten.</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439906"/>
            <a:ext cx="7210537"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Weitere Hinweise für Remote PM</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7945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862870"/>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3.2: Liste bewährter Praktiken für die Fernverwaltung von Projekten</a:t>
            </a:r>
          </a:p>
          <a:p>
            <a:pPr>
              <a:defRPr/>
            </a:pPr>
            <a:endParaRPr lang="en-GB" altLang="es-ES" sz="2400" b="1" dirty="0">
              <a:solidFill>
                <a:srgbClr val="0594A9"/>
              </a:solidFill>
              <a:latin typeface="Trebuchet MS" panose="020B0603020202020204" pitchFamily="34" charset="0"/>
              <a:cs typeface="Calibri" panose="020F0502020204030204" pitchFamily="34" charset="0"/>
            </a:endParaRPr>
          </a:p>
          <a:p>
            <a:pPr marL="342900" indent="-342900">
              <a:buFont typeface="Wingdings" panose="05000000000000000000" pitchFamily="2" charset="2"/>
              <a:buChar char="ü"/>
              <a:defRPr/>
            </a:pPr>
            <a:r>
              <a:rPr lang="en-GB" altLang="es-ES" sz="1400" dirty="0">
                <a:cs typeface="Calibri" panose="020F0502020204030204" pitchFamily="34" charset="0"/>
              </a:rPr>
              <a:t>Beginnen Sie mit der Einrichtung geeigneter Tools für die Fernverwaltung von Projekten, die intuitiv, benutzerfreundlich und leicht zugänglich sind. </a:t>
            </a:r>
          </a:p>
          <a:p>
            <a:pPr marL="342900" indent="-342900">
              <a:buFont typeface="Wingdings" panose="05000000000000000000" pitchFamily="2" charset="2"/>
              <a:buChar char="ü"/>
              <a:defRPr/>
            </a:pPr>
            <a:r>
              <a:rPr lang="en-GB" altLang="es-ES" sz="1400" dirty="0">
                <a:cs typeface="Calibri" panose="020F0502020204030204" pitchFamily="34" charset="0"/>
              </a:rPr>
              <a:t>Ziehen Sie sich zurück und lassen Sie Ihr Team seine Zeit selbst einteilen. Solange es ihnen gelingt, die internen Fristen einzuhalten, wird es Ihnen gut gehen</a:t>
            </a:r>
          </a:p>
          <a:p>
            <a:pPr marL="342900" indent="-342900">
              <a:buFont typeface="Wingdings" panose="05000000000000000000" pitchFamily="2" charset="2"/>
              <a:buChar char="ü"/>
              <a:defRPr/>
            </a:pPr>
            <a:r>
              <a:rPr lang="en-GB" altLang="es-ES" sz="1400" dirty="0">
                <a:cs typeface="Calibri" panose="020F0502020204030204" pitchFamily="34" charset="0"/>
              </a:rPr>
              <a:t>Seien Sie bei der Zuweisung einer Aufgabe so präzise wie möglich. Der Großteil der Kommunikation wird per E-Mail/Text erfolgen, was naturgemäß mehr Raum für Fehlinterpretationen lässt</a:t>
            </a:r>
          </a:p>
          <a:p>
            <a:pPr marL="342900" indent="-342900">
              <a:buFont typeface="Wingdings" panose="05000000000000000000" pitchFamily="2" charset="2"/>
              <a:buChar char="ü"/>
              <a:defRPr/>
            </a:pPr>
            <a:r>
              <a:rPr lang="en-GB" altLang="es-ES" sz="1400" dirty="0">
                <a:cs typeface="Calibri" panose="020F0502020204030204" pitchFamily="34" charset="0"/>
              </a:rPr>
              <a:t>Gleiches gilt für Rückmeldungen und Änderungsleitlinien</a:t>
            </a:r>
          </a:p>
          <a:p>
            <a:pPr marL="342900" indent="-342900">
              <a:buFont typeface="Wingdings" panose="05000000000000000000" pitchFamily="2" charset="2"/>
              <a:buChar char="ü"/>
              <a:defRPr/>
            </a:pPr>
            <a:r>
              <a:rPr lang="en-GB" altLang="es-ES" sz="1400" dirty="0">
                <a:cs typeface="Calibri" panose="020F0502020204030204" pitchFamily="34" charset="0"/>
              </a:rPr>
              <a:t>Kennen Sie Ihre Mitarbeiter und verteilen Sie die Rollen und Verantwortlichkeiten neu</a:t>
            </a:r>
          </a:p>
          <a:p>
            <a:pPr marL="342900" indent="-342900">
              <a:buFont typeface="Wingdings" panose="05000000000000000000" pitchFamily="2" charset="2"/>
              <a:buChar char="ü"/>
              <a:defRPr/>
            </a:pPr>
            <a:r>
              <a:rPr lang="en-GB" altLang="es-ES" sz="1400" dirty="0">
                <a:cs typeface="Calibri" panose="020F0502020204030204" pitchFamily="34" charset="0"/>
              </a:rPr>
              <a:t>Einrichtung spezifischer Kommunikationskanäle, die jedoch nicht mit Inputs überladen werden dürfen</a:t>
            </a:r>
          </a:p>
          <a:p>
            <a:pPr marL="342900" indent="-342900">
              <a:buFont typeface="Wingdings" panose="05000000000000000000" pitchFamily="2" charset="2"/>
              <a:buChar char="ü"/>
              <a:defRPr/>
            </a:pPr>
            <a:r>
              <a:rPr lang="en-GB" altLang="es-ES" sz="1400" dirty="0">
                <a:cs typeface="Calibri" panose="020F0502020204030204" pitchFamily="34" charset="0"/>
              </a:rPr>
              <a:t>Stellen Sie sicher, dass die Kommunikation transparent und effizient ist. Legen Sie einen gemeinsam vereinbarten Kalender für "Briefing"-Gespräche fest</a:t>
            </a:r>
          </a:p>
          <a:p>
            <a:pPr marL="342900" indent="-342900">
              <a:buFont typeface="Wingdings" panose="05000000000000000000" pitchFamily="2" charset="2"/>
              <a:buChar char="ü"/>
              <a:defRPr/>
            </a:pPr>
            <a:r>
              <a:rPr lang="en-GB" altLang="es-ES" sz="1400" dirty="0">
                <a:cs typeface="Calibri" panose="020F0502020204030204" pitchFamily="34" charset="0"/>
              </a:rPr>
              <a:t>Fördern Sie eine Kultur der Zusammenarbeit. Erwägen Sie die Einrichtung neuer Dateispeichersysteme, auf die jeder leicht zugreifen kann</a:t>
            </a:r>
          </a:p>
          <a:p>
            <a:pPr marL="342900" indent="-342900">
              <a:buFont typeface="Wingdings" panose="05000000000000000000" pitchFamily="2" charset="2"/>
              <a:buChar char="ü"/>
              <a:defRPr/>
            </a:pPr>
            <a:r>
              <a:rPr lang="en-GB" altLang="es-ES" sz="1400" dirty="0">
                <a:cs typeface="Calibri" panose="020F0502020204030204" pitchFamily="34" charset="0"/>
              </a:rPr>
              <a:t>Überwachen Sie die Erreichung der wichtigsten Meilensteine und informieren Sie Ihr Team im Voraus über empfohlene Anpassungen. </a:t>
            </a:r>
          </a:p>
          <a:p>
            <a:pPr marL="342900" indent="-342900">
              <a:buFont typeface="Wingdings" panose="05000000000000000000" pitchFamily="2" charset="2"/>
              <a:buChar char="ü"/>
              <a:defRPr/>
            </a:pPr>
            <a:r>
              <a:rPr lang="en-GB" altLang="es-ES" sz="1400" dirty="0">
                <a:cs typeface="Calibri" panose="020F0502020204030204" pitchFamily="34" charset="0"/>
              </a:rPr>
              <a:t>Überprüfen Sie Ihre Zeit, nicht nur, um über den Status ihrer Arbeit zu suchen ...</a:t>
            </a:r>
          </a:p>
          <a:p>
            <a:pPr marL="342900" indent="-342900">
              <a:buFont typeface="Wingdings" panose="05000000000000000000" pitchFamily="2" charset="2"/>
              <a:buChar char="ü"/>
              <a:defRPr/>
            </a:pPr>
            <a:r>
              <a:rPr lang="en-GB" altLang="es-ES" sz="1400" dirty="0">
                <a:cs typeface="Calibri" panose="020F0502020204030204" pitchFamily="34" charset="0"/>
              </a:rPr>
              <a:t>Abfangen potenzieller Konflikte, die zwischen zwei (oder mehr) Ihrer Mitarbeiter entstehen könnten</a:t>
            </a:r>
          </a:p>
          <a:p>
            <a:pPr marL="342900" indent="-342900">
              <a:buFont typeface="Wingdings" panose="05000000000000000000" pitchFamily="2" charset="2"/>
              <a:buChar char="ü"/>
              <a:defRPr/>
            </a:pPr>
            <a:r>
              <a:rPr lang="en-GB" altLang="es-ES" sz="1400" dirty="0">
                <a:cs typeface="Calibri" panose="020F0502020204030204" pitchFamily="34" charset="0"/>
              </a:rPr>
              <a:t>Nutzen Sie die interne Vielfalt Ihres Teams, lassen Sie Raum für Eigeninitiative und entwickeln Sie gemeinsam mit Ihren Mitarbeitern Brainstorming zu nie dagewesenen Alternativen für gemeinsame Probleme.</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391603"/>
            <a:ext cx="7210537"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Weitere Hinweise für Remote PM</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7294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xmlns="" id="{07240AA2-280D-43C9-A8A6-4FA0CBEBDCCB}"/>
              </a:ext>
            </a:extLst>
          </p:cNvPr>
          <p:cNvGrpSpPr/>
          <p:nvPr/>
        </p:nvGrpSpPr>
        <p:grpSpPr>
          <a:xfrm rot="10800000">
            <a:off x="4662817" y="3999961"/>
            <a:ext cx="540000" cy="1692000"/>
            <a:chOff x="5355771" y="1915886"/>
            <a:chExt cx="540000" cy="1692000"/>
          </a:xfrm>
        </p:grpSpPr>
        <p:sp>
          <p:nvSpPr>
            <p:cNvPr id="4" name="Freeform 10">
              <a:extLst>
                <a:ext uri="{FF2B5EF4-FFF2-40B4-BE49-F238E27FC236}">
                  <a16:creationId xmlns:a16="http://schemas.microsoft.com/office/drawing/2014/main" xmlns="" id="{27AA1C9A-5445-44E7-B4D4-7B29CE1BEF9B}"/>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3ABACA8C-DA3D-44D7-9C97-60DFD2EFF46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CD5CD6B5-3733-426D-9033-876233B465EB}"/>
              </a:ext>
            </a:extLst>
          </p:cNvPr>
          <p:cNvSpPr/>
          <p:nvPr/>
        </p:nvSpPr>
        <p:spPr>
          <a:xfrm rot="10800000">
            <a:off x="4978329" y="3426589"/>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519093" y="1828927"/>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a:off x="6973551" y="2249253"/>
            <a:ext cx="540000" cy="1692000"/>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F5F82D8-5269-4B84-9EF6-D944450F45AD}"/>
              </a:ext>
            </a:extLst>
          </p:cNvPr>
          <p:cNvGrpSpPr/>
          <p:nvPr/>
        </p:nvGrpSpPr>
        <p:grpSpPr>
          <a:xfrm>
            <a:off x="5423596" y="4750456"/>
            <a:ext cx="2520000" cy="576000"/>
            <a:chOff x="4016829" y="4452257"/>
            <a:chExt cx="2520000" cy="576000"/>
          </a:xfrm>
        </p:grpSpPr>
        <p:sp>
          <p:nvSpPr>
            <p:cNvPr id="12" name="Freeform 15">
              <a:extLst>
                <a:ext uri="{FF2B5EF4-FFF2-40B4-BE49-F238E27FC236}">
                  <a16:creationId xmlns:a16="http://schemas.microsoft.com/office/drawing/2014/main" xmlns="" id="{988413CF-8202-4BC5-9285-E912FD2A966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4549CD6D-B541-4D21-A13B-EAF93356E37F}"/>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0EC6C060-DBB8-423B-91A0-E97D340DB5D4}"/>
              </a:ext>
            </a:extLst>
          </p:cNvPr>
          <p:cNvSpPr/>
          <p:nvPr/>
        </p:nvSpPr>
        <p:spPr>
          <a:xfrm>
            <a:off x="7580249" y="5304186"/>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7FB9D9D9-C93D-4FEF-9DDB-20110FE3FDB6}"/>
              </a:ext>
            </a:extLst>
          </p:cNvPr>
          <p:cNvSpPr/>
          <p:nvPr/>
        </p:nvSpPr>
        <p:spPr>
          <a:xfrm>
            <a:off x="3892957" y="5304186"/>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3730CB2B-8538-47E4-8826-47A5F10216F8}"/>
              </a:ext>
            </a:extLst>
          </p:cNvPr>
          <p:cNvSpPr txBox="1"/>
          <p:nvPr/>
        </p:nvSpPr>
        <p:spPr>
          <a:xfrm>
            <a:off x="5441200" y="3711702"/>
            <a:ext cx="1312102" cy="523220"/>
          </a:xfrm>
          <a:prstGeom prst="rect">
            <a:avLst/>
          </a:prstGeom>
          <a:noFill/>
        </p:spPr>
        <p:txBody>
          <a:bodyPr wrap="square" rtlCol="0">
            <a:spAutoFit/>
          </a:bodyPr>
          <a:lstStyle/>
          <a:p>
            <a:pPr algn="ctr"/>
            <a:r>
              <a:rPr lang="en-US" altLang="ko-KR" sz="1400" b="1" dirty="0">
                <a:solidFill>
                  <a:schemeClr val="tx1">
                    <a:lumMod val="75000"/>
                    <a:lumOff val="25000"/>
                  </a:schemeClr>
                </a:solidFill>
                <a:ea typeface="FZShuTi" pitchFamily="2" charset="-122"/>
                <a:cs typeface="Arial" pitchFamily="34" charset="0"/>
              </a:rPr>
              <a:t>Wichtigste Konzepte</a:t>
            </a:r>
            <a:endParaRPr lang="ko-KR" altLang="en-US" sz="1400" b="1" dirty="0">
              <a:solidFill>
                <a:schemeClr val="tx1">
                  <a:lumMod val="75000"/>
                  <a:lumOff val="25000"/>
                </a:schemeClr>
              </a:solidFill>
              <a:cs typeface="Arial" pitchFamily="34" charset="0"/>
            </a:endParaRPr>
          </a:p>
        </p:txBody>
      </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395230" y="1877520"/>
            <a:ext cx="3204000" cy="748990"/>
            <a:chOff x="3556042" y="1744979"/>
            <a:chExt cx="3240000" cy="748990"/>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556042" y="2032304"/>
              <a:ext cx="324000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Welche Möglichkeiten gibt es für Telearbeitnehmer?</a:t>
              </a:r>
            </a:p>
            <a:p>
              <a:r>
                <a:rPr lang="en-US" altLang="ko-KR" sz="1200" dirty="0">
                  <a:solidFill>
                    <a:schemeClr val="tx1">
                      <a:lumMod val="75000"/>
                      <a:lumOff val="25000"/>
                    </a:schemeClr>
                  </a:solidFill>
                  <a:cs typeface="Arial" pitchFamily="34" charset="0"/>
                </a:rPr>
                <a:t>Kommunikation und Kollaboration </a:t>
              </a: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556042" y="1744979"/>
              <a:ext cx="3240000" cy="307777"/>
            </a:xfrm>
            <a:prstGeom prst="rect">
              <a:avLst/>
            </a:prstGeom>
            <a:noFill/>
          </p:spPr>
          <p:txBody>
            <a:bodyPr wrap="square" rtlCol="0">
              <a:spAutoFit/>
            </a:bodyPr>
            <a:lstStyle/>
            <a:p>
              <a:r>
                <a:rPr lang="en-US" altLang="ko-KR" sz="1400" b="1" dirty="0">
                  <a:solidFill>
                    <a:schemeClr val="tx1">
                      <a:lumMod val="75000"/>
                      <a:lumOff val="25000"/>
                    </a:schemeClr>
                  </a:solidFill>
                  <a:ea typeface="FZShuTi" pitchFamily="2" charset="-122"/>
                  <a:cs typeface="Arial" pitchFamily="34" charset="0"/>
                </a:rPr>
                <a:t>Die zweite Säule der DigComp</a:t>
              </a:r>
              <a:endParaRPr lang="ko-KR" altLang="en-US" sz="1400" b="1" dirty="0">
                <a:solidFill>
                  <a:schemeClr val="tx1">
                    <a:lumMod val="75000"/>
                    <a:lumOff val="25000"/>
                  </a:schemeClr>
                </a:solidFill>
                <a:cs typeface="Arial" pitchFamily="34" charset="0"/>
              </a:endParaRPr>
            </a:p>
          </p:txBody>
        </p:sp>
      </p:grpSp>
      <p:grpSp>
        <p:nvGrpSpPr>
          <p:cNvPr id="25" name="그룹 95">
            <a:extLst>
              <a:ext uri="{FF2B5EF4-FFF2-40B4-BE49-F238E27FC236}">
                <a16:creationId xmlns:a16="http://schemas.microsoft.com/office/drawing/2014/main" xmlns="" id="{F470005F-A75D-49C7-8DF0-EB227EC00F04}"/>
              </a:ext>
            </a:extLst>
          </p:cNvPr>
          <p:cNvGrpSpPr/>
          <p:nvPr/>
        </p:nvGrpSpPr>
        <p:grpSpPr>
          <a:xfrm>
            <a:off x="8395230" y="5141069"/>
            <a:ext cx="3204000" cy="564324"/>
            <a:chOff x="3556042" y="1744979"/>
            <a:chExt cx="3240000" cy="564324"/>
          </a:xfrm>
        </p:grpSpPr>
        <p:sp>
          <p:nvSpPr>
            <p:cNvPr id="26" name="TextBox 25">
              <a:extLst>
                <a:ext uri="{FF2B5EF4-FFF2-40B4-BE49-F238E27FC236}">
                  <a16:creationId xmlns:a16="http://schemas.microsoft.com/office/drawing/2014/main" xmlns="" id="{EFA14C89-1E0D-4506-8317-336720BDDB41}"/>
                </a:ext>
              </a:extLst>
            </p:cNvPr>
            <p:cNvSpPr txBox="1"/>
            <p:nvPr/>
          </p:nvSpPr>
          <p:spPr>
            <a:xfrm>
              <a:off x="3556042" y="2032304"/>
              <a:ext cx="3240000" cy="276999"/>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PM in Online-Domänen einbringen</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xmlns="" id="{8C7CCA79-1A87-4816-A1B2-0D71C3624891}"/>
                </a:ext>
              </a:extLst>
            </p:cNvPr>
            <p:cNvSpPr txBox="1"/>
            <p:nvPr/>
          </p:nvSpPr>
          <p:spPr>
            <a:xfrm>
              <a:off x="3556042" y="1744979"/>
              <a:ext cx="3240000" cy="307777"/>
            </a:xfrm>
            <a:prstGeom prst="rect">
              <a:avLst/>
            </a:prstGeom>
            <a:noFill/>
          </p:spPr>
          <p:txBody>
            <a:bodyPr wrap="square" rtlCol="0">
              <a:spAutoFit/>
            </a:bodyPr>
            <a:lstStyle/>
            <a:p>
              <a:r>
                <a:rPr lang="en-US" altLang="ko-KR" sz="1400" b="1" dirty="0">
                  <a:solidFill>
                    <a:schemeClr val="tx1">
                      <a:lumMod val="75000"/>
                      <a:lumOff val="25000"/>
                    </a:schemeClr>
                  </a:solidFill>
                  <a:ea typeface="FZShuTi" pitchFamily="2" charset="-122"/>
                  <a:cs typeface="Arial" pitchFamily="34" charset="0"/>
                </a:rPr>
                <a:t>Bewährte Praktiken für Fern-PM </a:t>
              </a:r>
              <a:endParaRPr lang="ko-KR" altLang="en-US" sz="1400" b="1" dirty="0">
                <a:solidFill>
                  <a:schemeClr val="tx1">
                    <a:lumMod val="75000"/>
                    <a:lumOff val="25000"/>
                  </a:schemeClr>
                </a:solidFill>
                <a:cs typeface="Arial" pitchFamily="34" charset="0"/>
              </a:endParaRPr>
            </a:p>
          </p:txBody>
        </p:sp>
      </p:grpSp>
      <p:grpSp>
        <p:nvGrpSpPr>
          <p:cNvPr id="28" name="그룹 98">
            <a:extLst>
              <a:ext uri="{FF2B5EF4-FFF2-40B4-BE49-F238E27FC236}">
                <a16:creationId xmlns:a16="http://schemas.microsoft.com/office/drawing/2014/main" xmlns="" id="{37F76818-40FB-4040-AFC3-346D0816F480}"/>
              </a:ext>
            </a:extLst>
          </p:cNvPr>
          <p:cNvGrpSpPr/>
          <p:nvPr/>
        </p:nvGrpSpPr>
        <p:grpSpPr>
          <a:xfrm>
            <a:off x="609513" y="5141069"/>
            <a:ext cx="3204000" cy="564324"/>
            <a:chOff x="3556042" y="1744979"/>
            <a:chExt cx="3240000" cy="564324"/>
          </a:xfrm>
        </p:grpSpPr>
        <p:sp>
          <p:nvSpPr>
            <p:cNvPr id="29" name="TextBox 28">
              <a:extLst>
                <a:ext uri="{FF2B5EF4-FFF2-40B4-BE49-F238E27FC236}">
                  <a16:creationId xmlns:a16="http://schemas.microsoft.com/office/drawing/2014/main" xmlns="" id="{C13CD065-15A8-4A8F-9D02-054DED4A6A1D}"/>
                </a:ext>
              </a:extLst>
            </p:cNvPr>
            <p:cNvSpPr txBox="1"/>
            <p:nvPr/>
          </p:nvSpPr>
          <p:spPr>
            <a:xfrm>
              <a:off x="3556042" y="2032304"/>
              <a:ext cx="3240000" cy="276999"/>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5 Ausbildungsbereiche für insgesamt 21 Kompetenzen</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xmlns="" id="{D5F45B1C-C903-4F1F-884A-400102CFBF07}"/>
                </a:ext>
              </a:extLst>
            </p:cNvPr>
            <p:cNvSpPr txBox="1"/>
            <p:nvPr/>
          </p:nvSpPr>
          <p:spPr>
            <a:xfrm>
              <a:off x="3556042" y="1744979"/>
              <a:ext cx="3240000" cy="307777"/>
            </a:xfrm>
            <a:prstGeom prst="rect">
              <a:avLst/>
            </a:prstGeom>
            <a:noFill/>
          </p:spPr>
          <p:txBody>
            <a:bodyPr wrap="square" rtlCol="0">
              <a:spAutoFit/>
            </a:bodyPr>
            <a:lstStyle/>
            <a:p>
              <a:pPr algn="r"/>
              <a:r>
                <a:rPr lang="en-US" altLang="ko-KR" sz="1400" b="1" dirty="0" err="1">
                  <a:solidFill>
                    <a:schemeClr val="tx1">
                      <a:lumMod val="75000"/>
                      <a:lumOff val="25000"/>
                    </a:schemeClr>
                  </a:solidFill>
                  <a:ea typeface="FZShuTi" pitchFamily="2" charset="-122"/>
                  <a:cs typeface="Arial" pitchFamily="34" charset="0"/>
                </a:rPr>
                <a:t>Der </a:t>
              </a:r>
              <a:r>
                <a:rPr lang="en-US" altLang="ko-KR" sz="1400" b="1" dirty="0">
                  <a:solidFill>
                    <a:schemeClr val="tx1">
                      <a:lumMod val="75000"/>
                      <a:lumOff val="25000"/>
                    </a:schemeClr>
                  </a:solidFill>
                  <a:ea typeface="FZShuTi" pitchFamily="2" charset="-122"/>
                  <a:cs typeface="Arial" pitchFamily="34" charset="0"/>
                </a:rPr>
                <a:t>Inhalt </a:t>
              </a:r>
              <a:r>
                <a:rPr lang="en-US" altLang="ko-KR" sz="1400" b="1" dirty="0" err="1">
                  <a:solidFill>
                    <a:schemeClr val="tx1">
                      <a:lumMod val="75000"/>
                      <a:lumOff val="25000"/>
                    </a:schemeClr>
                  </a:solidFill>
                  <a:ea typeface="FZShuTi" pitchFamily="2" charset="-122"/>
                  <a:cs typeface="Arial" pitchFamily="34" charset="0"/>
                </a:rPr>
                <a:t>der DigComp</a:t>
              </a:r>
              <a:endParaRPr lang="ko-KR" altLang="en-US" sz="1400" b="1" dirty="0">
                <a:solidFill>
                  <a:schemeClr val="tx1">
                    <a:lumMod val="75000"/>
                    <a:lumOff val="25000"/>
                  </a:schemeClr>
                </a:solidFill>
                <a:cs typeface="Arial"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0" y="1783220"/>
            <a:ext cx="3813513" cy="564324"/>
            <a:chOff x="3556042" y="1744979"/>
            <a:chExt cx="3240000" cy="564324"/>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556042" y="2032304"/>
              <a:ext cx="3240000" cy="276999"/>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Der EU-Rahmen für digitale Kompetenzen der EU-Bürger</a:t>
              </a:r>
              <a:endParaRPr lang="ko-KR" altLang="en-US" sz="1200"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744979"/>
              <a:ext cx="3240000" cy="307777"/>
            </a:xfrm>
            <a:prstGeom prst="rect">
              <a:avLst/>
            </a:prstGeom>
            <a:noFill/>
          </p:spPr>
          <p:txBody>
            <a:bodyPr wrap="square" rtlCol="0">
              <a:spAutoFit/>
            </a:bodyPr>
            <a:lstStyle/>
            <a:p>
              <a:pPr algn="r"/>
              <a:r>
                <a:rPr lang="en-US" altLang="ko-KR" sz="1400" b="1" dirty="0">
                  <a:solidFill>
                    <a:schemeClr val="tx1">
                      <a:lumMod val="75000"/>
                      <a:lumOff val="25000"/>
                    </a:schemeClr>
                  </a:solidFill>
                  <a:ea typeface="FZShuTi" pitchFamily="2" charset="-122"/>
                  <a:cs typeface="Arial" pitchFamily="34" charset="0"/>
                </a:rPr>
                <a:t>Einführung in den DigComp 2.1</a:t>
              </a:r>
              <a:endParaRPr lang="ko-KR" altLang="en-US" sz="1400" b="1" dirty="0">
                <a:solidFill>
                  <a:schemeClr val="tx1">
                    <a:lumMod val="75000"/>
                    <a:lumOff val="25000"/>
                  </a:schemeClr>
                </a:solidFill>
                <a:cs typeface="Arial" pitchFamily="34" charset="0"/>
              </a:endParaRP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rot="10800000">
            <a:off x="4307817" y="2683882"/>
            <a:ext cx="2520000" cy="576000"/>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1"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Resümee</a:t>
            </a:r>
            <a:endParaRPr lang="en-US" altLang="ko-KR" sz="2400" b="1" dirty="0">
              <a:solidFill>
                <a:srgbClr val="F36A0D"/>
              </a:solidFill>
              <a:latin typeface="Trebuchet MS" panose="020B0603020202020204" pitchFamily="34" charset="0"/>
              <a:cs typeface="Arial" pitchFamily="34" charset="0"/>
            </a:endParaRPr>
          </a:p>
        </p:txBody>
      </p:sp>
      <p:sp>
        <p:nvSpPr>
          <p:cNvPr id="4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4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45" name="Immagin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DANKESCHÖN</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38" name="Immagin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2475397" y="1623980"/>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1205883" y="3702262"/>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697883" y="1623980"/>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3390337" y="5103037"/>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884578" y="1636394"/>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897087" y="4171069"/>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534353" y="5216538"/>
            <a:ext cx="119488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2</a:t>
            </a:r>
            <a:endParaRPr lang="ko-KR" altLang="en-US" sz="12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6046436" y="4269182"/>
            <a:ext cx="108012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3</a:t>
            </a:r>
            <a:endParaRPr lang="ko-KR" altLang="en-US" sz="1200" b="1" dirty="0">
              <a:solidFill>
                <a:schemeClr val="bg1"/>
              </a:solidFill>
              <a:cs typeface="Arial" pitchFamily="34" charset="0"/>
            </a:endParaRPr>
          </a:p>
        </p:txBody>
      </p:sp>
      <p:sp>
        <p:nvSpPr>
          <p:cNvPr id="15" name="TextBox 14">
            <a:extLst>
              <a:ext uri="{FF2B5EF4-FFF2-40B4-BE49-F238E27FC236}">
                <a16:creationId xmlns:a16="http://schemas.microsoft.com/office/drawing/2014/main" xmlns="" id="{F7BC1956-F7E9-4901-8692-C85717C85F25}"/>
              </a:ext>
            </a:extLst>
          </p:cNvPr>
          <p:cNvSpPr txBox="1"/>
          <p:nvPr/>
        </p:nvSpPr>
        <p:spPr>
          <a:xfrm>
            <a:off x="4897487" y="3279856"/>
            <a:ext cx="1820701" cy="923330"/>
          </a:xfrm>
          <a:prstGeom prst="rect">
            <a:avLst/>
          </a:prstGeom>
          <a:noFill/>
        </p:spPr>
        <p:txBody>
          <a:bodyPr wrap="square" rtlCol="0">
            <a:spAutoFit/>
          </a:bodyPr>
          <a:lstStyle/>
          <a:p>
            <a:r>
              <a:rPr lang="en-US" altLang="ko-KR" dirty="0">
                <a:solidFill>
                  <a:schemeClr val="bg1"/>
                </a:solidFill>
                <a:cs typeface="Arial" pitchFamily="34" charset="0"/>
              </a:rPr>
              <a:t>Der DigComp für Telearbeitende </a:t>
            </a:r>
            <a:endParaRPr lang="ko-KR" altLang="en-US" dirty="0">
              <a:solidFill>
                <a:schemeClr val="bg1"/>
              </a:solidFill>
              <a:cs typeface="Arial" pitchFamily="34" charset="0"/>
            </a:endParaRPr>
          </a:p>
        </p:txBody>
      </p:sp>
      <p:sp>
        <p:nvSpPr>
          <p:cNvPr id="19" name="TextBox 18">
            <a:extLst>
              <a:ext uri="{FF2B5EF4-FFF2-40B4-BE49-F238E27FC236}">
                <a16:creationId xmlns:a16="http://schemas.microsoft.com/office/drawing/2014/main" xmlns="" id="{CE112F90-FB8A-469D-BF4A-DC57CE23B559}"/>
              </a:ext>
            </a:extLst>
          </p:cNvPr>
          <p:cNvSpPr txBox="1"/>
          <p:nvPr/>
        </p:nvSpPr>
        <p:spPr>
          <a:xfrm>
            <a:off x="9288829" y="2326594"/>
            <a:ext cx="162752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Referat 4</a:t>
            </a:r>
            <a:endParaRPr lang="ko-KR" altLang="en-US" sz="1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D68E4EB0-406D-40B1-AFF7-187DA607E41E}"/>
              </a:ext>
            </a:extLst>
          </p:cNvPr>
          <p:cNvSpPr txBox="1"/>
          <p:nvPr/>
        </p:nvSpPr>
        <p:spPr>
          <a:xfrm>
            <a:off x="7235757" y="2229274"/>
            <a:ext cx="1820701"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24" name="TextBox 23">
            <a:extLst>
              <a:ext uri="{FF2B5EF4-FFF2-40B4-BE49-F238E27FC236}">
                <a16:creationId xmlns:a16="http://schemas.microsoft.com/office/drawing/2014/main" xmlns="" id="{028A7F7F-7AB6-45B3-B17C-FDCE317B5BEC}"/>
              </a:ext>
            </a:extLst>
          </p:cNvPr>
          <p:cNvSpPr txBox="1"/>
          <p:nvPr/>
        </p:nvSpPr>
        <p:spPr>
          <a:xfrm>
            <a:off x="2713197" y="3316101"/>
            <a:ext cx="1820701" cy="923330"/>
          </a:xfrm>
          <a:prstGeom prst="rect">
            <a:avLst/>
          </a:prstGeom>
          <a:noFill/>
        </p:spPr>
        <p:txBody>
          <a:bodyPr wrap="square" rtlCol="0">
            <a:spAutoFit/>
          </a:bodyPr>
          <a:lstStyle/>
          <a:p>
            <a:r>
              <a:rPr lang="en-US" altLang="ko-KR" dirty="0">
                <a:solidFill>
                  <a:schemeClr val="bg1"/>
                </a:solidFill>
                <a:cs typeface="Arial" pitchFamily="34" charset="0"/>
              </a:rPr>
              <a:t>Einführung in das DigComp-Framework </a:t>
            </a:r>
            <a:endParaRPr lang="ko-KR" altLang="en-US" dirty="0">
              <a:solidFill>
                <a:schemeClr val="bg1"/>
              </a:solidFill>
              <a:cs typeface="Arial" pitchFamily="34" charset="0"/>
            </a:endParaRPr>
          </a:p>
        </p:txBody>
      </p:sp>
      <p:sp>
        <p:nvSpPr>
          <p:cNvPr id="26" name="TextBox 25">
            <a:extLst>
              <a:ext uri="{FF2B5EF4-FFF2-40B4-BE49-F238E27FC236}">
                <a16:creationId xmlns:a16="http://schemas.microsoft.com/office/drawing/2014/main" xmlns="" id="{4510B67E-8E93-4120-9E79-1F71B09B3327}"/>
              </a:ext>
            </a:extLst>
          </p:cNvPr>
          <p:cNvSpPr txBox="1"/>
          <p:nvPr/>
        </p:nvSpPr>
        <p:spPr>
          <a:xfrm>
            <a:off x="1471090" y="3813588"/>
            <a:ext cx="91781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1</a:t>
            </a:r>
            <a:endParaRPr lang="ko-KR" altLang="en-US" sz="12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Index</a:t>
            </a:r>
            <a:endParaRPr lang="en-US" altLang="ko-KR" sz="2400" b="1" dirty="0">
              <a:solidFill>
                <a:srgbClr val="F36A0D"/>
              </a:solidFill>
              <a:latin typeface="Trebuchet MS" panose="020B0603020202020204" pitchFamily="34" charset="0"/>
              <a:cs typeface="Arial" pitchFamily="34" charset="0"/>
            </a:endParaRPr>
          </a:p>
        </p:txBody>
      </p:sp>
      <p:sp>
        <p:nvSpPr>
          <p:cNvPr id="30" name="TextBox 14">
            <a:extLst>
              <a:ext uri="{FF2B5EF4-FFF2-40B4-BE49-F238E27FC236}">
                <a16:creationId xmlns:a16="http://schemas.microsoft.com/office/drawing/2014/main" xmlns="" id="{F7BC1956-F7E9-4901-8692-C85717C85F25}"/>
              </a:ext>
            </a:extLst>
          </p:cNvPr>
          <p:cNvSpPr txBox="1"/>
          <p:nvPr/>
        </p:nvSpPr>
        <p:spPr>
          <a:xfrm>
            <a:off x="7064743" y="3295703"/>
            <a:ext cx="1820701" cy="1200329"/>
          </a:xfrm>
          <a:prstGeom prst="rect">
            <a:avLst/>
          </a:prstGeom>
          <a:noFill/>
        </p:spPr>
        <p:txBody>
          <a:bodyPr wrap="square" rtlCol="0">
            <a:spAutoFit/>
          </a:bodyPr>
          <a:lstStyle/>
          <a:p>
            <a:r>
              <a:rPr lang="en-US" altLang="ko-KR" dirty="0">
                <a:solidFill>
                  <a:schemeClr val="bg1"/>
                </a:solidFill>
                <a:cs typeface="Arial" pitchFamily="34" charset="0"/>
              </a:rPr>
              <a:t>Weitere Hinweise für Tele-</a:t>
            </a:r>
            <a:r>
              <a:rPr lang="en-US" altLang="ko-KR" dirty="0" err="1">
                <a:solidFill>
                  <a:schemeClr val="bg1"/>
                </a:solidFill>
                <a:cs typeface="Arial" pitchFamily="34" charset="0"/>
              </a:rPr>
              <a:t>arbeitnehmer</a:t>
            </a:r>
            <a:r>
              <a:rPr lang="en-US" altLang="ko-KR" dirty="0">
                <a:solidFill>
                  <a:schemeClr val="bg1"/>
                </a:solidFill>
                <a:cs typeface="Arial" pitchFamily="34" charset="0"/>
              </a:rPr>
              <a:t> </a:t>
            </a:r>
            <a:endParaRPr lang="ko-KR" altLang="en-US" dirty="0">
              <a:solidFill>
                <a:schemeClr val="bg1"/>
              </a:solidFill>
              <a:cs typeface="Arial" pitchFamily="34" charset="0"/>
            </a:endParaRPr>
          </a:p>
        </p:txBody>
      </p:sp>
      <p:sp>
        <p:nvSpPr>
          <p:cNvPr id="2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22"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23" name="Immagin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3908762"/>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1.1: Einführung in den </a:t>
            </a:r>
            <a:r>
              <a:rPr lang="en-GB" altLang="es-ES" sz="2400" b="1" dirty="0" err="1">
                <a:solidFill>
                  <a:srgbClr val="0594A9"/>
                </a:solidFill>
                <a:latin typeface="Trebuchet MS" panose="020B0603020202020204" pitchFamily="34" charset="0"/>
                <a:cs typeface="Calibri" panose="020F0502020204030204" pitchFamily="34" charset="0"/>
              </a:rPr>
              <a:t>DigComp</a:t>
            </a:r>
            <a:endParaRPr lang="en-GB" altLang="es-ES" sz="2400" b="1" dirty="0">
              <a:solidFill>
                <a:srgbClr val="0594A9"/>
              </a:solidFill>
              <a:latin typeface="Trebuchet MS" panose="020B0603020202020204" pitchFamily="34" charset="0"/>
              <a:cs typeface="Calibri" panose="020F0502020204030204" pitchFamily="34" charset="0"/>
            </a:endParaRP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000" dirty="0">
                <a:effectLst/>
                <a:latin typeface="Calibri" panose="020F0502020204030204" pitchFamily="34" charset="0"/>
                <a:ea typeface="Times New Roman" panose="02020603050405020304" pitchFamily="18" charset="0"/>
              </a:rPr>
              <a:t>Im Jahr 2013 veröffentlichte die Europäische Kommission den Europäischen Rahmen für digitale Kompetenzen der Bürgerinnen und Bürger (auch bekannt als DigComp): ein Instrument, das als Lehr- und Ausbildungsmodell konzipiert ist, um die digitalen Fähigkeiten der EU-Bürgerinnen und -Bürger und ihre Kenntnisse im Umgang mit IT-Systemen zu stärken.</a:t>
            </a:r>
          </a:p>
          <a:p>
            <a:pPr algn="just">
              <a:defRPr/>
            </a:pPr>
            <a:endParaRPr lang="en-GB" sz="2000" dirty="0">
              <a:latin typeface="Calibri" panose="020F0502020204030204" pitchFamily="34" charset="0"/>
              <a:ea typeface="Times New Roman" panose="02020603050405020304" pitchFamily="18" charset="0"/>
            </a:endParaRPr>
          </a:p>
          <a:p>
            <a:pPr algn="just">
              <a:defRPr/>
            </a:pPr>
            <a:r>
              <a:rPr lang="en-GB" sz="2000" dirty="0">
                <a:latin typeface="Calibri" panose="020F0502020204030204" pitchFamily="34" charset="0"/>
                <a:ea typeface="Times New Roman" panose="02020603050405020304" pitchFamily="18" charset="0"/>
              </a:rPr>
              <a:t>In den Jahren nach seiner Veröffentlichung hat der Rahmen bei den Mitgliedstaaten einen unglaublichen Erfolg erzielt, und man hat sich auf ihn als ein sehr robustes Instrument für die Gestaltung von Inhalt und Struktur nationaler und länderübergreifender Ausbildungsprogramme mit Schwerpunkt auf vielen verschiedenen Einsatzbereichen (d. h. allgemeine und berufliche Bildung, Privatsektor und Beschäftigung) verlassen.</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41135"/>
            <a:ext cx="7210537" cy="1077218"/>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Einführung in das DigComp-Framework</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216539"/>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1.1: Hintergrund, der DigComp 2.0</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000" dirty="0">
                <a:effectLst/>
                <a:latin typeface="Calibri" panose="020F0502020204030204" pitchFamily="34" charset="0"/>
                <a:ea typeface="Times New Roman" panose="02020603050405020304" pitchFamily="18" charset="0"/>
              </a:rPr>
              <a:t>Seit Beginn des letzten Jahrzehnts haben sich die digitalen Technologien exponentiell entwickelt. </a:t>
            </a:r>
            <a:r>
              <a:rPr lang="en-GB" sz="2000" dirty="0">
                <a:latin typeface="Calibri" panose="020F0502020204030204" pitchFamily="34" charset="0"/>
                <a:ea typeface="Times New Roman" panose="02020603050405020304" pitchFamily="18" charset="0"/>
              </a:rPr>
              <a:t>In Anbetracht des neuen Kontexts hat die Europäische Kommission eine aktualisierte Überarbeitung des DigComp gefördert, die 2016 mit dem </a:t>
            </a:r>
            <a:r>
              <a:rPr lang="en-GB" sz="2000" dirty="0">
                <a:solidFill>
                  <a:srgbClr val="0070C0"/>
                </a:solidFill>
                <a:latin typeface="Calibri" panose="020F0502020204030204" pitchFamily="34" charset="0"/>
                <a:ea typeface="Times New Roman" panose="02020603050405020304" pitchFamily="18" charset="0"/>
              </a:rPr>
              <a:t>DigComp 2.0 </a:t>
            </a:r>
            <a:r>
              <a:rPr lang="en-GB" sz="2000" dirty="0">
                <a:latin typeface="Calibri" panose="020F0502020204030204" pitchFamily="34" charset="0"/>
                <a:ea typeface="Times New Roman" panose="02020603050405020304" pitchFamily="18" charset="0"/>
              </a:rPr>
              <a:t>veröffentlicht wurde: ein konzeptionelles Referenzmodell mit 21 Kompetenzen, die auf fünf strategische Ausbildungsbereiche aufgeteilt sind und als das "Wesentliche" der digitalen Kompetenz angesehen werden. </a:t>
            </a:r>
          </a:p>
          <a:p>
            <a:pPr algn="just">
              <a:defRPr/>
            </a:pPr>
            <a:endParaRPr lang="en-GB" sz="2000" dirty="0">
              <a:latin typeface="Calibri" panose="020F0502020204030204" pitchFamily="34" charset="0"/>
              <a:ea typeface="Times New Roman" panose="02020603050405020304" pitchFamily="18" charset="0"/>
            </a:endParaRPr>
          </a:p>
          <a:p>
            <a:pPr algn="just">
              <a:defRPr/>
            </a:pPr>
            <a:r>
              <a:rPr lang="en-GB" sz="2000" dirty="0">
                <a:latin typeface="Calibri" panose="020F0502020204030204" pitchFamily="34" charset="0"/>
                <a:ea typeface="Times New Roman" panose="02020603050405020304" pitchFamily="18" charset="0"/>
              </a:rPr>
              <a:t>Der Umfang und die Reichweite von DigComp 2.0 (und der folgenden Überarbeitungen) sind im Wesentlichen drei: </a:t>
            </a:r>
          </a:p>
          <a:p>
            <a:pPr marL="457200" indent="-457200" algn="just">
              <a:buFont typeface="+mj-lt"/>
              <a:buAutoNum type="arabicPeriod"/>
              <a:defRPr/>
            </a:pPr>
            <a:r>
              <a:rPr lang="en-GB" sz="2000" dirty="0">
                <a:latin typeface="Calibri" panose="020F0502020204030204" pitchFamily="34" charset="0"/>
                <a:ea typeface="Times New Roman" panose="02020603050405020304" pitchFamily="18" charset="0"/>
              </a:rPr>
              <a:t>Unterstützung besser informierter politischer Interventionen im Bereich der digitalen Bürgerschaft</a:t>
            </a:r>
          </a:p>
          <a:p>
            <a:pPr marL="457200" indent="-457200" algn="just">
              <a:buFont typeface="+mj-lt"/>
              <a:buAutoNum type="arabicPeriod"/>
              <a:defRPr/>
            </a:pPr>
            <a:r>
              <a:rPr lang="en-GB" sz="2000" dirty="0">
                <a:latin typeface="Calibri" panose="020F0502020204030204" pitchFamily="34" charset="0"/>
                <a:ea typeface="Times New Roman" panose="02020603050405020304" pitchFamily="18" charset="0"/>
              </a:rPr>
              <a:t>Unterstützung von besser informierten Lehrplänen auf formeller und informeller Ebene</a:t>
            </a:r>
          </a:p>
          <a:p>
            <a:pPr marL="457200" indent="-457200" algn="just">
              <a:buFont typeface="+mj-lt"/>
              <a:buAutoNum type="arabicPeriod"/>
              <a:defRPr/>
            </a:pPr>
            <a:r>
              <a:rPr lang="en-GB" sz="2000" dirty="0">
                <a:latin typeface="Calibri" panose="020F0502020204030204" pitchFamily="34" charset="0"/>
                <a:ea typeface="Times New Roman" panose="02020603050405020304" pitchFamily="18" charset="0"/>
              </a:rPr>
              <a:t>Unterstützung besser informierter Bewertungsmodelle für die Beurteilung von Lernergebnissen</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61845"/>
            <a:ext cx="7210537" cy="1077218"/>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Einführung in das DigComp-Framework</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498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52431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1.2: DigComp 2.1 </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400" dirty="0">
                <a:effectLst/>
                <a:latin typeface="Calibri" panose="020F0502020204030204" pitchFamily="34" charset="0"/>
                <a:ea typeface="Times New Roman" panose="02020603050405020304" pitchFamily="18" charset="0"/>
              </a:rPr>
              <a:t>Die Überarbeitung des DigComp von 2016 wurde bereits durch die Version 2.0 vorweggenommen.</a:t>
            </a:r>
          </a:p>
          <a:p>
            <a:pPr algn="just">
              <a:defRPr/>
            </a:pPr>
            <a:endParaRPr lang="en-GB" sz="2400" dirty="0">
              <a:latin typeface="Calibri" panose="020F0502020204030204" pitchFamily="34" charset="0"/>
              <a:ea typeface="Times New Roman" panose="02020603050405020304" pitchFamily="18" charset="0"/>
            </a:endParaRPr>
          </a:p>
          <a:p>
            <a:pPr algn="just">
              <a:defRPr/>
            </a:pPr>
            <a:r>
              <a:rPr lang="en-GB" sz="2400" dirty="0">
                <a:effectLst/>
                <a:latin typeface="Calibri" panose="020F0502020204030204" pitchFamily="34" charset="0"/>
                <a:ea typeface="Times New Roman" panose="02020603050405020304" pitchFamily="18" charset="0"/>
              </a:rPr>
              <a:t>Ganz allgemein verleiht DigComp 2.1 einem Forschungsbereich, der seit 2005 im Interesse der GFS liegt und auf den sie sich konzentriert, weitere Kontinuität: </a:t>
            </a:r>
          </a:p>
          <a:p>
            <a:pPr marL="457200" indent="-457200">
              <a:buFont typeface="+mj-lt"/>
              <a:buAutoNum type="arabicPeriod"/>
              <a:defRPr/>
            </a:pPr>
            <a:r>
              <a:rPr lang="en-GB" sz="2400" dirty="0">
                <a:effectLst/>
                <a:latin typeface="Calibri" panose="020F0502020204030204" pitchFamily="34" charset="0"/>
                <a:ea typeface="Times New Roman" panose="02020603050405020304" pitchFamily="18" charset="0"/>
              </a:rPr>
              <a:t>Lernen durch den Einsatz von IKT </a:t>
            </a:r>
            <a:r>
              <a:rPr lang="en-GB" sz="2400" dirty="0">
                <a:latin typeface="Calibri" panose="020F0502020204030204" pitchFamily="34" charset="0"/>
                <a:ea typeface="Times New Roman" panose="02020603050405020304" pitchFamily="18" charset="0"/>
              </a:rPr>
              <a:t>neu denken</a:t>
            </a:r>
          </a:p>
          <a:p>
            <a:pPr marL="457200" indent="-457200">
              <a:buFont typeface="+mj-lt"/>
              <a:buAutoNum type="arabicPeriod"/>
              <a:defRPr/>
            </a:pPr>
            <a:r>
              <a:rPr lang="en-GB" sz="2400" dirty="0">
                <a:effectLst/>
                <a:latin typeface="Calibri" panose="020F0502020204030204" pitchFamily="34" charset="0"/>
                <a:ea typeface="Times New Roman" panose="02020603050405020304" pitchFamily="18" charset="0"/>
              </a:rPr>
              <a:t>Innovation der Lehrpläne, um der neuen Nachfrage nach digitalen Kompetenzen auf dem Arbeitsmarkt gerecht zu werden</a:t>
            </a:r>
          </a:p>
          <a:p>
            <a:pPr marL="457200" indent="-457200">
              <a:buFont typeface="+mj-lt"/>
              <a:buAutoNum type="arabicPeriod"/>
              <a:defRPr/>
            </a:pPr>
            <a:r>
              <a:rPr lang="en-GB" sz="2400" dirty="0">
                <a:latin typeface="Calibri" panose="020F0502020204030204" pitchFamily="34" charset="0"/>
                <a:ea typeface="Times New Roman" panose="02020603050405020304" pitchFamily="18" charset="0"/>
              </a:rPr>
              <a:t>Förderung einer </a:t>
            </a:r>
            <a:r>
              <a:rPr lang="en-GB" sz="2400" dirty="0">
                <a:effectLst/>
                <a:latin typeface="Calibri" panose="020F0502020204030204" pitchFamily="34" charset="0"/>
                <a:ea typeface="Times New Roman" panose="02020603050405020304" pitchFamily="18" charset="0"/>
              </a:rPr>
              <a:t>besseren Chancengleichheit für die sozioökonomische Eingliederung und die Beschäftigungsfähigkeit. </a:t>
            </a:r>
            <a:endParaRPr lang="en-GB" sz="2400" dirty="0">
              <a:effectLst/>
              <a:latin typeface="Times New Roman" panose="02020603050405020304" pitchFamily="18" charset="0"/>
              <a:ea typeface="Times New Roman" panose="02020603050405020304" pitchFamily="18"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61845"/>
            <a:ext cx="7210537" cy="1077218"/>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Einführung in das DigComp-Framework</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602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1.2: Über die 21 Kompetenzen - eine visuelle Darstellung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61845"/>
            <a:ext cx="7210537" cy="1077218"/>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Einführung in das DigComp-Framework</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4">
            <a:extLst>
              <a:ext uri="{FF2B5EF4-FFF2-40B4-BE49-F238E27FC236}">
                <a16:creationId xmlns:a16="http://schemas.microsoft.com/office/drawing/2014/main" xmlns="" id="{E03BCF01-14C5-432E-879F-80D50BD91AC3}"/>
              </a:ext>
            </a:extLst>
          </p:cNvPr>
          <p:cNvSpPr txBox="1"/>
          <p:nvPr/>
        </p:nvSpPr>
        <p:spPr>
          <a:xfrm>
            <a:off x="6420257" y="2429652"/>
            <a:ext cx="5215384" cy="3416320"/>
          </a:xfrm>
          <a:prstGeom prst="rect">
            <a:avLst/>
          </a:prstGeom>
          <a:noFill/>
        </p:spPr>
        <p:txBody>
          <a:bodyPr wrap="square">
            <a:spAutoFit/>
          </a:bodyPr>
          <a:lstStyle/>
          <a:p>
            <a:pPr>
              <a:defRPr/>
            </a:pPr>
            <a:r>
              <a:rPr lang="en-GB" sz="2400" dirty="0">
                <a:effectLst/>
                <a:latin typeface="Calibri" panose="020F0502020204030204" pitchFamily="34" charset="0"/>
                <a:ea typeface="Times New Roman" panose="02020603050405020304" pitchFamily="18" charset="0"/>
              </a:rPr>
              <a:t>In der Version 2.1 wird jede der 21 Kompetenzen auf der Grundlage eines 8-stufigen Bewertungsmodells weiter klassifiziert, das darauf abzielt, die Lernergebnisse und Schlüsselkompetenzen, die die Lernenden zur Stärkung und Förderung ihrer digitalen Kompetenz erwerben sollen, genauer zu bestimmen. </a:t>
            </a:r>
          </a:p>
        </p:txBody>
      </p:sp>
      <p:pic>
        <p:nvPicPr>
          <p:cNvPr id="9" name="Immagine 8">
            <a:extLst>
              <a:ext uri="{FF2B5EF4-FFF2-40B4-BE49-F238E27FC236}">
                <a16:creationId xmlns:a16="http://schemas.microsoft.com/office/drawing/2014/main" xmlns="" id="{3118DA41-C4A9-4BE7-990D-18A912A4A255}"/>
              </a:ext>
            </a:extLst>
          </p:cNvPr>
          <p:cNvPicPr>
            <a:picLocks noChangeAspect="1"/>
          </p:cNvPicPr>
          <p:nvPr/>
        </p:nvPicPr>
        <p:blipFill>
          <a:blip r:embed="rId3"/>
          <a:stretch>
            <a:fillRect/>
          </a:stretch>
        </p:blipFill>
        <p:spPr>
          <a:xfrm>
            <a:off x="1411764" y="2104975"/>
            <a:ext cx="4768874" cy="4065675"/>
          </a:xfrm>
          <a:prstGeom prst="rect">
            <a:avLst/>
          </a:prstGeom>
          <a:ln w="28575">
            <a:solidFill>
              <a:srgbClr val="002060"/>
            </a:solidFill>
          </a:ln>
        </p:spPr>
      </p:pic>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101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8" y="1349073"/>
            <a:ext cx="11079282"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1.2: DigComp 2.1 - Ausbildungsbereiche und Kompetenzen</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61845"/>
            <a:ext cx="7210537" cy="1077218"/>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Einführung in das DigComp-Framework</a:t>
            </a:r>
            <a:endParaRPr lang="en-US" altLang="ko-KR" sz="2400" b="1" dirty="0">
              <a:solidFill>
                <a:srgbClr val="F36A0D"/>
              </a:solidFill>
              <a:latin typeface="Trebuchet MS" panose="020B0603020202020204" pitchFamily="34" charset="0"/>
              <a:cs typeface="Arial" pitchFamily="34" charset="0"/>
            </a:endParaRPr>
          </a:p>
        </p:txBody>
      </p:sp>
      <p:graphicFrame>
        <p:nvGraphicFramePr>
          <p:cNvPr id="8" name="Tabella 4">
            <a:extLst>
              <a:ext uri="{FF2B5EF4-FFF2-40B4-BE49-F238E27FC236}">
                <a16:creationId xmlns:a16="http://schemas.microsoft.com/office/drawing/2014/main" xmlns="" id="{46A9099B-BC41-4E04-BD19-AB22A49C46AF}"/>
              </a:ext>
            </a:extLst>
          </p:cNvPr>
          <p:cNvGraphicFramePr>
            <a:graphicFrameLocks noGrp="1"/>
          </p:cNvGraphicFramePr>
          <p:nvPr>
            <p:extLst>
              <p:ext uri="{D42A27DB-BD31-4B8C-83A1-F6EECF244321}">
                <p14:modId xmlns:p14="http://schemas.microsoft.com/office/powerpoint/2010/main" val="2498529079"/>
              </p:ext>
            </p:extLst>
          </p:nvPr>
        </p:nvGraphicFramePr>
        <p:xfrm>
          <a:off x="117350" y="1787217"/>
          <a:ext cx="11727460" cy="4663440"/>
        </p:xfrm>
        <a:graphic>
          <a:graphicData uri="http://schemas.openxmlformats.org/drawingml/2006/table">
            <a:tbl>
              <a:tblPr firstRow="1" bandRow="1">
                <a:tableStyleId>{5C22544A-7EE6-4342-B048-85BDC9FD1C3A}</a:tableStyleId>
              </a:tblPr>
              <a:tblGrid>
                <a:gridCol w="2345492">
                  <a:extLst>
                    <a:ext uri="{9D8B030D-6E8A-4147-A177-3AD203B41FA5}">
                      <a16:colId xmlns:a16="http://schemas.microsoft.com/office/drawing/2014/main" xmlns="" val="821952852"/>
                    </a:ext>
                  </a:extLst>
                </a:gridCol>
                <a:gridCol w="2345492">
                  <a:extLst>
                    <a:ext uri="{9D8B030D-6E8A-4147-A177-3AD203B41FA5}">
                      <a16:colId xmlns:a16="http://schemas.microsoft.com/office/drawing/2014/main" xmlns="" val="2058387191"/>
                    </a:ext>
                  </a:extLst>
                </a:gridCol>
                <a:gridCol w="2345492">
                  <a:extLst>
                    <a:ext uri="{9D8B030D-6E8A-4147-A177-3AD203B41FA5}">
                      <a16:colId xmlns:a16="http://schemas.microsoft.com/office/drawing/2014/main" xmlns="" val="1284630000"/>
                    </a:ext>
                  </a:extLst>
                </a:gridCol>
                <a:gridCol w="2345492">
                  <a:extLst>
                    <a:ext uri="{9D8B030D-6E8A-4147-A177-3AD203B41FA5}">
                      <a16:colId xmlns:a16="http://schemas.microsoft.com/office/drawing/2014/main" xmlns="" val="1550310676"/>
                    </a:ext>
                  </a:extLst>
                </a:gridCol>
                <a:gridCol w="2345492">
                  <a:extLst>
                    <a:ext uri="{9D8B030D-6E8A-4147-A177-3AD203B41FA5}">
                      <a16:colId xmlns:a16="http://schemas.microsoft.com/office/drawing/2014/main" xmlns="" val="819861291"/>
                    </a:ext>
                  </a:extLst>
                </a:gridCol>
              </a:tblGrid>
              <a:tr h="661264">
                <a:tc>
                  <a:txBody>
                    <a:bodyPr/>
                    <a:lstStyle/>
                    <a:p>
                      <a:pPr algn="ctr"/>
                      <a:r>
                        <a:rPr lang="en-US" sz="2000" dirty="0">
                          <a:solidFill>
                            <a:schemeClr val="accent6">
                              <a:lumMod val="20000"/>
                              <a:lumOff val="80000"/>
                            </a:schemeClr>
                          </a:solidFill>
                        </a:rPr>
                        <a:t>1. Informations- und Datenkompetenz</a:t>
                      </a:r>
                    </a:p>
                  </a:txBody>
                  <a:tcPr anchor="ctr">
                    <a:solidFill>
                      <a:schemeClr val="accent4">
                        <a:lumMod val="75000"/>
                      </a:schemeClr>
                    </a:solidFill>
                  </a:tcPr>
                </a:tc>
                <a:tc>
                  <a:txBody>
                    <a:bodyPr/>
                    <a:lstStyle/>
                    <a:p>
                      <a:pPr algn="ctr"/>
                      <a:r>
                        <a:rPr lang="en-US" sz="2000" dirty="0">
                          <a:solidFill>
                            <a:schemeClr val="accent6">
                              <a:lumMod val="20000"/>
                              <a:lumOff val="80000"/>
                            </a:schemeClr>
                          </a:solidFill>
                        </a:rPr>
                        <a:t>2. Kommunikation und Zusammenarbeit</a:t>
                      </a:r>
                    </a:p>
                  </a:txBody>
                  <a:tcPr anchor="ctr">
                    <a:solidFill>
                      <a:schemeClr val="accent4">
                        <a:lumMod val="75000"/>
                      </a:schemeClr>
                    </a:solidFill>
                  </a:tcPr>
                </a:tc>
                <a:tc>
                  <a:txBody>
                    <a:bodyPr/>
                    <a:lstStyle/>
                    <a:p>
                      <a:pPr algn="ctr"/>
                      <a:r>
                        <a:rPr lang="en-US" sz="2000" dirty="0">
                          <a:solidFill>
                            <a:schemeClr val="accent6">
                              <a:lumMod val="20000"/>
                              <a:lumOff val="80000"/>
                            </a:schemeClr>
                          </a:solidFill>
                        </a:rPr>
                        <a:t>3. Erstellung digitaler Inhalte</a:t>
                      </a:r>
                    </a:p>
                  </a:txBody>
                  <a:tcPr anchor="ctr">
                    <a:solidFill>
                      <a:schemeClr val="accent4">
                        <a:lumMod val="75000"/>
                      </a:schemeClr>
                    </a:solidFill>
                  </a:tcPr>
                </a:tc>
                <a:tc>
                  <a:txBody>
                    <a:bodyPr/>
                    <a:lstStyle/>
                    <a:p>
                      <a:pPr algn="ctr"/>
                      <a:r>
                        <a:rPr lang="en-US" sz="2000" dirty="0">
                          <a:solidFill>
                            <a:schemeClr val="accent6">
                              <a:lumMod val="20000"/>
                              <a:lumOff val="80000"/>
                            </a:schemeClr>
                          </a:solidFill>
                        </a:rPr>
                        <a:t>4. Sicherheit</a:t>
                      </a:r>
                    </a:p>
                  </a:txBody>
                  <a:tcPr anchor="ctr">
                    <a:solidFill>
                      <a:schemeClr val="accent4">
                        <a:lumMod val="75000"/>
                      </a:schemeClr>
                    </a:solidFill>
                  </a:tcPr>
                </a:tc>
                <a:tc>
                  <a:txBody>
                    <a:bodyPr/>
                    <a:lstStyle/>
                    <a:p>
                      <a:pPr algn="ctr"/>
                      <a:r>
                        <a:rPr lang="en-US" sz="2000" dirty="0">
                          <a:solidFill>
                            <a:schemeClr val="accent6">
                              <a:lumMod val="20000"/>
                              <a:lumOff val="80000"/>
                            </a:schemeClr>
                          </a:solidFill>
                        </a:rPr>
                        <a:t>5. Problemlösung</a:t>
                      </a:r>
                    </a:p>
                  </a:txBody>
                  <a:tcPr anchor="ctr">
                    <a:solidFill>
                      <a:schemeClr val="accent4">
                        <a:lumMod val="75000"/>
                      </a:schemeClr>
                    </a:solidFill>
                  </a:tcPr>
                </a:tc>
                <a:extLst>
                  <a:ext uri="{0D108BD9-81ED-4DB2-BD59-A6C34878D82A}">
                    <a16:rowId xmlns:a16="http://schemas.microsoft.com/office/drawing/2014/main" xmlns="" val="518767087"/>
                  </a:ext>
                </a:extLst>
              </a:tr>
              <a:tr h="3263196">
                <a:tc>
                  <a:txBody>
                    <a:bodyPr/>
                    <a:lstStyle/>
                    <a:p>
                      <a:pPr marL="285750" indent="-285750">
                        <a:buFont typeface="Arial" panose="020B0604020202020204" pitchFamily="34" charset="0"/>
                        <a:buChar char="•"/>
                      </a:pPr>
                      <a:r>
                        <a:rPr lang="en-GB" sz="1300" b="1" dirty="0"/>
                        <a:t>1.1 Browsen, Suchen und Filtern von Daten, Informationen und digitalen Inhalten</a:t>
                      </a:r>
                    </a:p>
                    <a:p>
                      <a:pPr marL="285750" indent="-285750">
                        <a:buFont typeface="Arial" panose="020B0604020202020204" pitchFamily="34" charset="0"/>
                        <a:buChar char="•"/>
                      </a:pPr>
                      <a:endParaRPr lang="en-GB" sz="1300" b="1" dirty="0"/>
                    </a:p>
                    <a:p>
                      <a:pPr marL="285750" indent="-285750">
                        <a:buFont typeface="Arial" panose="020B0604020202020204" pitchFamily="34" charset="0"/>
                        <a:buChar char="•"/>
                      </a:pPr>
                      <a:r>
                        <a:rPr lang="en-GB" sz="1300" b="1" dirty="0"/>
                        <a:t>1.2 Auswertung von Daten, Informationen und digitalen Inhalten</a:t>
                      </a:r>
                    </a:p>
                    <a:p>
                      <a:pPr marL="285750" indent="-285750">
                        <a:buFont typeface="Arial" panose="020B0604020202020204" pitchFamily="34" charset="0"/>
                        <a:buChar char="•"/>
                      </a:pPr>
                      <a:endParaRPr lang="en-GB" sz="1300" b="1" dirty="0"/>
                    </a:p>
                    <a:p>
                      <a:pPr marL="285750" indent="-285750">
                        <a:buFont typeface="Arial" panose="020B0604020202020204" pitchFamily="34" charset="0"/>
                        <a:buChar char="•"/>
                      </a:pPr>
                      <a:r>
                        <a:rPr lang="en-GB" sz="1300" b="1" dirty="0"/>
                        <a:t>1.3 Verwaltung von Daten, Informationen und digitalen Inhalten </a:t>
                      </a:r>
                      <a:endParaRPr lang="en-US" sz="1300" b="1" dirty="0"/>
                    </a:p>
                  </a:txBody>
                  <a:tcPr>
                    <a:solidFill>
                      <a:srgbClr val="E0A920"/>
                    </a:solidFill>
                  </a:tcPr>
                </a:tc>
                <a:tc>
                  <a:txBody>
                    <a:bodyPr/>
                    <a:lstStyle/>
                    <a:p>
                      <a:pPr marL="285750" indent="-285750">
                        <a:buFont typeface="Arial" panose="020B0604020202020204" pitchFamily="34" charset="0"/>
                        <a:buChar char="•"/>
                      </a:pPr>
                      <a:r>
                        <a:rPr lang="en-GB" sz="1300" b="1" dirty="0"/>
                        <a:t>2.1 Interaktion durch digitale Technologien</a:t>
                      </a:r>
                    </a:p>
                    <a:p>
                      <a:pPr marL="285750" indent="-285750">
                        <a:buFont typeface="Arial" panose="020B0604020202020204" pitchFamily="34" charset="0"/>
                        <a:buChar char="•"/>
                      </a:pPr>
                      <a:endParaRPr lang="en-GB" sz="1300" b="1" dirty="0"/>
                    </a:p>
                    <a:p>
                      <a:pPr marL="285750" indent="-285750">
                        <a:buFont typeface="Arial" panose="020B0604020202020204" pitchFamily="34" charset="0"/>
                        <a:buChar char="•"/>
                      </a:pPr>
                      <a:r>
                        <a:rPr lang="en-GB" sz="1300" b="1" dirty="0"/>
                        <a:t>2.2 Gemeinsame Nutzung durch digitale Technologien</a:t>
                      </a:r>
                    </a:p>
                    <a:p>
                      <a:pPr marL="285750" indent="-285750">
                        <a:buFont typeface="Arial" panose="020B0604020202020204" pitchFamily="34" charset="0"/>
                        <a:buChar char="•"/>
                      </a:pPr>
                      <a:endParaRPr lang="en-GB" sz="1300" b="1" dirty="0"/>
                    </a:p>
                    <a:p>
                      <a:pPr marL="285750" indent="-285750">
                        <a:buFont typeface="Arial" panose="020B0604020202020204" pitchFamily="34" charset="0"/>
                        <a:buChar char="•"/>
                      </a:pPr>
                      <a:r>
                        <a:rPr lang="en-GB" sz="1300" b="1" dirty="0"/>
                        <a:t>2.3 Bürgerschaftliches Engagement durch digitale Technologien </a:t>
                      </a:r>
                    </a:p>
                    <a:p>
                      <a:pPr marL="285750" indent="-285750">
                        <a:buFont typeface="Arial" panose="020B0604020202020204" pitchFamily="34" charset="0"/>
                        <a:buChar char="•"/>
                      </a:pPr>
                      <a:endParaRPr lang="en-GB" sz="1300" b="1" dirty="0"/>
                    </a:p>
                    <a:p>
                      <a:pPr marL="285750" indent="-285750">
                        <a:buFont typeface="Arial" panose="020B0604020202020204" pitchFamily="34" charset="0"/>
                        <a:buChar char="•"/>
                      </a:pPr>
                      <a:r>
                        <a:rPr lang="en-GB" sz="1300" b="1" dirty="0"/>
                        <a:t>2.4 Zusammenarbeit mit Hilfe digitaler Technologien</a:t>
                      </a:r>
                    </a:p>
                    <a:p>
                      <a:pPr marL="285750" indent="-285750">
                        <a:buFont typeface="Arial" panose="020B0604020202020204" pitchFamily="34" charset="0"/>
                        <a:buChar char="•"/>
                      </a:pPr>
                      <a:endParaRPr lang="en-GB" sz="1300" b="1" dirty="0"/>
                    </a:p>
                    <a:p>
                      <a:pPr marL="285750" indent="-285750">
                        <a:buFont typeface="Arial" panose="020B0604020202020204" pitchFamily="34" charset="0"/>
                        <a:buChar char="•"/>
                      </a:pPr>
                      <a:r>
                        <a:rPr lang="en-GB" sz="1300" b="1" dirty="0"/>
                        <a:t>2.5 Netiquette</a:t>
                      </a:r>
                    </a:p>
                    <a:p>
                      <a:pPr marL="285750" indent="-285750">
                        <a:buFont typeface="Arial" panose="020B0604020202020204" pitchFamily="34" charset="0"/>
                        <a:buChar char="•"/>
                      </a:pPr>
                      <a:endParaRPr lang="en-GB" sz="1300" b="1" dirty="0"/>
                    </a:p>
                    <a:p>
                      <a:pPr marL="285750" indent="-285750">
                        <a:buFont typeface="Arial" panose="020B0604020202020204" pitchFamily="34" charset="0"/>
                        <a:buChar char="•"/>
                      </a:pPr>
                      <a:r>
                        <a:rPr lang="en-GB" sz="1300" b="1" dirty="0"/>
                        <a:t>2.6 Verwaltung der digitalen Identität </a:t>
                      </a:r>
                      <a:endParaRPr lang="en-US" sz="1300" b="1" dirty="0"/>
                    </a:p>
                  </a:txBody>
                  <a:tcPr>
                    <a:solidFill>
                      <a:srgbClr val="E0A920"/>
                    </a:solidFill>
                  </a:tcPr>
                </a:tc>
                <a:tc>
                  <a:txBody>
                    <a:bodyPr/>
                    <a:lstStyle/>
                    <a:p>
                      <a:pPr marL="171450" indent="-171450">
                        <a:buFont typeface="Arial" panose="020B0604020202020204" pitchFamily="34" charset="0"/>
                        <a:buChar char="•"/>
                      </a:pPr>
                      <a:r>
                        <a:rPr lang="en-GB" sz="1300" b="1" dirty="0"/>
                        <a:t>3.1 Entwicklung von digitalen Inhalten </a:t>
                      </a:r>
                    </a:p>
                    <a:p>
                      <a:pPr marL="171450" indent="-171450">
                        <a:buFont typeface="Arial" panose="020B0604020202020204" pitchFamily="34" charset="0"/>
                        <a:buChar char="•"/>
                      </a:pPr>
                      <a:endParaRPr lang="en-GB" sz="1300" b="1" dirty="0"/>
                    </a:p>
                    <a:p>
                      <a:pPr marL="171450" indent="-171450">
                        <a:buFont typeface="Arial" panose="020B0604020202020204" pitchFamily="34" charset="0"/>
                        <a:buChar char="•"/>
                      </a:pPr>
                      <a:r>
                        <a:rPr lang="en-GB" sz="1300" b="1" dirty="0"/>
                        <a:t>3.2 Integration und Überarbeitung von digitalen Inhalten</a:t>
                      </a:r>
                    </a:p>
                    <a:p>
                      <a:pPr marL="171450" indent="-171450">
                        <a:buFont typeface="Arial" panose="020B0604020202020204" pitchFamily="34" charset="0"/>
                        <a:buChar char="•"/>
                      </a:pPr>
                      <a:endParaRPr lang="en-GB" sz="1300" b="1" dirty="0"/>
                    </a:p>
                    <a:p>
                      <a:pPr marL="171450" indent="-171450">
                        <a:buFont typeface="Arial" panose="020B0604020202020204" pitchFamily="34" charset="0"/>
                        <a:buChar char="•"/>
                      </a:pPr>
                      <a:r>
                        <a:rPr lang="en-GB" sz="1300" b="1" dirty="0"/>
                        <a:t>3.3 Urheberrecht und Lizenzen</a:t>
                      </a:r>
                    </a:p>
                    <a:p>
                      <a:pPr marL="171450" indent="-171450">
                        <a:buFont typeface="Arial" panose="020B0604020202020204" pitchFamily="34" charset="0"/>
                        <a:buChar char="•"/>
                      </a:pPr>
                      <a:endParaRPr lang="en-GB" sz="1300" b="1" dirty="0"/>
                    </a:p>
                    <a:p>
                      <a:pPr marL="171450" indent="-171450">
                        <a:buFont typeface="Arial" panose="020B0604020202020204" pitchFamily="34" charset="0"/>
                        <a:buChar char="•"/>
                      </a:pPr>
                      <a:r>
                        <a:rPr lang="en-GB" sz="1300" b="1" dirty="0"/>
                        <a:t>3.4 Programmierung </a:t>
                      </a:r>
                      <a:endParaRPr lang="en-US" sz="1300" b="1" dirty="0"/>
                    </a:p>
                  </a:txBody>
                  <a:tcPr>
                    <a:solidFill>
                      <a:srgbClr val="E0A920"/>
                    </a:solidFill>
                  </a:tcPr>
                </a:tc>
                <a:tc>
                  <a:txBody>
                    <a:bodyPr/>
                    <a:lstStyle/>
                    <a:p>
                      <a:pPr marL="171450" indent="-171450">
                        <a:buFont typeface="Arial" panose="020B0604020202020204" pitchFamily="34" charset="0"/>
                        <a:buChar char="•"/>
                      </a:pPr>
                      <a:r>
                        <a:rPr lang="en-GB" sz="1300" b="1" dirty="0"/>
                        <a:t>4.1 Schutz der Geräte</a:t>
                      </a:r>
                    </a:p>
                    <a:p>
                      <a:pPr marL="171450" indent="-171450">
                        <a:buFont typeface="Arial" panose="020B0604020202020204" pitchFamily="34" charset="0"/>
                        <a:buChar char="•"/>
                      </a:pPr>
                      <a:endParaRPr lang="en-GB" sz="1300" b="1" dirty="0"/>
                    </a:p>
                    <a:p>
                      <a:pPr marL="171450" indent="-171450">
                        <a:buFont typeface="Arial" panose="020B0604020202020204" pitchFamily="34" charset="0"/>
                        <a:buChar char="•"/>
                      </a:pPr>
                      <a:r>
                        <a:rPr lang="en-GB" sz="1300" b="1" dirty="0"/>
                        <a:t>4.2 Schutz der persönlichen Daten und der Privatsphäre</a:t>
                      </a:r>
                    </a:p>
                    <a:p>
                      <a:pPr marL="171450" indent="-171450">
                        <a:buFont typeface="Arial" panose="020B0604020202020204" pitchFamily="34" charset="0"/>
                        <a:buChar char="•"/>
                      </a:pPr>
                      <a:endParaRPr lang="en-GB" sz="1300" b="1" dirty="0"/>
                    </a:p>
                    <a:p>
                      <a:pPr marL="171450" indent="-171450">
                        <a:buFont typeface="Arial" panose="020B0604020202020204" pitchFamily="34" charset="0"/>
                        <a:buChar char="•"/>
                      </a:pPr>
                      <a:r>
                        <a:rPr lang="en-GB" sz="1300" b="1" dirty="0"/>
                        <a:t>4.3 Schutz von Gesundheit und Wohlbefinden</a:t>
                      </a:r>
                    </a:p>
                    <a:p>
                      <a:pPr marL="171450" indent="-171450">
                        <a:buFont typeface="Arial" panose="020B0604020202020204" pitchFamily="34" charset="0"/>
                        <a:buChar char="•"/>
                      </a:pPr>
                      <a:endParaRPr lang="en-GB" sz="1300" b="1" dirty="0"/>
                    </a:p>
                    <a:p>
                      <a:pPr marL="171450" indent="-171450">
                        <a:buFont typeface="Arial" panose="020B0604020202020204" pitchFamily="34" charset="0"/>
                        <a:buChar char="•"/>
                      </a:pPr>
                      <a:r>
                        <a:rPr lang="en-GB" sz="1300" b="1" dirty="0"/>
                        <a:t>4.4 Schutz der Umwelt </a:t>
                      </a:r>
                      <a:endParaRPr lang="en-US" sz="1300" b="1" dirty="0"/>
                    </a:p>
                  </a:txBody>
                  <a:tcPr>
                    <a:solidFill>
                      <a:srgbClr val="E0A920"/>
                    </a:solidFill>
                  </a:tcPr>
                </a:tc>
                <a:tc>
                  <a:txBody>
                    <a:bodyPr/>
                    <a:lstStyle/>
                    <a:p>
                      <a:pPr marL="171450" indent="-171450">
                        <a:buFont typeface="Arial" panose="020B0604020202020204" pitchFamily="34" charset="0"/>
                        <a:buChar char="•"/>
                      </a:pPr>
                      <a:r>
                        <a:rPr lang="en-GB" sz="1300" b="1" dirty="0"/>
                        <a:t>5.1 Lösen technischer Probleme </a:t>
                      </a:r>
                    </a:p>
                    <a:p>
                      <a:pPr marL="171450" indent="-171450">
                        <a:buFont typeface="Arial" panose="020B0604020202020204" pitchFamily="34" charset="0"/>
                        <a:buChar char="•"/>
                      </a:pPr>
                      <a:endParaRPr lang="en-GB" sz="1300" b="1" dirty="0"/>
                    </a:p>
                    <a:p>
                      <a:pPr marL="171450" indent="-171450">
                        <a:buFont typeface="Arial" panose="020B0604020202020204" pitchFamily="34" charset="0"/>
                        <a:buChar char="•"/>
                      </a:pPr>
                      <a:r>
                        <a:rPr lang="en-GB" sz="1300" b="1" dirty="0"/>
                        <a:t>5.2 Identifizierung von Bedürfnissen und technologischen Antworten</a:t>
                      </a:r>
                    </a:p>
                    <a:p>
                      <a:pPr marL="171450" indent="-171450">
                        <a:buFont typeface="Arial" panose="020B0604020202020204" pitchFamily="34" charset="0"/>
                        <a:buChar char="•"/>
                      </a:pPr>
                      <a:endParaRPr lang="en-GB" sz="1300" b="1" dirty="0"/>
                    </a:p>
                    <a:p>
                      <a:pPr marL="171450" indent="-171450">
                        <a:buFont typeface="Arial" panose="020B0604020202020204" pitchFamily="34" charset="0"/>
                        <a:buChar char="•"/>
                      </a:pPr>
                      <a:r>
                        <a:rPr lang="en-US" sz="1300" b="1" dirty="0"/>
                        <a:t>5.3 Digitale Technologien kreativ nutzen </a:t>
                      </a:r>
                    </a:p>
                    <a:p>
                      <a:pPr marL="171450" indent="-171450">
                        <a:buFont typeface="Arial" panose="020B0604020202020204" pitchFamily="34" charset="0"/>
                        <a:buChar char="•"/>
                      </a:pPr>
                      <a:endParaRPr lang="en-US" sz="1300" b="1" dirty="0"/>
                    </a:p>
                    <a:p>
                      <a:pPr marL="171450" indent="-171450">
                        <a:buFont typeface="Arial" panose="020B0604020202020204" pitchFamily="34" charset="0"/>
                        <a:buChar char="•"/>
                      </a:pPr>
                      <a:r>
                        <a:rPr lang="en-US" sz="1300" b="1" dirty="0"/>
                        <a:t>5.4 Identifizierung von Lücken in der digitalen Kompetenz</a:t>
                      </a:r>
                    </a:p>
                  </a:txBody>
                  <a:tcPr>
                    <a:solidFill>
                      <a:srgbClr val="E0A920"/>
                    </a:solidFill>
                  </a:tcPr>
                </a:tc>
                <a:extLst>
                  <a:ext uri="{0D108BD9-81ED-4DB2-BD59-A6C34878D82A}">
                    <a16:rowId xmlns:a16="http://schemas.microsoft.com/office/drawing/2014/main" xmlns="" val="687716327"/>
                  </a:ext>
                </a:extLst>
              </a:tr>
            </a:tbl>
          </a:graphicData>
        </a:graphic>
      </p:graphicFrame>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407321"/>
            <a:ext cx="4971078"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61396"/>
            <a:ext cx="620998" cy="401168"/>
          </a:xfrm>
          <a:prstGeom prst="rect">
            <a:avLst/>
          </a:prstGeom>
        </p:spPr>
      </p:pic>
      <p:pic>
        <p:nvPicPr>
          <p:cNvPr id="11" name="Immagin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2" y="6461396"/>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099866" y="6416472"/>
            <a:ext cx="5397356"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6016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3600986"/>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2.1: "Kommunikation und Zusammenarbeit"</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000" dirty="0">
                <a:effectLst/>
                <a:latin typeface="Calibri" panose="020F0502020204030204" pitchFamily="34" charset="0"/>
                <a:ea typeface="Times New Roman" panose="02020603050405020304" pitchFamily="18" charset="0"/>
              </a:rPr>
              <a:t>Wenn wir auf die Tabelle in Abschnitt 1.2 zurückkommen, werden wir feststellen, dass, obwohl alle Säulen für Telearbeiter äußerst relevant sind, </a:t>
            </a:r>
            <a:r>
              <a:rPr lang="en-GB" sz="2000" b="1" dirty="0">
                <a:effectLst/>
                <a:latin typeface="Calibri" panose="020F0502020204030204" pitchFamily="34" charset="0"/>
                <a:ea typeface="Times New Roman" panose="02020603050405020304" pitchFamily="18" charset="0"/>
              </a:rPr>
              <a:t>Kommunikation und Zusammenarbeit </a:t>
            </a:r>
            <a:r>
              <a:rPr lang="en-GB" sz="2000" dirty="0">
                <a:effectLst/>
                <a:latin typeface="Calibri" panose="020F0502020204030204" pitchFamily="34" charset="0"/>
                <a:ea typeface="Times New Roman" panose="02020603050405020304" pitchFamily="18" charset="0"/>
              </a:rPr>
              <a:t>für jene Organisationen/Teams, die in große Projekte investieren, die sich auf mehrere externe Parteien auswirken und/oder diese einbeziehen, besondere Bedeutung erlangen.</a:t>
            </a:r>
          </a:p>
          <a:p>
            <a:pPr algn="just">
              <a:defRPr/>
            </a:pPr>
            <a:endParaRPr lang="en-GB" sz="2000" dirty="0">
              <a:latin typeface="Calibri" panose="020F0502020204030204" pitchFamily="34" charset="0"/>
              <a:ea typeface="Times New Roman" panose="02020603050405020304" pitchFamily="18" charset="0"/>
            </a:endParaRPr>
          </a:p>
          <a:p>
            <a:pPr algn="just">
              <a:defRPr/>
            </a:pPr>
            <a:r>
              <a:rPr lang="en-GB" sz="2000" dirty="0">
                <a:latin typeface="Calibri" panose="020F0502020204030204" pitchFamily="34" charset="0"/>
                <a:ea typeface="Times New Roman" panose="02020603050405020304" pitchFamily="18" charset="0"/>
              </a:rPr>
              <a:t>Die Fernarbeit hindert die Projektleiter am schnellen Informationsaustausch mit Kollegen und Mitarbeitern im Allgemeinen, was ihre Effizienz (und Effektivität) bei der Durchführung ihrer Tätigkeiten beeinträchtigt. Darüber hinaus können Treffen und Abstimmungen mit Partnern/Kunden aus der Ferne zu Missverständnissen führen, da die Kommunikation nur auf den mündlichen Kanal beschränkt ist.    </a:t>
            </a:r>
            <a:endParaRPr lang="en-GB" sz="2000" dirty="0">
              <a:effectLst/>
              <a:latin typeface="Calibri" panose="020F0502020204030204" pitchFamily="34" charset="0"/>
              <a:ea typeface="Times New Roman" panose="02020603050405020304" pitchFamily="18"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4634273" y="379651"/>
            <a:ext cx="7210537"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DigComp für Telearbeitende</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44710"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51501"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865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1424894"/>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4052</Words>
  <Application>Microsoft Office PowerPoint</Application>
  <PresentationFormat>Widescreen</PresentationFormat>
  <Paragraphs>243</Paragraphs>
  <Slides>24</Slides>
  <Notes>1</Notes>
  <HiddenSlides>0</HiddenSlides>
  <MMClips>0</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24</vt:i4>
      </vt:variant>
    </vt:vector>
  </HeadingPairs>
  <TitlesOfParts>
    <vt:vector size="36" baseType="lpstr">
      <vt:lpstr>Arial Unicode MS</vt:lpstr>
      <vt:lpstr>맑은 고딕</vt:lpstr>
      <vt:lpstr>Arial</vt:lpstr>
      <vt:lpstr>Calibri</vt:lpstr>
      <vt:lpstr>Calibri Light</vt:lpstr>
      <vt:lpstr>FZShuTi</vt:lpstr>
      <vt:lpstr>Times New Roman</vt:lpstr>
      <vt:lpstr>Trebuchet MS</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94</cp:revision>
  <dcterms:created xsi:type="dcterms:W3CDTF">2020-01-20T05:08:25Z</dcterms:created>
  <dcterms:modified xsi:type="dcterms:W3CDTF">2023-03-03T12:29:19Z</dcterms:modified>
</cp:coreProperties>
</file>