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3" r:id="rId6"/>
  </p:sldMasterIdLst>
  <p:notesMasterIdLst>
    <p:notesMasterId r:id="rId41"/>
  </p:notesMasterIdLst>
  <p:sldIdLst>
    <p:sldId id="344" r:id="rId7"/>
    <p:sldId id="312" r:id="rId8"/>
    <p:sldId id="337" r:id="rId9"/>
    <p:sldId id="376" r:id="rId10"/>
    <p:sldId id="377" r:id="rId11"/>
    <p:sldId id="378" r:id="rId12"/>
    <p:sldId id="343"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5" r:id="rId30"/>
    <p:sldId id="366" r:id="rId31"/>
    <p:sldId id="367" r:id="rId32"/>
    <p:sldId id="368" r:id="rId33"/>
    <p:sldId id="370" r:id="rId34"/>
    <p:sldId id="371" r:id="rId35"/>
    <p:sldId id="362" r:id="rId36"/>
    <p:sldId id="372" r:id="rId37"/>
    <p:sldId id="375" r:id="rId38"/>
    <p:sldId id="321"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661481" y="3945113"/>
            <a:ext cx="10796510" cy="2062103"/>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Selbstwirksamkeit, Motivation und produktivitätssteigernde Strategien für </a:t>
            </a:r>
            <a:r>
              <a:rPr lang="en-US" altLang="ko-KR" sz="3200" b="1" dirty="0" err="1">
                <a:solidFill>
                  <a:schemeClr val="bg1"/>
                </a:solidFill>
                <a:cs typeface="Arial" pitchFamily="34" charset="0"/>
              </a:rPr>
              <a:t>intelligente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Arbeitskräfte</a:t>
            </a:r>
            <a:endParaRPr lang="en-US" altLang="ko-KR" sz="3200" b="1" dirty="0">
              <a:solidFill>
                <a:schemeClr val="bg1"/>
              </a:solidFill>
              <a:cs typeface="Arial" pitchFamily="34" charset="0"/>
            </a:endParaRPr>
          </a:p>
          <a:p>
            <a:pPr algn="ct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a:t>
            </a:r>
            <a:r>
              <a:rPr lang="en-US" altLang="ko-KR" sz="3200" b="1" dirty="0" err="1">
                <a:solidFill>
                  <a:schemeClr val="bg1"/>
                </a:solidFill>
                <a:cs typeface="Arial" pitchFamily="34" charset="0"/>
              </a:rPr>
              <a:t>Kleinon</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5889054" y="1372584"/>
            <a:ext cx="5500672" cy="1124287"/>
            <a:chOff x="5865235" y="1765988"/>
            <a:chExt cx="364718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Leistungsergebnisse</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dirty="0">
                  <a:solidFill>
                    <a:schemeClr val="tx1">
                      <a:lumMod val="75000"/>
                      <a:lumOff val="25000"/>
                    </a:schemeClr>
                  </a:solidFill>
                </a:rPr>
                <a:t>Positive und negative Erfahrungen beeinflussen die weitere Leistung bei bestimmten Aufgaben.</a:t>
              </a:r>
            </a:p>
            <a:p>
              <a:r>
                <a:rPr lang="en-US" altLang="ko-KR" sz="1200" dirty="0">
                  <a:solidFill>
                    <a:schemeClr val="tx1">
                      <a:lumMod val="75000"/>
                      <a:lumOff val="25000"/>
                    </a:schemeClr>
                  </a:solidFill>
                </a:rPr>
                <a:t>Frühere positive Leistungen bei einer bestimmten Aufgabe erhöhen das Vertrauen in die eigene Fähigkeit, bei einer ähnlichen Aufgabe in Zukunft gut abzuschneiden.</a:t>
              </a:r>
              <a:endParaRPr lang="ko-KR" altLang="en-US" sz="1200" dirty="0">
                <a:solidFill>
                  <a:schemeClr val="tx1">
                    <a:lumMod val="75000"/>
                    <a:lumOff val="25000"/>
                  </a:schemeClr>
                </a:solidFill>
              </a:endParaRPr>
            </a:p>
            <a:p>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23701" y="2782948"/>
            <a:ext cx="5500672" cy="754955"/>
            <a:chOff x="5865235" y="2880785"/>
            <a:chExt cx="3647182" cy="754955"/>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Viktimische Erlebnisse</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Wenn man sieht, dass ähnliche Personen eine bestimmte Aufgabe gut bewältigen, wächst die Überzeugung, dass man auch unter ähnlichen Bedingungen gut abschneiden kann.</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1328" y="379952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6" name="Group 45">
            <a:extLst>
              <a:ext uri="{FF2B5EF4-FFF2-40B4-BE49-F238E27FC236}">
                <a16:creationId xmlns:a16="http://schemas.microsoft.com/office/drawing/2014/main" xmlns="" id="{C09F49E4-A8B5-41FA-A083-CA82F61C7157}"/>
              </a:ext>
            </a:extLst>
          </p:cNvPr>
          <p:cNvGrpSpPr/>
          <p:nvPr/>
        </p:nvGrpSpPr>
        <p:grpSpPr>
          <a:xfrm>
            <a:off x="5611327" y="4694506"/>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9" name="그룹 1">
            <a:extLst>
              <a:ext uri="{FF2B5EF4-FFF2-40B4-BE49-F238E27FC236}">
                <a16:creationId xmlns:a16="http://schemas.microsoft.com/office/drawing/2014/main" xmlns="" id="{6C9354A6-C4BC-47E9-A5AB-16DD4C4D6717}"/>
              </a:ext>
            </a:extLst>
          </p:cNvPr>
          <p:cNvGrpSpPr/>
          <p:nvPr/>
        </p:nvGrpSpPr>
        <p:grpSpPr>
          <a:xfrm>
            <a:off x="5823701" y="4617280"/>
            <a:ext cx="5500672" cy="754955"/>
            <a:chOff x="5865235" y="5106519"/>
            <a:chExt cx="3647182" cy="754955"/>
          </a:xfrm>
        </p:grpSpPr>
        <p:sp>
          <p:nvSpPr>
            <p:cNvPr id="50" name="TextBox 49">
              <a:extLst>
                <a:ext uri="{FF2B5EF4-FFF2-40B4-BE49-F238E27FC236}">
                  <a16:creationId xmlns:a16="http://schemas.microsoft.com/office/drawing/2014/main" xmlns="" id="{1168C733-1819-465C-B438-0AEC162746D0}"/>
                </a:ext>
              </a:extLst>
            </p:cNvPr>
            <p:cNvSpPr txBox="1"/>
            <p:nvPr/>
          </p:nvSpPr>
          <p:spPr>
            <a:xfrm>
              <a:off x="5865235" y="510651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Physiologisches Feedback</a:t>
              </a:r>
              <a:endParaRPr lang="ko-KR" altLang="en-US" sz="1400" b="1" dirty="0">
                <a:solidFill>
                  <a:schemeClr val="tx1">
                    <a:lumMod val="75000"/>
                    <a:lumOff val="25000"/>
                  </a:schemeClr>
                </a:solidFill>
              </a:endParaRPr>
            </a:p>
          </p:txBody>
        </p:sp>
        <p:sp>
          <p:nvSpPr>
            <p:cNvPr id="51" name="TextBox 50">
              <a:extLst>
                <a:ext uri="{FF2B5EF4-FFF2-40B4-BE49-F238E27FC236}">
                  <a16:creationId xmlns:a16="http://schemas.microsoft.com/office/drawing/2014/main" xmlns="" id="{0D8BF250-4DD4-4385-A905-90F9C53AEFDE}"/>
                </a:ext>
              </a:extLst>
            </p:cNvPr>
            <p:cNvSpPr txBox="1"/>
            <p:nvPr/>
          </p:nvSpPr>
          <p:spPr>
            <a:xfrm>
              <a:off x="5865235" y="5399809"/>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Die Stärkung der Selbstwirksamkeit fällt leichter, wenn man sich psychisch und physisch wohl fühlt.</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02643" y="3275503"/>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Abschnitt 2. Wie funktioniert Selbstwirksamkeit?</a:t>
            </a:r>
            <a:endParaRPr lang="en-US" altLang="ko-KR" sz="2000" b="1" dirty="0">
              <a:solidFill>
                <a:srgbClr val="0594A9"/>
              </a:solidFill>
              <a:latin typeface="Trebuchet MS" panose="020B0603020202020204" pitchFamily="34" charset="0"/>
              <a:cs typeface="Arial" pitchFamily="34" charset="0"/>
            </a:endParaRPr>
          </a:p>
        </p:txBody>
      </p:sp>
      <p:grpSp>
        <p:nvGrpSpPr>
          <p:cNvPr id="71" name="Group 70">
            <a:extLst>
              <a:ext uri="{FF2B5EF4-FFF2-40B4-BE49-F238E27FC236}">
                <a16:creationId xmlns:a16="http://schemas.microsoft.com/office/drawing/2014/main" xmlns="" id="{9A8F54D5-ABBC-41D0-B5B9-9F457451DBBB}"/>
              </a:ext>
            </a:extLst>
          </p:cNvPr>
          <p:cNvGrpSpPr/>
          <p:nvPr/>
        </p:nvGrpSpPr>
        <p:grpSpPr>
          <a:xfrm>
            <a:off x="5613722" y="1421865"/>
            <a:ext cx="199272" cy="206152"/>
            <a:chOff x="2411760" y="3708613"/>
            <a:chExt cx="206152" cy="206152"/>
          </a:xfrm>
        </p:grpSpPr>
        <p:sp>
          <p:nvSpPr>
            <p:cNvPr id="72" name="Oval 71">
              <a:extLst>
                <a:ext uri="{FF2B5EF4-FFF2-40B4-BE49-F238E27FC236}">
                  <a16:creationId xmlns:a16="http://schemas.microsoft.com/office/drawing/2014/main" xmlns="" id="{CDE3A946-A14C-4CBA-8016-69506E84D31F}"/>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3" name="Chevron 38">
              <a:extLst>
                <a:ext uri="{FF2B5EF4-FFF2-40B4-BE49-F238E27FC236}">
                  <a16:creationId xmlns:a16="http://schemas.microsoft.com/office/drawing/2014/main" xmlns="" id="{9C78EDF8-2AE6-47F2-8423-28F6F81643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80" name="그룹 2">
            <a:extLst>
              <a:ext uri="{FF2B5EF4-FFF2-40B4-BE49-F238E27FC236}">
                <a16:creationId xmlns:a16="http://schemas.microsoft.com/office/drawing/2014/main" xmlns="" id="{60561E58-DA89-4AC2-B46F-1074F0B4BFF9}"/>
              </a:ext>
            </a:extLst>
          </p:cNvPr>
          <p:cNvGrpSpPr/>
          <p:nvPr/>
        </p:nvGrpSpPr>
        <p:grpSpPr>
          <a:xfrm>
            <a:off x="5823701" y="3742448"/>
            <a:ext cx="5500672" cy="754955"/>
            <a:chOff x="5865235" y="3995582"/>
            <a:chExt cx="3647182" cy="754955"/>
          </a:xfrm>
        </p:grpSpPr>
        <p:sp>
          <p:nvSpPr>
            <p:cNvPr id="81" name="TextBox 80">
              <a:extLst>
                <a:ext uri="{FF2B5EF4-FFF2-40B4-BE49-F238E27FC236}">
                  <a16:creationId xmlns:a16="http://schemas.microsoft.com/office/drawing/2014/main" xmlns="" id="{C97D90F3-1608-4E7D-AEE5-822ABC15789A}"/>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Verbale Überredungskunst</a:t>
              </a:r>
              <a:endParaRPr lang="ko-KR" altLang="en-US" sz="1400" b="1" dirty="0">
                <a:solidFill>
                  <a:schemeClr val="tx1">
                    <a:lumMod val="75000"/>
                    <a:lumOff val="25000"/>
                  </a:schemeClr>
                </a:solidFill>
              </a:endParaRPr>
            </a:p>
          </p:txBody>
        </p:sp>
        <p:sp>
          <p:nvSpPr>
            <p:cNvPr id="82" name="TextBox 81">
              <a:extLst>
                <a:ext uri="{FF2B5EF4-FFF2-40B4-BE49-F238E27FC236}">
                  <a16:creationId xmlns:a16="http://schemas.microsoft.com/office/drawing/2014/main" xmlns="" id="{6C0DE595-9C3D-4EDB-96D8-89969BA4FEB1}"/>
                </a:ext>
              </a:extLst>
            </p:cNvPr>
            <p:cNvSpPr txBox="1"/>
            <p:nvPr/>
          </p:nvSpPr>
          <p:spPr>
            <a:xfrm>
              <a:off x="5865235" y="4288872"/>
              <a:ext cx="3646840" cy="461665"/>
            </a:xfrm>
            <a:prstGeom prst="rect">
              <a:avLst/>
            </a:prstGeom>
            <a:noFill/>
          </p:spPr>
          <p:txBody>
            <a:bodyPr wrap="square" rtlCol="0">
              <a:spAutoFit/>
            </a:bodyPr>
            <a:lstStyle/>
            <a:p>
              <a:r>
                <a:rPr lang="en-US" altLang="ko-KR" sz="1200" dirty="0">
                  <a:solidFill>
                    <a:schemeClr val="tx1">
                      <a:lumMod val="75000"/>
                      <a:lumOff val="25000"/>
                    </a:schemeClr>
                  </a:solidFill>
                </a:rPr>
                <a:t>Positive verbale Verstärkung ermutigt die Menschen zu glauben, dass sie die notwendigen Fähigkeiten haben, um gute Leistungen zu erbringen.</a:t>
              </a:r>
              <a:endParaRPr lang="ko-KR" altLang="en-US" sz="1200" dirty="0">
                <a:solidFill>
                  <a:schemeClr val="tx1">
                    <a:lumMod val="75000"/>
                    <a:lumOff val="25000"/>
                  </a:schemeClr>
                </a:solidFill>
              </a:endParaRPr>
            </a:p>
          </p:txBody>
        </p:sp>
      </p:grpSp>
      <p:grpSp>
        <p:nvGrpSpPr>
          <p:cNvPr id="92" name="Group 91">
            <a:extLst>
              <a:ext uri="{FF2B5EF4-FFF2-40B4-BE49-F238E27FC236}">
                <a16:creationId xmlns:a16="http://schemas.microsoft.com/office/drawing/2014/main" xmlns="" id="{CC5F1AD8-79CF-4622-AE99-E0C962AB4209}"/>
              </a:ext>
            </a:extLst>
          </p:cNvPr>
          <p:cNvGrpSpPr/>
          <p:nvPr/>
        </p:nvGrpSpPr>
        <p:grpSpPr>
          <a:xfrm>
            <a:off x="5618438" y="2812765"/>
            <a:ext cx="199272" cy="206152"/>
            <a:chOff x="2411760" y="3708613"/>
            <a:chExt cx="206152" cy="206152"/>
          </a:xfrm>
        </p:grpSpPr>
        <p:sp>
          <p:nvSpPr>
            <p:cNvPr id="93" name="Oval 92">
              <a:extLst>
                <a:ext uri="{FF2B5EF4-FFF2-40B4-BE49-F238E27FC236}">
                  <a16:creationId xmlns:a16="http://schemas.microsoft.com/office/drawing/2014/main" xmlns="" id="{EB8864D8-16CD-4ECE-8715-8670C054E0A2}"/>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94" name="Chevron 45">
              <a:extLst>
                <a:ext uri="{FF2B5EF4-FFF2-40B4-BE49-F238E27FC236}">
                  <a16:creationId xmlns:a16="http://schemas.microsoft.com/office/drawing/2014/main" xmlns="" id="{81F9E311-63D3-49DB-9D32-E53ED8E140F3}"/>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98" name="Group 97">
            <a:extLst>
              <a:ext uri="{FF2B5EF4-FFF2-40B4-BE49-F238E27FC236}">
                <a16:creationId xmlns:a16="http://schemas.microsoft.com/office/drawing/2014/main" xmlns="" id="{74E2196F-19C0-443A-8BC4-2D7DBE41CB93}"/>
              </a:ext>
            </a:extLst>
          </p:cNvPr>
          <p:cNvGrpSpPr/>
          <p:nvPr/>
        </p:nvGrpSpPr>
        <p:grpSpPr>
          <a:xfrm>
            <a:off x="5611327" y="5540739"/>
            <a:ext cx="199272" cy="206152"/>
            <a:chOff x="2411760" y="3708613"/>
            <a:chExt cx="206152" cy="206152"/>
          </a:xfrm>
        </p:grpSpPr>
        <p:sp>
          <p:nvSpPr>
            <p:cNvPr id="99" name="Oval 98">
              <a:extLst>
                <a:ext uri="{FF2B5EF4-FFF2-40B4-BE49-F238E27FC236}">
                  <a16:creationId xmlns:a16="http://schemas.microsoft.com/office/drawing/2014/main" xmlns="" id="{C47A345E-83C7-4F8D-AF2B-B341D41F9C4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0" name="Chevron 38">
              <a:extLst>
                <a:ext uri="{FF2B5EF4-FFF2-40B4-BE49-F238E27FC236}">
                  <a16:creationId xmlns:a16="http://schemas.microsoft.com/office/drawing/2014/main" xmlns="" id="{94B115B9-2E9D-4105-B5D4-AC0F9A3E4FC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02" name="그룹 1">
            <a:extLst>
              <a:ext uri="{FF2B5EF4-FFF2-40B4-BE49-F238E27FC236}">
                <a16:creationId xmlns:a16="http://schemas.microsoft.com/office/drawing/2014/main" xmlns="" id="{F6BEDF62-2BB8-43CB-99D2-3F421671DAEA}"/>
              </a:ext>
            </a:extLst>
          </p:cNvPr>
          <p:cNvGrpSpPr/>
          <p:nvPr/>
        </p:nvGrpSpPr>
        <p:grpSpPr>
          <a:xfrm>
            <a:off x="5824217" y="5485416"/>
            <a:ext cx="5552080" cy="983504"/>
            <a:chOff x="5831149" y="5106519"/>
            <a:chExt cx="3681268" cy="983504"/>
          </a:xfrm>
        </p:grpSpPr>
        <p:sp>
          <p:nvSpPr>
            <p:cNvPr id="103" name="TextBox 102">
              <a:extLst>
                <a:ext uri="{FF2B5EF4-FFF2-40B4-BE49-F238E27FC236}">
                  <a16:creationId xmlns:a16="http://schemas.microsoft.com/office/drawing/2014/main" xmlns="" id="{99954FBB-264B-4D06-ABE6-96C817A148BC}"/>
                </a:ext>
              </a:extLst>
            </p:cNvPr>
            <p:cNvSpPr txBox="1"/>
            <p:nvPr/>
          </p:nvSpPr>
          <p:spPr>
            <a:xfrm>
              <a:off x="5865235" y="510651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Imaginierte Erlebnisse</a:t>
              </a:r>
              <a:endParaRPr lang="ko-KR" altLang="en-US" sz="1400" b="1" dirty="0">
                <a:solidFill>
                  <a:schemeClr val="tx1">
                    <a:lumMod val="75000"/>
                    <a:lumOff val="25000"/>
                  </a:schemeClr>
                </a:solidFill>
              </a:endParaRPr>
            </a:p>
          </p:txBody>
        </p:sp>
        <p:sp>
          <p:nvSpPr>
            <p:cNvPr id="104" name="TextBox 103">
              <a:extLst>
                <a:ext uri="{FF2B5EF4-FFF2-40B4-BE49-F238E27FC236}">
                  <a16:creationId xmlns:a16="http://schemas.microsoft.com/office/drawing/2014/main" xmlns="" id="{6D6DAFFF-626D-4736-87BB-EA0F500A9A17}"/>
                </a:ext>
              </a:extLst>
            </p:cNvPr>
            <p:cNvSpPr txBox="1"/>
            <p:nvPr/>
          </p:nvSpPr>
          <p:spPr>
            <a:xfrm>
              <a:off x="5831149" y="5443692"/>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Wenn man sich vorstellt, wie man sich bei der Durchführung der Aufgabe effektiv verhält, kann man die Erfolgschancen erhöhen.</a:t>
              </a:r>
              <a:endParaRPr lang="ko-KR" altLang="en-US" sz="1200" dirty="0">
                <a:solidFill>
                  <a:schemeClr val="tx1">
                    <a:lumMod val="75000"/>
                    <a:lumOff val="25000"/>
                  </a:schemeClr>
                </a:solidFill>
              </a:endParaRPr>
            </a:p>
          </p:txBody>
        </p:sp>
      </p:grpSp>
      <p:sp>
        <p:nvSpPr>
          <p:cNvPr id="44"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52" name="Immagin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65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xmlns="" id="{82AA4491-B9AF-4FB0-BE43-60C3ABF8B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1251" y="1423960"/>
            <a:ext cx="4982547" cy="498254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572847" y="1853920"/>
            <a:ext cx="5846614" cy="4708981"/>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Wie funktioniert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effectLst/>
                <a:latin typeface="Arial" panose="020B0604020202020204" pitchFamily="34" charset="0"/>
                <a:ea typeface="Calibri" panose="020F0502020204030204" pitchFamily="34" charset="0"/>
                <a:cs typeface="Arial" panose="020B0604020202020204" pitchFamily="34" charset="0"/>
              </a:rPr>
              <a:t>Albert Bandura wies auf </a:t>
            </a:r>
            <a:r>
              <a:rPr lang="en-US" sz="2000" b="1" dirty="0">
                <a:effectLst/>
                <a:latin typeface="Arial" panose="020B0604020202020204" pitchFamily="34" charset="0"/>
                <a:ea typeface="Calibri" panose="020F0502020204030204" pitchFamily="34" charset="0"/>
                <a:cs typeface="Arial" panose="020B0604020202020204" pitchFamily="34" charset="0"/>
              </a:rPr>
              <a:t>4 Quellen </a:t>
            </a:r>
            <a:r>
              <a:rPr lang="en-US" sz="2000" dirty="0">
                <a:effectLst/>
                <a:latin typeface="Arial" panose="020B0604020202020204" pitchFamily="34" charset="0"/>
                <a:ea typeface="Calibri" panose="020F0502020204030204" pitchFamily="34" charset="0"/>
                <a:cs typeface="Arial" panose="020B0604020202020204" pitchFamily="34" charset="0"/>
              </a:rPr>
              <a:t>hin, aus denen Individuen Informationen interpretieren, um ihre Selbstwirksamkeit aufzubauen: </a:t>
            </a:r>
            <a:r>
              <a:rPr lang="en-US" sz="2000" b="1" dirty="0">
                <a:effectLst/>
                <a:latin typeface="Arial" panose="020B0604020202020204" pitchFamily="34" charset="0"/>
                <a:ea typeface="Calibri" panose="020F0502020204030204" pitchFamily="34" charset="0"/>
                <a:cs typeface="Arial" panose="020B0604020202020204" pitchFamily="34" charset="0"/>
              </a:rPr>
              <a:t>Leistungsergebnisse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stellvertretende Erfahrungen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verbale Überredung </a:t>
            </a:r>
            <a:r>
              <a:rPr lang="en-US" sz="2000" dirty="0">
                <a:effectLst/>
                <a:latin typeface="Arial" panose="020B0604020202020204" pitchFamily="34" charset="0"/>
                <a:ea typeface="Calibri" panose="020F0502020204030204" pitchFamily="34" charset="0"/>
                <a:cs typeface="Arial" panose="020B0604020202020204" pitchFamily="34" charset="0"/>
              </a:rPr>
              <a:t>und </a:t>
            </a:r>
            <a:r>
              <a:rPr lang="en-US" sz="2000" b="1" dirty="0">
                <a:effectLst/>
                <a:latin typeface="Arial" panose="020B0604020202020204" pitchFamily="34" charset="0"/>
                <a:ea typeface="Calibri" panose="020F0502020204030204" pitchFamily="34" charset="0"/>
                <a:cs typeface="Arial" panose="020B0604020202020204" pitchFamily="34" charset="0"/>
              </a:rPr>
              <a:t>physiologisches Feedback</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defRPr/>
            </a:pPr>
            <a:endParaRPr lang="en-US" sz="2000" dirty="0">
              <a:latin typeface="Arial" panose="020B0604020202020204" pitchFamily="34" charset="0"/>
              <a:ea typeface="Calibri" panose="020F0502020204030204" pitchFamily="34" charset="0"/>
              <a:cs typeface="Arial" panose="020B0604020202020204" pitchFamily="34" charset="0"/>
            </a:endParaRPr>
          </a:p>
          <a:p>
            <a:pPr>
              <a:defRPr/>
            </a:pPr>
            <a:r>
              <a:rPr lang="en-US" sz="2000" dirty="0">
                <a:effectLst/>
                <a:latin typeface="Arial" panose="020B0604020202020204" pitchFamily="34" charset="0"/>
                <a:ea typeface="Calibri" panose="020F0502020204030204" pitchFamily="34" charset="0"/>
                <a:cs typeface="Arial" panose="020B0604020202020204" pitchFamily="34" charset="0"/>
              </a:rPr>
              <a:t>Eine weitere nicht zu vernachlässigende Quelle - </a:t>
            </a:r>
            <a:r>
              <a:rPr lang="en-US" sz="2000" b="1" dirty="0">
                <a:effectLst/>
                <a:latin typeface="Arial" panose="020B0604020202020204" pitchFamily="34" charset="0"/>
                <a:ea typeface="Calibri" panose="020F0502020204030204" pitchFamily="34" charset="0"/>
                <a:cs typeface="Arial" panose="020B0604020202020204" pitchFamily="34" charset="0"/>
              </a:rPr>
              <a:t>imaginierte Erfahrungen </a:t>
            </a:r>
            <a:r>
              <a:rPr lang="en-US" sz="2000" dirty="0">
                <a:effectLst/>
                <a:latin typeface="Arial" panose="020B0604020202020204" pitchFamily="34" charset="0"/>
                <a:ea typeface="Calibri" panose="020F0502020204030204" pitchFamily="34" charset="0"/>
                <a:cs typeface="Arial" panose="020B0604020202020204" pitchFamily="34" charset="0"/>
              </a:rPr>
              <a:t>oder </a:t>
            </a:r>
            <a:r>
              <a:rPr lang="en-US" sz="2000" b="1" dirty="0">
                <a:effectLst/>
                <a:latin typeface="Arial" panose="020B0604020202020204" pitchFamily="34" charset="0"/>
                <a:ea typeface="Calibri" panose="020F0502020204030204" pitchFamily="34" charset="0"/>
                <a:cs typeface="Arial" panose="020B0604020202020204" pitchFamily="34" charset="0"/>
              </a:rPr>
              <a:t>Visualisierung - </a:t>
            </a:r>
            <a:r>
              <a:rPr lang="en-US" sz="2000" dirty="0">
                <a:effectLst/>
                <a:latin typeface="Arial" panose="020B0604020202020204" pitchFamily="34" charset="0"/>
                <a:ea typeface="Calibri" panose="020F0502020204030204" pitchFamily="34" charset="0"/>
                <a:cs typeface="Arial" panose="020B0604020202020204" pitchFamily="34" charset="0"/>
              </a:rPr>
              <a:t>wird später von James Maddux genannt.</a:t>
            </a:r>
          </a:p>
          <a:p>
            <a:pPr>
              <a:defRPr/>
            </a:pPr>
            <a:endParaRPr lang="en-US" sz="2400" dirty="0">
              <a:latin typeface="Trebuchet MS" panose="020B0603020202020204" pitchFamily="34" charset="0"/>
              <a:ea typeface="Calibri" panose="020F0502020204030204" pitchFamily="34" charset="0"/>
              <a:cs typeface="Arial" panose="020B0604020202020204" pitchFamily="34" charset="0"/>
            </a:endParaRPr>
          </a:p>
          <a:p>
            <a:pPr>
              <a:defRPr/>
            </a:pPr>
            <a:endParaRPr lang="en-US" sz="2400" dirty="0">
              <a:effectLst/>
              <a:latin typeface="Trebuchet MS" panose="020B0603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262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666888"/>
            <a:ext cx="11079282" cy="403187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Wie funktioniert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Leistungsergebnisse</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Es ist leichter, an den Erfolg einer Aufgabe zu glauben, wenn man bei ähnlichen Aufgaben schon einmal gute Ergebnisse erzielt hat.</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Wenn Sie eine Liste von Situationen erstellen, die Sie bei Ihrer Arbeit gut gemeistert haben oder in denen Sie sich neuen Herausforderungen gestellt haben, können Sie Ihr Selbstvertrauen stärken. Auch wenn Sie vielleicht nicht genau dieselbe Situation erleben - suchen Sie nach Ähnlichkeiten. </a:t>
            </a:r>
          </a:p>
          <a:p>
            <a:pPr>
              <a:defRPr/>
            </a:pPr>
            <a:endParaRPr lang="es-ES" sz="2400" dirty="0">
              <a:latin typeface="Trebuchet MS" panose="020B0603020202020204" pitchFamily="34" charset="0"/>
              <a:cs typeface="Calibri" panose="020F0502020204030204" pitchFamily="34" charset="0"/>
            </a:endParaRPr>
          </a:p>
          <a:p>
            <a:pPr>
              <a:defRPr/>
            </a:pP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able and chairs&#10;&#10;Description automatically generated with low confidence">
            <a:extLst>
              <a:ext uri="{FF2B5EF4-FFF2-40B4-BE49-F238E27FC236}">
                <a16:creationId xmlns:a16="http://schemas.microsoft.com/office/drawing/2014/main" xmlns="" id="{B9182C6C-873C-42EA-BF31-69B7181EDD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7409" y="4926563"/>
            <a:ext cx="2890038" cy="173359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39324" y="1270585"/>
            <a:ext cx="11508123" cy="427809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Wie funktioniert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Erlebte Erfahrungen</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Es ist auch einfacher zu glauben, dass man etwas erreichen kann, wenn man sieht, dass jemand, der einem ähnlich ist, es tut.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Wenn Sie eine für Sie neue Herausforderung annehmen, sollten Sie Ihre Kollegen, Freunde oder Personen mit ähnlichen Positionen/Fähigkeiten aus anderen Unternehmen im Auge behalten. Wenn sie es geschafft haben, können Sie es wahrscheinlich auch schaffen.</a:t>
            </a:r>
          </a:p>
          <a:p>
            <a:pPr>
              <a:defRPr/>
            </a:pPr>
            <a:endParaRPr lang="en-US" sz="2400" dirty="0">
              <a:latin typeface="Trebuchet MS" panose="020B0603020202020204" pitchFamily="34" charset="0"/>
              <a:cs typeface="Calibri" panose="020F0502020204030204" pitchFamily="34" charset="0"/>
            </a:endParaRPr>
          </a:p>
          <a:p>
            <a:pPr>
              <a:defRPr/>
            </a:pPr>
            <a:r>
              <a:rPr lang="en-US" sz="2000" b="1" dirty="0">
                <a:latin typeface="Arial" panose="020B0604020202020204" pitchFamily="34" charset="0"/>
                <a:cs typeface="Arial" panose="020B0604020202020204" pitchFamily="34" charset="0"/>
              </a:rPr>
              <a:t>! Bleiben Sie objektiv: Wir neigen oft dazu, die Qualitäten anderer Menschen zu überschätzen, nur weil sie mutig genug waren, "es einfach zu tun", oder umgekehrt - unsere eigene Kompetenz zu überschätzen, meist dann, wenn wir nicht kompetent genug sind, um zu erkennen, dass wir falsch liegen.</a:t>
            </a:r>
            <a:endParaRPr lang="es-ES" sz="2000" b="1"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690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307907"/>
            <a:ext cx="8443419" cy="489364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Wie funktioniert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Verbale Überredungskunst</a:t>
            </a:r>
          </a:p>
          <a:p>
            <a:pPr>
              <a:defRPr/>
            </a:pPr>
            <a:endParaRPr lang="en-US" sz="2000" b="1"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Andere Menschen, die uns ermutigen und uns davon überzeugen, dass wir die notwendigen Qualitäten haben, um Aufgaben zu bewältigen, sind ebenfalls ermutigend und eine Quelle der Selbstwirksamkeit. </a:t>
            </a: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Obwohl die bloße Tatsache, dass Sie mit einer Aufgabe betraut wurden, in der Regel bedeutet, dass diejenigen, die Sie dafür ausgewählt haben, an Ihre Fähigkeit glauben, sie erfolgreich zu erledigen, können Sie auch Kollegen oder andere wichtige Personen wie Mentoren oder Vorgesetzte um Feedback bitten. Hören Sie nur auf diejenigen, die selbst über die notwendigen Fähigkeiten verfügen, um Ihnen eine fundierte Meinung zu geben. Halten Sie sich von negativen Menschen oder solchen, die Gründe haben könnten, Sie zu entmutigen, fern. Ermutigen Sie andere selbst, wann immer es möglich und sinnvoll ist.</a:t>
            </a: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A picture containing shape&#10;&#10;Description automatically generated">
            <a:extLst>
              <a:ext uri="{FF2B5EF4-FFF2-40B4-BE49-F238E27FC236}">
                <a16:creationId xmlns:a16="http://schemas.microsoft.com/office/drawing/2014/main" xmlns="" id="{25209E53-425D-4F12-AAD0-51B4CD0C03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5574" y="2631234"/>
            <a:ext cx="2951218" cy="3079101"/>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417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9324" y="1270585"/>
            <a:ext cx="8471412" cy="477053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Wie funktioniert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Physiologisches Feedback</a:t>
            </a:r>
          </a:p>
          <a:p>
            <a:pPr>
              <a:defRPr/>
            </a:pPr>
            <a:endParaRPr lang="en-US" sz="2000" b="1"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Emotionale </a:t>
            </a:r>
            <a:r>
              <a:rPr lang="en-US" sz="1600" dirty="0">
                <a:latin typeface="Arial" panose="020B0604020202020204" pitchFamily="34" charset="0"/>
                <a:cs typeface="Arial" panose="020B0604020202020204" pitchFamily="34" charset="0"/>
              </a:rPr>
              <a:t>und </a:t>
            </a:r>
            <a:r>
              <a:rPr lang="en-US" sz="1600" b="1" dirty="0">
                <a:latin typeface="Arial" panose="020B0604020202020204" pitchFamily="34" charset="0"/>
                <a:cs typeface="Arial" panose="020B0604020202020204" pitchFamily="34" charset="0"/>
              </a:rPr>
              <a:t>physiologische Zustände </a:t>
            </a:r>
            <a:r>
              <a:rPr lang="en-US" sz="1600" dirty="0">
                <a:latin typeface="Arial" panose="020B0604020202020204" pitchFamily="34" charset="0"/>
                <a:cs typeface="Arial" panose="020B0604020202020204" pitchFamily="34" charset="0"/>
              </a:rPr>
              <a:t>können die Art und Weise beeinflussen, wie wir unsere Fähigkeit, gute Leistungen zu erbringen, wahrnehmen. Depressionen oder Krankheiten können beispielsweise dazu führen, dass wir unsere Selbstwirksamkeit negativ einschätzen, während positive Zustände (Glücksgefühle/Energie) uns das Gefühl geben, dass wir alles schaffen können.</a:t>
            </a: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 Lernen Sie, diese Elemente zu berücksichtigen, wenn Sie Ihre eigene Fähigkeit zur Bewältigung von Aufgaben beurteilen, und versuchen Sie, so objektiv wie möglich zu bleiben. Denken Sie daran, dass </a:t>
            </a:r>
            <a:r>
              <a:rPr lang="en-US" sz="1600" b="1" dirty="0">
                <a:latin typeface="Arial" panose="020B0604020202020204" pitchFamily="34" charset="0"/>
                <a:cs typeface="Arial" panose="020B0604020202020204" pitchFamily="34" charset="0"/>
              </a:rPr>
              <a:t>nichts ewig währt</a:t>
            </a:r>
            <a:r>
              <a:rPr lang="en-US" sz="1600" dirty="0">
                <a:latin typeface="Arial" panose="020B0604020202020204" pitchFamily="34" charset="0"/>
                <a:cs typeface="Arial" panose="020B0604020202020204" pitchFamily="34" charset="0"/>
              </a:rPr>
              <a:t>. Sie werden früher oder später aus jeder Situation oder jedem Zustand herauskommen. Wenn </a:t>
            </a:r>
            <a:r>
              <a:rPr lang="en-US" sz="1600" b="1" dirty="0">
                <a:latin typeface="Arial" panose="020B0604020202020204" pitchFamily="34" charset="0"/>
                <a:cs typeface="Arial" panose="020B0604020202020204" pitchFamily="34" charset="0"/>
              </a:rPr>
              <a:t>ein negativer Zustand Ihre Fähigkeiten</a:t>
            </a:r>
            <a:r>
              <a:rPr lang="en-US" sz="1600" dirty="0">
                <a:latin typeface="Arial" panose="020B0604020202020204" pitchFamily="34" charset="0"/>
                <a:cs typeface="Arial" panose="020B0604020202020204" pitchFamily="34" charset="0"/>
              </a:rPr>
              <a:t>, Ihre Pläne zu verwirklichen, tatsächlich </a:t>
            </a:r>
            <a:r>
              <a:rPr lang="en-US" sz="1600" b="1" dirty="0">
                <a:latin typeface="Arial" panose="020B0604020202020204" pitchFamily="34" charset="0"/>
                <a:cs typeface="Arial" panose="020B0604020202020204" pitchFamily="34" charset="0"/>
              </a:rPr>
              <a:t>einschränkt</a:t>
            </a:r>
            <a:r>
              <a:rPr lang="en-US" sz="1600" dirty="0">
                <a:latin typeface="Arial" panose="020B0604020202020204" pitchFamily="34" charset="0"/>
                <a:cs typeface="Arial" panose="020B0604020202020204" pitchFamily="34" charset="0"/>
              </a:rPr>
              <a:t>, denken Sie daran, dass er nur </a:t>
            </a:r>
            <a:r>
              <a:rPr lang="en-US" sz="1600" b="1" dirty="0">
                <a:latin typeface="Arial" panose="020B0604020202020204" pitchFamily="34" charset="0"/>
                <a:cs typeface="Arial" panose="020B0604020202020204" pitchFamily="34" charset="0"/>
              </a:rPr>
              <a:t>vorübergehend </a:t>
            </a:r>
            <a:r>
              <a:rPr lang="en-US" sz="1600" dirty="0">
                <a:latin typeface="Arial" panose="020B0604020202020204" pitchFamily="34" charset="0"/>
                <a:cs typeface="Arial" panose="020B0604020202020204" pitchFamily="34" charset="0"/>
              </a:rPr>
              <a:t>ist und </a:t>
            </a:r>
            <a:r>
              <a:rPr lang="en-US" sz="1600" b="1" dirty="0">
                <a:latin typeface="Arial" panose="020B0604020202020204" pitchFamily="34" charset="0"/>
                <a:cs typeface="Arial" panose="020B0604020202020204" pitchFamily="34" charset="0"/>
              </a:rPr>
              <a:t>nichts über Ihre tatsächliche Kompetenz aussagt</a:t>
            </a:r>
            <a:r>
              <a:rPr lang="en-US" sz="1600" dirty="0">
                <a:latin typeface="Arial" panose="020B0604020202020204" pitchFamily="34" charset="0"/>
                <a:cs typeface="Arial" panose="020B0604020202020204" pitchFamily="34" charset="0"/>
              </a:rPr>
              <a:t>.</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Shape&#10;&#10;Description automatically generated">
            <a:extLst>
              <a:ext uri="{FF2B5EF4-FFF2-40B4-BE49-F238E27FC236}">
                <a16:creationId xmlns:a16="http://schemas.microsoft.com/office/drawing/2014/main" xmlns="" id="{920B773E-2400-45E5-8D51-E486A2E91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6593" y="3429000"/>
            <a:ext cx="2742360" cy="1939010"/>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477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293209"/>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Wie funktioniert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Imaginäre Erfahrungen</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Auch bekannt als </a:t>
            </a:r>
            <a:r>
              <a:rPr lang="en-US" sz="2000" b="1" dirty="0">
                <a:latin typeface="Arial" panose="020B0604020202020204" pitchFamily="34" charset="0"/>
                <a:cs typeface="Arial" panose="020B0604020202020204" pitchFamily="34" charset="0"/>
              </a:rPr>
              <a:t>Visualisierung </a:t>
            </a:r>
            <a:r>
              <a:rPr lang="en-US" sz="2000" dirty="0">
                <a:latin typeface="Arial" panose="020B0604020202020204" pitchFamily="34" charset="0"/>
                <a:cs typeface="Arial" panose="020B0604020202020204" pitchFamily="34" charset="0"/>
              </a:rPr>
              <a:t>- beinhaltet die Vorstellung, dass man eine bestimmte Aufgabe ausführt und erfolgreich abschließt, und ist der fünfte Weg zu mehr Selbstwirksamkeit. Sie wird - absichtlich oder unabsichtlich - von Leistungsträgern, einschließlich Leistungssportlern, häufig eingesetzt.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Natürlich müssen Sie sich immer noch anstrengen - aber Sie werden </a:t>
            </a:r>
            <a:r>
              <a:rPr lang="en-US" sz="2000" b="1" dirty="0">
                <a:latin typeface="Arial" panose="020B0604020202020204" pitchFamily="34" charset="0"/>
                <a:cs typeface="Arial" panose="020B0604020202020204" pitchFamily="34" charset="0"/>
              </a:rPr>
              <a:t>mental darauf vorbereitet sein</a:t>
            </a:r>
            <a:r>
              <a:rPr lang="en-US" sz="2000" dirty="0">
                <a:latin typeface="Arial" panose="020B0604020202020204" pitchFamily="34" charset="0"/>
                <a:cs typeface="Arial" panose="020B0604020202020204" pitchFamily="34" charset="0"/>
              </a:rPr>
              <a:t>, was auch immer auf Sie zukommt.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049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Definition</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Warum wir tun, was wir tun</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Kontext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Welche Bedeutung hat die Selbstmotivation für intelligente Arbeitnehmer?</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2</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774764" y="2290440"/>
            <a:ext cx="3990687" cy="2246769"/>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Abschnitt 1. Was ist Selbstmotivation und warum ist sie für intelligente Arbeitskräfte wichtig?</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082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429999" cy="236988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Selbstmotivation und warum ist sie für intelligente Arbeitnehmer wichtig?</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Definition</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Selbstmotivation ist der innere Zustand, der uns hilft, ein Verhalten zu beginnen, fortzusetzen oder zu beenden. </a:t>
            </a:r>
            <a:r>
              <a:rPr lang="en-US" sz="2000" dirty="0">
                <a:latin typeface="Arial" panose="020B0604020202020204" pitchFamily="34" charset="0"/>
                <a:cs typeface="Arial" panose="020B0604020202020204" pitchFamily="34" charset="0"/>
              </a:rPr>
              <a:t>(Berkley Well-Being Institute)</a:t>
            </a:r>
          </a:p>
          <a:p>
            <a:pPr>
              <a:defRPr/>
            </a:pPr>
            <a:endParaRPr lang="en-US" sz="20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2</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a:extLst>
              <a:ext uri="{FF2B5EF4-FFF2-40B4-BE49-F238E27FC236}">
                <a16:creationId xmlns:a16="http://schemas.microsoft.com/office/drawing/2014/main" xmlns="" id="{A40ACFF0-9D84-46F3-8EFF-AEF3525ED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4419" y="2977507"/>
            <a:ext cx="3429000" cy="3429000"/>
          </a:xfrm>
          <a:prstGeom prst="rect">
            <a:avLst/>
          </a:prstGeom>
        </p:spPr>
      </p:pic>
      <p:sp>
        <p:nvSpPr>
          <p:cNvPr id="10" name="TextBox 9">
            <a:extLst>
              <a:ext uri="{FF2B5EF4-FFF2-40B4-BE49-F238E27FC236}">
                <a16:creationId xmlns:a16="http://schemas.microsoft.com/office/drawing/2014/main" xmlns="" id="{591B0FAE-1B64-418E-AA6D-1A168E3E61B6}"/>
              </a:ext>
            </a:extLst>
          </p:cNvPr>
          <p:cNvSpPr txBox="1"/>
          <p:nvPr/>
        </p:nvSpPr>
        <p:spPr>
          <a:xfrm>
            <a:off x="529513" y="3806034"/>
            <a:ext cx="7934906" cy="2308324"/>
          </a:xfrm>
          <a:prstGeom prst="rect">
            <a:avLst/>
          </a:prstGeom>
          <a:noFill/>
        </p:spPr>
        <p:txBody>
          <a:bodyPr wrap="square">
            <a:spAutoFit/>
          </a:bodyPr>
          <a:lstStyle/>
          <a:p>
            <a:pPr>
              <a:defRPr/>
            </a:pPr>
            <a:r>
              <a:rPr lang="en-US" dirty="0">
                <a:latin typeface="Arial" panose="020B0604020202020204" pitchFamily="34" charset="0"/>
                <a:cs typeface="Arial" panose="020B0604020202020204" pitchFamily="34" charset="0"/>
              </a:rPr>
              <a:t>Beispiele für Selbstmotivation:</a:t>
            </a:r>
          </a:p>
          <a:p>
            <a:pPr>
              <a:defRPr/>
            </a:pPr>
            <a:endParaRPr lang="en-US" dirty="0">
              <a:latin typeface="Arial" panose="020B0604020202020204" pitchFamily="34" charset="0"/>
              <a:cs typeface="Arial" panose="020B0604020202020204" pitchFamily="34" charset="0"/>
            </a:endParaRPr>
          </a:p>
          <a:p>
            <a:pPr marL="342900" indent="-342900">
              <a:buFontTx/>
              <a:buChar char="-"/>
              <a:defRPr/>
            </a:pPr>
            <a:r>
              <a:rPr lang="en-US" dirty="0">
                <a:latin typeface="Arial" panose="020B0604020202020204" pitchFamily="34" charset="0"/>
                <a:cs typeface="Arial" panose="020B0604020202020204" pitchFamily="34" charset="0"/>
              </a:rPr>
              <a:t>Rechtzeitige Aufnahme und Erledigung von Aufgaben, ohne dass die Notwendigkeit einer externen Überwachung oder eines Drucks besteht</a:t>
            </a:r>
          </a:p>
          <a:p>
            <a:pPr marL="342900" indent="-342900">
              <a:buFontTx/>
              <a:buChar char="-"/>
              <a:defRPr/>
            </a:pPr>
            <a:r>
              <a:rPr lang="en-US" dirty="0">
                <a:latin typeface="Arial" panose="020B0604020202020204" pitchFamily="34" charset="0"/>
                <a:cs typeface="Arial" panose="020B0604020202020204" pitchFamily="34" charset="0"/>
              </a:rPr>
              <a:t>sich lange genug auf das zu konzentrieren, was wir tun müssen, um unsere Ziele zu erreichen</a:t>
            </a:r>
          </a:p>
          <a:p>
            <a:pPr marL="342900" indent="-342900">
              <a:buFontTx/>
              <a:buChar char="-"/>
              <a:defRPr/>
            </a:pPr>
            <a:r>
              <a:rPr lang="en-US" dirty="0">
                <a:latin typeface="Arial" panose="020B0604020202020204" pitchFamily="34" charset="0"/>
                <a:cs typeface="Arial" panose="020B0604020202020204" pitchFamily="34" charset="0"/>
              </a:rPr>
              <a:t>Initiierung neuer Projekte oder Aktionen, auch wenn wir in keiner Weise dazu verpflichtet sind </a:t>
            </a:r>
            <a:endParaRPr lang="en-US" dirty="0"/>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269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585871"/>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Selbstmotivation und warum ist sie für intelligente Arbeitnehmer wichtig?</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Warum ist Selbstmotivation für intelligente Arbeitnehmer so wichtig?</a:t>
            </a: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Intelligente Arbeit zeichnet sich durch ein hohes Maß an Flexibilität und Autonomie aus.</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Während wir in einem klassischen Arbeitsumfeld dazu neigen, unseren Arbeitsstil und -rhythmus an den der Kollegen oder an die unmittelbaren Anforderungen der Vorgesetzten anzupassen, können wir als Smart Worker unsere Arbeit und unsere Prioritäten frei gestalten, das Arbeitsumfeld ist fließender und der Grad der externen Kontrolle ist viel geringer.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Hört sich toll an - ist aber nicht so einfach - wir müssen oft länger auf Feedback warten und es gibt niemanden, der uns schwierige Aufgaben in mundgerechte Häppchen zerlegt.</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864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96420"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079982" y="3590711"/>
            <a:ext cx="2079575" cy="102479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Dieses Training </a:t>
            </a:r>
          </a:p>
          <a:p>
            <a:pPr marL="0" indent="0" algn="ctr">
              <a:spcBef>
                <a:spcPts val="0"/>
              </a:spcBef>
              <a:buNone/>
            </a:pP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vermittelt</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spcBef>
                <a:spcPts val="0"/>
              </a:spcBef>
              <a:buNone/>
            </a:pP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folgendes</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Wissen:</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1" y="2206852"/>
            <a:ext cx="2936722" cy="1406816"/>
            <a:chOff x="270023" y="1566097"/>
            <a:chExt cx="2605242" cy="1184683"/>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4" y="1911471"/>
              <a:ext cx="2605241" cy="83930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Wie sich intelligente Arbeit in Bezug auf Autonomie und Motivationsquellen von traditionellen Umgebungen unterscheidet</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566097"/>
              <a:ext cx="2605241" cy="466282"/>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Anerkennung der Bedeutung von Eigenverantwortung für intelligentes Arbeiten</a:t>
              </a:r>
              <a:endParaRPr lang="ko-KR" altLang="en-US" sz="12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5"/>
            <a:ext cx="3251064" cy="1406815"/>
            <a:chOff x="270023" y="1638319"/>
            <a:chExt cx="2884103" cy="925947"/>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3" y="1911471"/>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Was sie ist, wie sie Ihre Arbeitsleistung beeinflusst und warum sie für intelligente Arbeitnehmer wichtig ist</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884103"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Verstehen, wie Selbstwirksamkeit funktioniert</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49629" y="2499851"/>
            <a:ext cx="3051870" cy="933009"/>
            <a:chOff x="270024" y="1709163"/>
            <a:chExt cx="2707393" cy="942341"/>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372176" y="2185221"/>
              <a:ext cx="2605241" cy="46628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Verständnis der Selbstmotivation und ihrer Bedeutung in Bezug auf intelligentes Arbeiten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4" y="1709163"/>
              <a:ext cx="2605241" cy="46628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Motivieren Sie sich selbst, verbessern Sie Ihre Autonomie</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6"/>
            <a:ext cx="2936721" cy="916778"/>
            <a:chOff x="270023" y="1638319"/>
            <a:chExt cx="2605241" cy="92594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3" y="1911471"/>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Sich zum Erfolg spielen, konzentriert bleiben, Ablenkungen und Zeitfresser vermeiden</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Verbessern Sie Ihre Produktivität</a:t>
              </a:r>
              <a:endParaRPr lang="ko-KR" altLang="en-US" sz="1200" b="1" dirty="0">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8316" y="159105"/>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Ziele und Zielsetzungen</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6"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0876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Selbstmotivation und warum ist sie für intelligente Arbeitnehmer wichtig?</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cs typeface="Arial" panose="020B0604020202020204" pitchFamily="34" charset="0"/>
              </a:rPr>
              <a:t>Wenn Sie die Wahl haben (z. B. zu entscheiden, woran Sie wann, wo und wie lange arbeiten wollen), ist es schwieriger, ein Tempo einzuhalten, das die erwarteten Ergebnisse gewährleistet.</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 Darüber hinaus sind Sie verschiedenen Ablenkungen oder Versuchungen ausgesetzt (z. B. soziale Medien, "geschäftige Arbeit", Tagträumen, Hausarbeit) und neigen eher zu Vermeidungsverhalten (Aufschieben, Erledigen von Arbeiten, die nicht sinnvoll/notwendig oder im Moment nicht relevant sind, nur um zu vermeiden, dass Sie das tun, was Sie eigentlich tun müssen).</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Auch wenn Sie das Gefühl haben, dass Sie länger arbeiten - in Wirklichkeit schaffen Sie weniger oder verpassen ständig Termine.</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42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647426"/>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Selbstmotivation und warum ist sie für intelligente Arbeitnehmer wichtig?</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cs typeface="Arial" panose="020B0604020202020204" pitchFamily="34" charset="0"/>
              </a:rPr>
              <a:t>Ihr inneres "Warum" zu finden, hilft Ihnen, konzentriert zu bleiben, das zu tun, was Sie tun müssen, und auch Zeit zu sparen, um das zu tun, was Ihnen wirklich wichtig ist.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Die Selbstmotivation profitiert:</a:t>
            </a:r>
          </a:p>
          <a:p>
            <a:pPr marL="342900" indent="-255588">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Verbesserte</a:t>
            </a:r>
            <a:r>
              <a:rPr lang="en-US" sz="2000" dirty="0">
                <a:latin typeface="Arial" panose="020B0604020202020204" pitchFamily="34" charset="0"/>
                <a:cs typeface="Arial" panose="020B0604020202020204" pitchFamily="34" charset="0"/>
              </a:rPr>
              <a:t> Fähigkeit, sich zu konzentrieren, ohne unnötig Energie zu verbrauchen (wie es der Fall ist, wenn man sich zu etwas "zwingen" muss); Sie beginnen vielleicht sogar, Ihre Arbeit als solche zu </a:t>
            </a:r>
            <a:r>
              <a:rPr lang="en-US" sz="2000" dirty="0" err="1">
                <a:latin typeface="Arial" panose="020B0604020202020204" pitchFamily="34" charset="0"/>
                <a:cs typeface="Arial" panose="020B0604020202020204" pitchFamily="34" charset="0"/>
              </a:rPr>
              <a:t>genießen</a:t>
            </a:r>
            <a:r>
              <a:rPr lang="en-US" sz="2000" dirty="0">
                <a:latin typeface="Arial" panose="020B0604020202020204" pitchFamily="34" charset="0"/>
                <a:cs typeface="Arial" panose="020B0604020202020204" pitchFamily="34" charset="0"/>
              </a:rPr>
              <a:t>;</a:t>
            </a:r>
          </a:p>
          <a:p>
            <a:pPr marL="342900" indent="-255588">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Geringeres</a:t>
            </a:r>
            <a:r>
              <a:rPr lang="en-US" sz="2000" dirty="0">
                <a:latin typeface="Arial" panose="020B0604020202020204" pitchFamily="34" charset="0"/>
                <a:cs typeface="Arial" panose="020B0604020202020204" pitchFamily="34" charset="0"/>
              </a:rPr>
              <a:t> Stressniveau;</a:t>
            </a:r>
          </a:p>
          <a:p>
            <a:pPr marL="342900" indent="-255588">
              <a:buFont typeface="Arial" panose="020B0604020202020204" pitchFamily="34" charset="0"/>
              <a:buChar char="•"/>
              <a:defRPr/>
            </a:pPr>
            <a:r>
              <a:rPr lang="en-US" sz="2000" dirty="0">
                <a:latin typeface="Arial" panose="020B0604020202020204" pitchFamily="34" charset="0"/>
                <a:cs typeface="Arial" panose="020B0604020202020204" pitchFamily="34" charset="0"/>
              </a:rPr>
              <a:t>Verbesserte Leistung und Produktivität;</a:t>
            </a:r>
          </a:p>
          <a:p>
            <a:pPr marL="342900" indent="-255588">
              <a:buFont typeface="Arial" panose="020B0604020202020204" pitchFamily="34" charset="0"/>
              <a:buChar char="•"/>
              <a:defRPr/>
            </a:pPr>
            <a:r>
              <a:rPr lang="en-US" sz="2000" dirty="0">
                <a:latin typeface="Arial" panose="020B0604020202020204" pitchFamily="34" charset="0"/>
                <a:cs typeface="Arial" panose="020B0604020202020204" pitchFamily="34" charset="0"/>
              </a:rPr>
              <a:t>Ein allgemeines Gefühl des Wohlbefindens und der Vollendung;</a:t>
            </a:r>
          </a:p>
          <a:p>
            <a:pPr marL="342900" indent="-342900">
              <a:buFontTx/>
              <a:buChar cha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476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33965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Selbstmotivation und warum ist sie für intelligente Arbeitnehmer wichtig?</a:t>
            </a:r>
          </a:p>
          <a:p>
            <a:pPr>
              <a:defRPr/>
            </a:pPr>
            <a:endParaRPr lang="en-GB" altLang="es-ES" sz="2400" dirty="0">
              <a:latin typeface="Trebuchet MS" panose="020B0603020202020204" pitchFamily="34" charset="0"/>
              <a:cs typeface="Calibri" panose="020F0502020204030204" pitchFamily="34" charset="0"/>
            </a:endParaRPr>
          </a:p>
          <a:p>
            <a:pPr>
              <a:defRPr/>
            </a:pPr>
            <a:endParaRPr lang="en-US" sz="2000" b="1"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Was die Selbstmotivation verbessert:</a:t>
            </a:r>
          </a:p>
          <a:p>
            <a:pPr>
              <a:defRPr/>
            </a:pPr>
            <a:endParaRPr lang="en-US" sz="2000" dirty="0">
              <a:latin typeface="Arial" panose="020B0604020202020204" pitchFamily="34" charset="0"/>
              <a:cs typeface="Arial" panose="020B0604020202020204" pitchFamily="34" charset="0"/>
            </a:endParaRPr>
          </a:p>
          <a:p>
            <a:pPr marL="342900" indent="-255588">
              <a:buFontTx/>
              <a:buChar char="-"/>
              <a:defRPr/>
            </a:pPr>
            <a:r>
              <a:rPr lang="en-US" sz="2000" dirty="0">
                <a:latin typeface="Arial" panose="020B0604020202020204" pitchFamily="34" charset="0"/>
                <a:cs typeface="Arial" panose="020B0604020202020204" pitchFamily="34" charset="0"/>
              </a:rPr>
              <a:t>Kluge Ziele setzen (von täglichen Zielen bis hin zu umfassenderen Lebenszielen)</a:t>
            </a:r>
          </a:p>
          <a:p>
            <a:pPr marL="342900" indent="-255588">
              <a:buFontTx/>
              <a:buChar char="-"/>
              <a:defRPr/>
            </a:pPr>
            <a:r>
              <a:rPr lang="en-US" sz="2000" dirty="0">
                <a:latin typeface="Arial" panose="020B0604020202020204" pitchFamily="34" charset="0"/>
                <a:cs typeface="Arial" panose="020B0604020202020204" pitchFamily="34" charset="0"/>
              </a:rPr>
              <a:t>Verstehen, dass Sie die Kontrolle haben </a:t>
            </a:r>
          </a:p>
          <a:p>
            <a:pPr marL="342900" indent="-255588">
              <a:buFontTx/>
              <a:buChar char="-"/>
              <a:defRPr/>
            </a:pPr>
            <a:r>
              <a:rPr lang="en-US" sz="2000" dirty="0">
                <a:latin typeface="Arial" panose="020B0604020202020204" pitchFamily="34" charset="0"/>
                <a:cs typeface="Arial" panose="020B0604020202020204" pitchFamily="34" charset="0"/>
              </a:rPr>
              <a:t>Verbesserung Ihres Kompetenzniveaus (Zeit für das Erlernen neuer oder die ständige Verbesserung bestehender Fähigkeiten einplanen)</a:t>
            </a:r>
          </a:p>
          <a:p>
            <a:pPr marL="342900" indent="-255588">
              <a:buFontTx/>
              <a:buChar char="-"/>
              <a:defRPr/>
            </a:pPr>
            <a:r>
              <a:rPr lang="en-US" sz="2000" dirty="0">
                <a:latin typeface="Arial" panose="020B0604020202020204" pitchFamily="34" charset="0"/>
                <a:cs typeface="Arial" panose="020B0604020202020204" pitchFamily="34" charset="0"/>
              </a:rPr>
              <a:t>Dankbarkeit (wie viele andere Menschen würden gerne an Ihrer Stelle sein und die Arbeit tun, die Sie zu tun haben?)</a:t>
            </a:r>
          </a:p>
          <a:p>
            <a:pPr marL="342900" indent="-342900">
              <a:buFontTx/>
              <a:buChar cha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2</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70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2215"/>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Produktivität</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Was und warum</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Tipps zur Steigerung Ihrer Produktivität und Effektivität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Zielsetzung, Produktivitätsspiele, was tun, wenn die Arbeit langweilig ist, Produktivitätswerkzeuge</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993726" y="2699973"/>
            <a:ext cx="3990687" cy="1815882"/>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Abschnitt 1. </a:t>
            </a:r>
            <a:r>
              <a:rPr lang="en-US" altLang="ko-KR" sz="2800" b="1" dirty="0" err="1">
                <a:solidFill>
                  <a:srgbClr val="0594A9"/>
                </a:solidFill>
                <a:latin typeface="Trebuchet MS" panose="020B0603020202020204" pitchFamily="34" charset="0"/>
                <a:cs typeface="Arial" pitchFamily="34" charset="0"/>
              </a:rPr>
              <a:t>Produktivitäts-strategien</a:t>
            </a:r>
            <a:endParaRPr lang="en-US"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28" name="Immagin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092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397031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Produktivitätsstrategien</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dirty="0">
                <a:latin typeface="Arial" panose="020B0604020202020204" pitchFamily="34" charset="0"/>
                <a:cs typeface="Arial" panose="020B0604020202020204" pitchFamily="34" charset="0"/>
              </a:rPr>
              <a:t>Immer mehr Studien bestätigen die Tatsache, dass intelligente Arbeit und Fernarbeit die Produktivität steigern.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Abgesehen von der Zurückhaltung und dem Widerstand gegen Veränderungen scheinen viele Menschen Spaß am intelligenten Arbeiten zu haben, vor allem in einer Mischform.</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Bis sich jedoch neue Gewohnheiten herausgebildet haben und die Unternehmen gelernt haben, ihre Mitarbeiter besser zu unterstützen und zu coachen, gibt es möglicherweise einige Herausforderungen, die Sie bei der selbstständigen Arbeit angehen sollten: Wie in den vorangegangenen Abschnitten hervorgehoben wurde, müssen Sie sich mehr auf sich selbst verlassen, um die richtigen Dinge zur richtigen Zeit zu tun, auch wenn Ihnen nicht danach ist oder Sie mehr Ablenkungen ausgesetzt sind.</a:t>
            </a: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259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501675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Produktivitätsstrategien</a:t>
            </a:r>
          </a:p>
          <a:p>
            <a:pPr>
              <a:defRPr/>
            </a:pP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Es gibt kein allgemeingültiges Erfolgsrezept, das auf die Besonderheiten eines jeden intelligenten Arbeitnehmers zugeschnitten ist. Machen Sie sich schick, schminken Sie sich - oder lassen Sie es bleiben, wenn Sie dadurch mehr (und besser) arbeiten können.</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Als intelligenter Arbeitnehmer sind Sie wahrscheinlich bereits in einem wissensintensiven Umfeld tätig und mit der Recherche auf eigene Faust vertraut.</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Es gibt jedoch einige Ideen, die Sie vielleicht in Betracht ziehen und an Ihre speziellen Bedürfnisse anpassen sollten.</a:t>
            </a: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130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6503435" cy="33547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Produktivitätsstrategien</a:t>
            </a:r>
          </a:p>
          <a:p>
            <a:pPr>
              <a:defRPr/>
            </a:pPr>
            <a:endParaRPr lang="en-GB" altLang="es-ES" sz="2400" dirty="0">
              <a:latin typeface="Trebuchet MS" panose="020B0603020202020204" pitchFamily="34" charset="0"/>
              <a:cs typeface="Calibri" panose="020F0502020204030204" pitchFamily="34" charset="0"/>
            </a:endParaRPr>
          </a:p>
          <a:p>
            <a:pPr>
              <a:defRPr/>
            </a:pPr>
            <a:r>
              <a:rPr lang="en-US" sz="2000" b="1" dirty="0">
                <a:effectLst/>
                <a:latin typeface="Arial" panose="020B0604020202020204" pitchFamily="34" charset="0"/>
                <a:ea typeface="Calibri" panose="020F0502020204030204" pitchFamily="34" charset="0"/>
                <a:cs typeface="Arial" panose="020B0604020202020204" pitchFamily="34" charset="0"/>
              </a:rPr>
              <a:t>Zielsetzung</a:t>
            </a:r>
          </a:p>
          <a:p>
            <a:pPr>
              <a:defRPr/>
            </a:pPr>
            <a:endParaRPr lang="en-GB" altLang="es-ES" sz="2000" dirty="0">
              <a:latin typeface="Arial" panose="020B0604020202020204" pitchFamily="34" charset="0"/>
              <a:cs typeface="Arial" panose="020B0604020202020204" pitchFamily="34" charset="0"/>
            </a:endParaRPr>
          </a:p>
          <a:p>
            <a:pPr>
              <a:defRPr/>
            </a:pPr>
            <a:r>
              <a:rPr lang="en-GB" altLang="es-ES" sz="2000" dirty="0">
                <a:latin typeface="Arial" panose="020B0604020202020204" pitchFamily="34" charset="0"/>
                <a:cs typeface="Arial" panose="020B0604020202020204" pitchFamily="34" charset="0"/>
              </a:rPr>
              <a:t>Es ist hilfreich, genau zu wissen, was man in welchem Zeitrahmen erreichen will. Manche Menschen sind besser motiviert, wenn sie sich Tagesziele setzen. Andere fühlen sich vielleicht wohler, wenn sie sich umfassendere Ziele setzen (z. B. Projektziele).</a:t>
            </a: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Icon&#10;&#10;Description automatically generated with medium confidence">
            <a:extLst>
              <a:ext uri="{FF2B5EF4-FFF2-40B4-BE49-F238E27FC236}">
                <a16:creationId xmlns:a16="http://schemas.microsoft.com/office/drawing/2014/main" xmlns="" id="{833CB33F-DBE9-4229-9C51-79D112825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4774" y="1403314"/>
            <a:ext cx="5083629" cy="5083629"/>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4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63264" cy="49552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Produktivitätsstrategien</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Was bei der Festlegung von Arbeitszielen zu beachten ist</a:t>
            </a:r>
          </a:p>
          <a:p>
            <a:pPr>
              <a:defRPr/>
            </a:pPr>
            <a:endParaRPr lang="en-GB" altLang="es-ES" sz="2000" dirty="0">
              <a:latin typeface="Arial" panose="020B0604020202020204" pitchFamily="34" charset="0"/>
              <a:cs typeface="Arial" panose="020B0604020202020204" pitchFamily="34" charset="0"/>
            </a:endParaRPr>
          </a:p>
          <a:p>
            <a:pPr marL="342900" indent="-342900">
              <a:buFontTx/>
              <a:buChar char="-"/>
              <a:defRPr/>
            </a:pPr>
            <a:r>
              <a:rPr lang="en-GB" altLang="es-ES" sz="2000" dirty="0">
                <a:latin typeface="Arial" panose="020B0604020202020204" pitchFamily="34" charset="0"/>
                <a:cs typeface="Arial" panose="020B0604020202020204" pitchFamily="34" charset="0"/>
              </a:rPr>
              <a:t>Die allgemeinen Teamziele (wenn Sie Teil eines Teams sind)</a:t>
            </a:r>
          </a:p>
          <a:p>
            <a:pPr marL="342900" indent="-342900">
              <a:buFontTx/>
              <a:buChar char="-"/>
              <a:defRPr/>
            </a:pPr>
            <a:r>
              <a:rPr lang="en-GB" altLang="es-ES" sz="2000" dirty="0">
                <a:latin typeface="Arial" panose="020B0604020202020204" pitchFamily="34" charset="0"/>
                <a:cs typeface="Arial" panose="020B0604020202020204" pitchFamily="34" charset="0"/>
              </a:rPr>
              <a:t>Ihre übergeordneten Lebensziele</a:t>
            </a:r>
          </a:p>
          <a:p>
            <a:pPr marL="342900" indent="-342900">
              <a:buFontTx/>
              <a:buChar char="-"/>
              <a:defRPr/>
            </a:pPr>
            <a:r>
              <a:rPr lang="en-GB" altLang="es-ES" sz="2000" dirty="0">
                <a:latin typeface="Arial" panose="020B0604020202020204" pitchFamily="34" charset="0"/>
                <a:cs typeface="Arial" panose="020B0604020202020204" pitchFamily="34" charset="0"/>
              </a:rPr>
              <a:t>Ihr natürlicher Arbeitsrhythmus (bevorzugen Sie ein gleichmäßiges Arbeitstempo oder neigen Sie dazu, in Schüben zu arbeiten);</a:t>
            </a:r>
          </a:p>
          <a:p>
            <a:pPr marL="342900" indent="-342900">
              <a:buFontTx/>
              <a:buChar char="-"/>
              <a:defRPr/>
            </a:pPr>
            <a:r>
              <a:rPr lang="en-GB" altLang="es-ES" sz="2000" dirty="0">
                <a:latin typeface="Arial" panose="020B0604020202020204" pitchFamily="34" charset="0"/>
                <a:cs typeface="Arial" panose="020B0604020202020204" pitchFamily="34" charset="0"/>
              </a:rPr>
              <a:t>Wann ist Ihr Energielevel am Tag am höchsten?</a:t>
            </a:r>
          </a:p>
          <a:p>
            <a:pPr marL="342900" indent="-342900">
              <a:buFontTx/>
              <a:buChar char="-"/>
              <a:defRPr/>
            </a:pPr>
            <a:r>
              <a:rPr lang="en-GB" altLang="es-ES" sz="2000" dirty="0">
                <a:latin typeface="Arial" panose="020B0604020202020204" pitchFamily="34" charset="0"/>
                <a:cs typeface="Arial" panose="020B0604020202020204" pitchFamily="34" charset="0"/>
              </a:rPr>
              <a:t>Zeit für Ruhe, Abschalten und Lernen einplanen</a:t>
            </a:r>
          </a:p>
          <a:p>
            <a:pPr marL="342900" indent="-342900">
              <a:buFontTx/>
              <a:buChar char="-"/>
              <a:defRPr/>
            </a:pPr>
            <a:r>
              <a:rPr lang="en-GB" sz="2000" dirty="0">
                <a:latin typeface="Arial" panose="020B0604020202020204" pitchFamily="34" charset="0"/>
                <a:cs typeface="Arial" panose="020B0604020202020204" pitchFamily="34" charset="0"/>
              </a:rPr>
              <a:t>Stille Zeit für Zielsetzung </a:t>
            </a:r>
            <a:r>
              <a:rPr lang="en-GB" sz="2000" dirty="0">
                <a:latin typeface="Arial" panose="020B0604020202020204" pitchFamily="34" charset="0"/>
                <a:cs typeface="Arial" panose="020B0604020202020204" pitchFamily="34" charset="0"/>
                <a:sym typeface="Wingdings" panose="05000000000000000000" pitchFamily="2" charset="2"/>
              </a:rPr>
              <a:t>und Überprüfung </a:t>
            </a:r>
          </a:p>
          <a:p>
            <a:pPr marL="342900" indent="-342900">
              <a:buFontTx/>
              <a:buChar char="-"/>
              <a:defRPr/>
            </a:pPr>
            <a:r>
              <a:rPr lang="en-GB" sz="2000" dirty="0">
                <a:latin typeface="Arial" panose="020B0604020202020204" pitchFamily="34" charset="0"/>
                <a:cs typeface="Arial" panose="020B0604020202020204" pitchFamily="34" charset="0"/>
                <a:sym typeface="Wingdings" panose="05000000000000000000" pitchFamily="2" charset="2"/>
              </a:rPr>
              <a:t>Vergessen Sie nicht die 80/20-Regel (</a:t>
            </a:r>
            <a:r>
              <a:rPr lang="en-GB" altLang="es-ES" sz="2000" dirty="0">
                <a:latin typeface="Arial" panose="020B0604020202020204" pitchFamily="34" charset="0"/>
                <a:cs typeface="Arial" panose="020B0604020202020204" pitchFamily="34" charset="0"/>
              </a:rPr>
              <a:t>auch bekannt als Pareto-Prinzip - sie besagt, dass 80 % der Ergebnisse aus 20 % unserer Handlungen resultieren</a:t>
            </a:r>
            <a:r>
              <a:rPr lang="en-GB" sz="2000" dirty="0">
                <a:latin typeface="Arial" panose="020B0604020202020204" pitchFamily="34" charset="0"/>
                <a:cs typeface="Arial" panose="020B0604020202020204" pitchFamily="34" charset="0"/>
                <a:sym typeface="Wingdings" panose="05000000000000000000" pitchFamily="2" charset="2"/>
              </a:rPr>
              <a:t>).</a:t>
            </a:r>
          </a:p>
          <a:p>
            <a:pPr marL="342900" indent="-342900">
              <a:buFontTx/>
              <a:buChar char="-"/>
              <a:defRPr/>
            </a:pPr>
            <a:endParaRPr lang="en-US" sz="2400" dirty="0">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064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397031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Produktivitätsstrategien</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Produktivitätsspiele</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Manchmal sind wir um der Herausforderung willen motiviert, Aufgaben zu erledigen oder Projekte zu übernehmen. Weil wir wissen, dass das, was wir tun sollen, wichtig ist, oder weil es schwierig und komplex ist und wir es tun müssen - niemand sonst kann es besser machen. </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Es gibt jedoch Zeiten, in denen unsere Arbeit langweilig oder eintönig ist oder unter unseren Fähigkeiten liegt - aber wir müssen sie trotzdem tun. In einem normalen Arbeitsumfeld ist es aufgrund des äußeren Drucks vielleicht einfacher, dies zu tun. Aber als intelligenter Arbeitnehmer müssen Sie Wege finden, sich selbst zu motivieren.</a:t>
            </a: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10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11681926" cy="5016758"/>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Produktivitätsstrategien</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Produktivitätsspiele</a:t>
            </a:r>
          </a:p>
          <a:p>
            <a:pPr>
              <a:defRPr/>
            </a:pPr>
            <a:endParaRPr lang="en-GB" altLang="es-E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Wenn Ihre Arbeit manchmal nicht herausfordernd genug ist, machen Sie sie zu einer solchen - sie wird Ihnen mehr Spaß machen.</a:t>
            </a: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Beispiele für solche Herausforderungen:</a:t>
            </a:r>
          </a:p>
          <a:p>
            <a:pPr>
              <a:defRPr/>
            </a:pPr>
            <a:endParaRPr lang="en-US" sz="2000"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Wie viel von X Arbeit kann ich in 30 Minuten/1h/Tag erledigen?</a:t>
            </a:r>
          </a:p>
          <a:p>
            <a:pPr>
              <a:defRPr/>
            </a:pPr>
            <a:r>
              <a:rPr lang="en-US" sz="2000" b="1" dirty="0">
                <a:latin typeface="Arial" panose="020B0604020202020204" pitchFamily="34" charset="0"/>
                <a:cs typeface="Arial" panose="020B0604020202020204" pitchFamily="34" charset="0"/>
              </a:rPr>
              <a:t>Wie schnell kann ich X erledigen?</a:t>
            </a:r>
          </a:p>
          <a:p>
            <a:pPr>
              <a:defRPr/>
            </a:pPr>
            <a:r>
              <a:rPr lang="en-US" sz="2000" b="1" dirty="0">
                <a:latin typeface="Arial" panose="020B0604020202020204" pitchFamily="34" charset="0"/>
                <a:cs typeface="Arial" panose="020B0604020202020204" pitchFamily="34" charset="0"/>
              </a:rPr>
              <a:t>Kann ich einen einfacheren Weg finden, um X zu tun (z. B. automatisieren)?</a:t>
            </a:r>
          </a:p>
          <a:p>
            <a:pPr>
              <a:defRPr/>
            </a:pPr>
            <a:r>
              <a:rPr lang="en-US" sz="2000" b="1" dirty="0">
                <a:latin typeface="Arial" panose="020B0604020202020204" pitchFamily="34" charset="0"/>
                <a:cs typeface="Arial" panose="020B0604020202020204" pitchFamily="34" charset="0"/>
              </a:rPr>
              <a:t>Gibt es eine Möglichkeit, X in der gleichen Zeit besser zu machen?</a:t>
            </a:r>
          </a:p>
          <a:p>
            <a:pPr>
              <a:defRPr/>
            </a:pPr>
            <a:endParaRPr lang="en-US" sz="2400" dirty="0">
              <a:latin typeface="Trebuchet MS" panose="020B0603020202020204" pitchFamily="34" charset="0"/>
              <a:cs typeface="Calibri" panose="020F0502020204030204" pitchFamily="34" charset="0"/>
            </a:endParaRPr>
          </a:p>
          <a:p>
            <a:pPr>
              <a:defRPr/>
            </a:pPr>
            <a:endParaRPr lang="en-US" sz="2400" dirty="0">
              <a:latin typeface="Trebuchet MS" panose="020B0603020202020204" pitchFamily="34" charset="0"/>
              <a:cs typeface="Calibri" panose="020F050202020403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2030372"/>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4108654"/>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2030372"/>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509429"/>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90616" y="2042786"/>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577461"/>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966620" y="2030372"/>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7333541" y="5005317"/>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3</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1</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675574"/>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2</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551650" y="2326594"/>
            <a:ext cx="1842147" cy="1988430"/>
            <a:chOff x="633561" y="1895792"/>
            <a:chExt cx="1850160" cy="1988430"/>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33561" y="2314562"/>
              <a:ext cx="1828622" cy="1569660"/>
            </a:xfrm>
            <a:prstGeom prst="rect">
              <a:avLst/>
            </a:prstGeom>
            <a:noFill/>
          </p:spPr>
          <p:txBody>
            <a:bodyPr wrap="square" rtlCol="0">
              <a:spAutoFit/>
            </a:bodyPr>
            <a:lstStyle/>
            <a:p>
              <a:r>
                <a:rPr lang="en-US" altLang="ko-KR" sz="1600" dirty="0">
                  <a:solidFill>
                    <a:schemeClr val="bg1"/>
                  </a:solidFill>
                  <a:cs typeface="Arial" pitchFamily="34" charset="0"/>
                </a:rPr>
                <a:t>Was ist Selbstwirksamkeit?</a:t>
              </a:r>
            </a:p>
            <a:p>
              <a:endParaRPr lang="en-US" altLang="ko-KR" sz="1600" dirty="0">
                <a:solidFill>
                  <a:schemeClr val="bg1"/>
                </a:solidFill>
                <a:cs typeface="Arial" pitchFamily="34" charset="0"/>
              </a:endParaRPr>
            </a:p>
            <a:p>
              <a:r>
                <a:rPr lang="en-US" altLang="ko-KR" sz="1600" dirty="0">
                  <a:solidFill>
                    <a:schemeClr val="bg1"/>
                  </a:solidFill>
                  <a:cs typeface="Arial" pitchFamily="34" charset="0"/>
                </a:rPr>
                <a:t>Wie Selbstwirksamkeit funktioniert</a:t>
              </a:r>
              <a:endParaRPr lang="ko-KR" altLang="en-US" sz="16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Selbstwirksamkeit</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Produktivitätssteigernde Strategien</a:t>
            </a: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326594"/>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Selbstmotivation</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388760" y="2323544"/>
            <a:ext cx="1820701" cy="1026645"/>
            <a:chOff x="732381" y="1895792"/>
            <a:chExt cx="1828622" cy="1026645"/>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32381" y="2460772"/>
              <a:ext cx="1828622" cy="461665"/>
            </a:xfrm>
            <a:prstGeom prst="rect">
              <a:avLst/>
            </a:prstGeom>
            <a:noFill/>
          </p:spPr>
          <p:txBody>
            <a:bodyPr wrap="square" rtlCol="0">
              <a:spAutoFit/>
            </a:bodyPr>
            <a:lstStyle/>
            <a:p>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Einführung</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4219980"/>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Intro</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29">
            <a:extLst>
              <a:ext uri="{FF2B5EF4-FFF2-40B4-BE49-F238E27FC236}">
                <a16:creationId xmlns:a16="http://schemas.microsoft.com/office/drawing/2014/main" xmlns="" id="{E46AAD04-4626-42A2-8EDD-875EF425B8D2}"/>
              </a:ext>
            </a:extLst>
          </p:cNvPr>
          <p:cNvSpPr txBox="1"/>
          <p:nvPr/>
        </p:nvSpPr>
        <p:spPr>
          <a:xfrm>
            <a:off x="6960488" y="2816627"/>
            <a:ext cx="1987823" cy="2185214"/>
          </a:xfrm>
          <a:prstGeom prst="rect">
            <a:avLst/>
          </a:prstGeom>
          <a:noFill/>
        </p:spPr>
        <p:txBody>
          <a:bodyPr wrap="square" rtlCol="0">
            <a:spAutoFit/>
          </a:bodyPr>
          <a:lstStyle/>
          <a:p>
            <a:r>
              <a:rPr lang="en-US" altLang="ko-KR" sz="1600" dirty="0">
                <a:solidFill>
                  <a:schemeClr val="bg1"/>
                </a:solidFill>
                <a:cs typeface="Arial" pitchFamily="34" charset="0"/>
              </a:rPr>
              <a:t>Was ist Selbstmotivation?</a:t>
            </a:r>
          </a:p>
          <a:p>
            <a:r>
              <a:rPr lang="en-US" altLang="ko-KR" sz="1600" dirty="0">
                <a:solidFill>
                  <a:schemeClr val="bg1"/>
                </a:solidFill>
                <a:cs typeface="Arial" pitchFamily="34" charset="0"/>
              </a:rPr>
              <a:t>und</a:t>
            </a:r>
          </a:p>
          <a:p>
            <a:r>
              <a:rPr lang="en-US" altLang="ko-KR" sz="1600" dirty="0">
                <a:solidFill>
                  <a:schemeClr val="bg1"/>
                </a:solidFill>
                <a:cs typeface="Arial" pitchFamily="34" charset="0"/>
              </a:rPr>
              <a:t>Warum ist </a:t>
            </a:r>
          </a:p>
          <a:p>
            <a:r>
              <a:rPr lang="en-US" altLang="ko-KR" sz="1600" dirty="0">
                <a:solidFill>
                  <a:schemeClr val="bg1"/>
                </a:solidFill>
                <a:cs typeface="Arial" pitchFamily="34" charset="0"/>
              </a:rPr>
              <a:t>es wichtig in intelligenten Arbeitskontexten</a:t>
            </a:r>
          </a:p>
          <a:p>
            <a:endParaRPr lang="en-US" altLang="ko-KR" sz="2400" dirty="0">
              <a:solidFill>
                <a:schemeClr val="bg1"/>
              </a:solidFill>
              <a:cs typeface="Arial" pitchFamily="34" charset="0"/>
            </a:endParaRPr>
          </a:p>
        </p:txBody>
      </p:sp>
      <p:sp>
        <p:nvSpPr>
          <p:cNvPr id="31" name="TextBox 30">
            <a:extLst>
              <a:ext uri="{FF2B5EF4-FFF2-40B4-BE49-F238E27FC236}">
                <a16:creationId xmlns:a16="http://schemas.microsoft.com/office/drawing/2014/main" xmlns="" id="{DD76AB9D-C4F4-4994-B534-E1895CBC8603}"/>
              </a:ext>
            </a:extLst>
          </p:cNvPr>
          <p:cNvSpPr txBox="1"/>
          <p:nvPr/>
        </p:nvSpPr>
        <p:spPr>
          <a:xfrm>
            <a:off x="9134206" y="2881152"/>
            <a:ext cx="1820702" cy="2062103"/>
          </a:xfrm>
          <a:prstGeom prst="rect">
            <a:avLst/>
          </a:prstGeom>
          <a:noFill/>
        </p:spPr>
        <p:txBody>
          <a:bodyPr wrap="square" rtlCol="0">
            <a:spAutoFit/>
          </a:bodyPr>
          <a:lstStyle/>
          <a:p>
            <a:r>
              <a:rPr lang="en-US" altLang="ko-KR" sz="1600" dirty="0" err="1">
                <a:solidFill>
                  <a:schemeClr val="bg1"/>
                </a:solidFill>
                <a:cs typeface="Arial" pitchFamily="34" charset="0"/>
              </a:rPr>
              <a:t>Produktivitäts-strategien</a:t>
            </a:r>
            <a:r>
              <a:rPr lang="en-US" altLang="ko-KR" sz="1600" dirty="0">
                <a:solidFill>
                  <a:schemeClr val="bg1"/>
                </a:solidFill>
                <a:cs typeface="Arial" pitchFamily="34" charset="0"/>
              </a:rPr>
              <a:t> und Spiele</a:t>
            </a:r>
          </a:p>
          <a:p>
            <a:endParaRPr lang="en-US" altLang="ko-KR" sz="1600" dirty="0">
              <a:solidFill>
                <a:schemeClr val="bg1"/>
              </a:solidFill>
              <a:cs typeface="Arial" pitchFamily="34" charset="0"/>
            </a:endParaRPr>
          </a:p>
          <a:p>
            <a:r>
              <a:rPr lang="en-US" altLang="ko-KR" sz="1600" dirty="0">
                <a:solidFill>
                  <a:schemeClr val="bg1"/>
                </a:solidFill>
                <a:cs typeface="Arial" pitchFamily="34" charset="0"/>
              </a:rPr>
              <a:t>Schwerpunkt</a:t>
            </a:r>
          </a:p>
          <a:p>
            <a:endParaRPr lang="en-US" altLang="ko-KR" sz="1600" dirty="0">
              <a:solidFill>
                <a:schemeClr val="bg1"/>
              </a:solidFill>
              <a:cs typeface="Arial" pitchFamily="34" charset="0"/>
            </a:endParaRPr>
          </a:p>
          <a:p>
            <a:r>
              <a:rPr lang="en-US" altLang="ko-KR" sz="1600" dirty="0">
                <a:solidFill>
                  <a:schemeClr val="bg1"/>
                </a:solidFill>
                <a:cs typeface="Arial" pitchFamily="34" charset="0"/>
              </a:rPr>
              <a:t>Vermeidung von</a:t>
            </a:r>
          </a:p>
          <a:p>
            <a:r>
              <a:rPr lang="en-US" altLang="ko-KR" sz="1600" dirty="0">
                <a:solidFill>
                  <a:schemeClr val="bg1"/>
                </a:solidFill>
                <a:cs typeface="Arial" pitchFamily="34" charset="0"/>
              </a:rPr>
              <a:t>Ablenkungen</a:t>
            </a:r>
          </a:p>
        </p:txBody>
      </p:sp>
      <p:sp>
        <p:nvSpPr>
          <p:cNvPr id="35" name="TextBox 34">
            <a:extLst>
              <a:ext uri="{FF2B5EF4-FFF2-40B4-BE49-F238E27FC236}">
                <a16:creationId xmlns:a16="http://schemas.microsoft.com/office/drawing/2014/main" xmlns="" id="{7A297692-7ADC-466F-990C-206569F16151}"/>
              </a:ext>
            </a:extLst>
          </p:cNvPr>
          <p:cNvSpPr txBox="1"/>
          <p:nvPr/>
        </p:nvSpPr>
        <p:spPr>
          <a:xfrm>
            <a:off x="2347682" y="2844354"/>
            <a:ext cx="2047791" cy="2062103"/>
          </a:xfrm>
          <a:prstGeom prst="rect">
            <a:avLst/>
          </a:prstGeom>
          <a:noFill/>
        </p:spPr>
        <p:txBody>
          <a:bodyPr wrap="square" rtlCol="0">
            <a:spAutoFit/>
          </a:bodyPr>
          <a:lstStyle/>
          <a:p>
            <a:r>
              <a:rPr lang="en-US" altLang="ko-KR" sz="1600" dirty="0">
                <a:solidFill>
                  <a:schemeClr val="bg1"/>
                </a:solidFill>
                <a:cs typeface="Arial" pitchFamily="34" charset="0"/>
              </a:rPr>
              <a:t>Intelligente Arbeit und ihre Herausforderungen</a:t>
            </a:r>
          </a:p>
          <a:p>
            <a:endParaRPr lang="en-US" altLang="ko-KR" sz="1600" dirty="0">
              <a:solidFill>
                <a:schemeClr val="bg1"/>
              </a:solidFill>
              <a:cs typeface="Arial" pitchFamily="34" charset="0"/>
            </a:endParaRPr>
          </a:p>
          <a:p>
            <a:r>
              <a:rPr lang="en-US" altLang="ko-KR" sz="1600" dirty="0">
                <a:solidFill>
                  <a:schemeClr val="bg1"/>
                </a:solidFill>
                <a:cs typeface="Arial" pitchFamily="34" charset="0"/>
              </a:rPr>
              <a:t>Selbstwirksamkeit, Motivation und Fokus im EU-Kompetenzrahmen</a:t>
            </a:r>
          </a:p>
        </p:txBody>
      </p:sp>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4199"/>
            <a:chOff x="5865235" y="2880785"/>
            <a:chExt cx="3647182" cy="57419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Schwerpunkt</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798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Was sie ist und warum es so schwierig ist, sie zu erhalten</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4485"/>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Ablenkungen</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Was sind die Hauptquellen für externe und interne Ablenkungen?</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940547" y="2392489"/>
            <a:ext cx="3990687" cy="1815882"/>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Abschnitt 2. Ablenkungen vermeiden und konzentriert bleiben</a:t>
            </a:r>
            <a:endParaRPr lang="en-US" altLang="ko-KR" sz="2000" b="1" dirty="0">
              <a:solidFill>
                <a:srgbClr val="0594A9"/>
              </a:solidFill>
              <a:latin typeface="Trebuchet MS" panose="020B0603020202020204" pitchFamily="34" charset="0"/>
              <a:cs typeface="Arial" pitchFamily="34" charset="0"/>
            </a:endParaRPr>
          </a:p>
        </p:txBody>
      </p:sp>
      <p:sp>
        <p:nvSpPr>
          <p:cNvPr id="2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28" name="Immagin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52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xmlns="" id="{1E7C2DA8-98C7-4204-9F77-26C59970FC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7672505" y="2853876"/>
            <a:ext cx="4519495" cy="2389928"/>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98581" y="1270585"/>
            <a:ext cx="7555543" cy="49552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a:t>
            </a:r>
            <a:r>
              <a:rPr lang="en-US" altLang="es-ES" sz="2400" b="1" dirty="0">
                <a:solidFill>
                  <a:srgbClr val="0594A9"/>
                </a:solidFill>
                <a:latin typeface="Trebuchet MS" panose="020B0603020202020204" pitchFamily="34" charset="0"/>
                <a:cs typeface="Calibri" panose="020F0502020204030204" pitchFamily="34" charset="0"/>
              </a:rPr>
              <a:t>Ablenkungen vermeiden und konzentriert bleiben</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Schwerpunkt</a:t>
            </a:r>
          </a:p>
          <a:p>
            <a:pPr>
              <a:defRPr/>
            </a:pPr>
            <a:endParaRPr lang="en-GB" altLang="es-ES" sz="2000"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Die Fähigkeit eines Individuums, seine geistigen Anstrengungen auf die relevantesten Informationen in der Umgebung zu richten". (Zentrum für Leistungspsychologie)</a:t>
            </a:r>
          </a:p>
          <a:p>
            <a:pPr>
              <a:defRPr/>
            </a:pPr>
            <a:endParaRPr lang="en-US" b="0" i="0" dirty="0">
              <a:solidFill>
                <a:srgbClr val="111111"/>
              </a:solidFill>
              <a:effectLst/>
              <a:latin typeface="Arial" panose="020B0604020202020204" pitchFamily="34" charset="0"/>
              <a:cs typeface="Arial" panose="020B0604020202020204" pitchFamily="34" charset="0"/>
            </a:endParaRPr>
          </a:p>
          <a:p>
            <a:pPr>
              <a:defRPr/>
            </a:pPr>
            <a:r>
              <a:rPr lang="en-US" b="0" i="0" dirty="0">
                <a:solidFill>
                  <a:srgbClr val="111111"/>
                </a:solidFill>
                <a:effectLst/>
                <a:latin typeface="Arial" panose="020B0604020202020204" pitchFamily="34" charset="0"/>
                <a:cs typeface="Arial" panose="020B0604020202020204" pitchFamily="34" charset="0"/>
              </a:rPr>
              <a:t>Konzentration ist eine Fähigkeit, die mit entsprechender Übung und Ausdauer verbessert werden kann. Auch wenn es manchen Menschen in verschiedenen Situationen leichter fällt, sich zu konzentrieren als anderen, heißt das nicht, dass man nichts dagegen tun kann. </a:t>
            </a:r>
          </a:p>
          <a:p>
            <a:pPr>
              <a:defRPr/>
            </a:pPr>
            <a:r>
              <a:rPr lang="en-US" b="0" i="0" dirty="0">
                <a:solidFill>
                  <a:srgbClr val="111111"/>
                </a:solidFill>
                <a:effectLst/>
                <a:latin typeface="Arial" panose="020B0604020202020204" pitchFamily="34" charset="0"/>
                <a:cs typeface="Arial" panose="020B0604020202020204" pitchFamily="34" charset="0"/>
              </a:rPr>
              <a:t>Die Fähigkeit, sich zu konzentrieren, hängt von mehreren Variablen ab (geistig, körperlich, Umwelt) und schwankt mit der Zeit.</a:t>
            </a:r>
            <a:endParaRPr lang="en-US" dirty="0">
              <a:latin typeface="Arial" panose="020B0604020202020204" pitchFamily="34" charset="0"/>
              <a:cs typeface="Arial" panose="020B060402020202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355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1523E2D2-AE58-470E-ADE9-B6D38FFFD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5363" y="1965293"/>
            <a:ext cx="4548208" cy="3790173"/>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255037" y="1536667"/>
            <a:ext cx="8263812" cy="532453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a:t>
            </a:r>
            <a:r>
              <a:rPr lang="en-US" altLang="es-ES" sz="2400" b="1" dirty="0">
                <a:solidFill>
                  <a:srgbClr val="0594A9"/>
                </a:solidFill>
                <a:latin typeface="Trebuchet MS" panose="020B0603020202020204" pitchFamily="34" charset="0"/>
                <a:cs typeface="Calibri" panose="020F0502020204030204" pitchFamily="34" charset="0"/>
              </a:rPr>
              <a:t>Ablenkungen vermeiden und konzentriert bleiben</a:t>
            </a:r>
          </a:p>
          <a:p>
            <a:pPr>
              <a:defRPr/>
            </a:pPr>
            <a:endParaRPr lang="en-GB" altLang="es-ES" sz="2400" dirty="0">
              <a:latin typeface="Trebuchet MS" panose="020B0603020202020204" pitchFamily="34" charset="0"/>
              <a:cs typeface="Calibri" panose="020F0502020204030204" pitchFamily="34" charset="0"/>
            </a:endParaRPr>
          </a:p>
          <a:p>
            <a:pPr>
              <a:defRPr/>
            </a:pPr>
            <a:r>
              <a:rPr lang="en-GB" altLang="es-ES" sz="2000" b="1" dirty="0">
                <a:latin typeface="Arial" panose="020B0604020202020204" pitchFamily="34" charset="0"/>
                <a:cs typeface="Arial" panose="020B0604020202020204" pitchFamily="34" charset="0"/>
              </a:rPr>
              <a:t>Ablenkungen</a:t>
            </a:r>
          </a:p>
          <a:p>
            <a:pPr>
              <a:defRPr/>
            </a:pPr>
            <a:endParaRPr lang="en-GB" altLang="es-ES" sz="2000"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Extern:</a:t>
            </a:r>
          </a:p>
          <a:p>
            <a:pPr marL="342900" indent="-255588">
              <a:buFontTx/>
              <a:buChar char="-"/>
              <a:defRPr/>
            </a:pPr>
            <a:r>
              <a:rPr lang="en-US" dirty="0">
                <a:latin typeface="Arial" panose="020B0604020202020204" pitchFamily="34" charset="0"/>
                <a:cs typeface="Arial" panose="020B0604020202020204" pitchFamily="34" charset="0"/>
              </a:rPr>
              <a:t>Soziale Medien</a:t>
            </a:r>
          </a:p>
          <a:p>
            <a:pPr marL="342900" indent="-255588">
              <a:buFontTx/>
              <a:buChar char="-"/>
              <a:defRPr/>
            </a:pPr>
            <a:r>
              <a:rPr lang="en-US" dirty="0">
                <a:latin typeface="Arial" panose="020B0604020202020204" pitchFamily="34" charset="0"/>
                <a:cs typeface="Arial" panose="020B0604020202020204" pitchFamily="34" charset="0"/>
              </a:rPr>
              <a:t>Multitasking</a:t>
            </a:r>
          </a:p>
          <a:p>
            <a:pPr marL="342900" indent="-255588">
              <a:buFontTx/>
              <a:buChar char="-"/>
              <a:defRPr/>
            </a:pPr>
            <a:r>
              <a:rPr lang="en-US" dirty="0">
                <a:latin typeface="Arial" panose="020B0604020202020204" pitchFamily="34" charset="0"/>
                <a:cs typeface="Arial" panose="020B0604020202020204" pitchFamily="34" charset="0"/>
              </a:rPr>
              <a:t>Beantwortung von E-Mails (es sei denn, Ihre Hauptaufgabe ist die Beantwortung von E-Mails)</a:t>
            </a:r>
          </a:p>
          <a:p>
            <a:pPr marL="342900" indent="-255588">
              <a:buFontTx/>
              <a:buChar char="-"/>
              <a:defRPr/>
            </a:pPr>
            <a:r>
              <a:rPr lang="en-US" dirty="0">
                <a:latin typeface="Arial" panose="020B0604020202020204" pitchFamily="34" charset="0"/>
                <a:cs typeface="Arial" panose="020B0604020202020204" pitchFamily="34" charset="0"/>
              </a:rPr>
              <a:t>Chatten mit Kollegen</a:t>
            </a:r>
          </a:p>
          <a:p>
            <a:pPr marL="342900" indent="-255588">
              <a:buFontTx/>
              <a:buChar char="-"/>
              <a:defRPr/>
            </a:pPr>
            <a:r>
              <a:rPr lang="en-US" dirty="0">
                <a:latin typeface="Arial" panose="020B0604020202020204" pitchFamily="34" charset="0"/>
                <a:cs typeface="Arial" panose="020B0604020202020204" pitchFamily="34" charset="0"/>
              </a:rPr>
              <a:t>Aufgaben im Haushalt</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Intern: Über- oder Unterstimulation, negative Selbstgespräche, ungelöste Probleme, Sorgen, Müdigkeit</a:t>
            </a:r>
          </a:p>
          <a:p>
            <a:pPr>
              <a:defRPr/>
            </a:pPr>
            <a:endParaRPr lang="en-US" sz="2400" dirty="0">
              <a:latin typeface="Trebuchet MS" panose="020B0603020202020204" pitchFamily="34" charset="0"/>
              <a:cs typeface="Calibri" panose="020F0502020204030204" pitchFamily="34" charset="0"/>
            </a:endParaRPr>
          </a:p>
          <a:p>
            <a:pPr>
              <a:defRPr/>
            </a:pPr>
            <a:r>
              <a:rPr lang="en-GB" altLang="es-ES" sz="2400" dirty="0">
                <a:latin typeface="Trebuchet MS" panose="020B0603020202020204" pitchFamily="34" charset="0"/>
                <a:cs typeface="Calibri" panose="020F050202020403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3</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184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a:off x="4626663" y="404088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rot="10800000">
            <a:off x="6988605" y="2221786"/>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rot="10800000">
            <a:off x="5421533" y="4749872"/>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9949" y="3826749"/>
            <a:ext cx="1312102" cy="307777"/>
          </a:xfrm>
          <a:prstGeom prst="rect">
            <a:avLst/>
          </a:prstGeom>
          <a:noFill/>
        </p:spPr>
        <p:txBody>
          <a:bodyPr wrap="square" rtlCol="0">
            <a:spAutoFit/>
          </a:bodyPr>
          <a:lstStyle/>
          <a:p>
            <a:pPr algn="ctr"/>
            <a:r>
              <a:rPr lang="en-US" altLang="ko-KR" sz="1400" b="1" dirty="0">
                <a:solidFill>
                  <a:schemeClr val="tx1">
                    <a:lumMod val="75000"/>
                    <a:lumOff val="25000"/>
                  </a:schemeClr>
                </a:solidFill>
                <a:ea typeface="FZShuTi" pitchFamily="2" charset="-122"/>
                <a:cs typeface="Arial" pitchFamily="34" charset="0"/>
              </a:rPr>
              <a:t>Produktivität</a:t>
            </a: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2076273"/>
            <a:ext cx="3204000" cy="564324"/>
            <a:chOff x="3556042" y="1744979"/>
            <a:chExt cx="3240000" cy="564324"/>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Selbstmotivation</a:t>
              </a:r>
              <a:endParaRPr lang="ko-KR" altLang="en-US" sz="1400" b="1" dirty="0">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28" y="5171847"/>
            <a:ext cx="3119952" cy="1115041"/>
            <a:chOff x="3556041" y="1775757"/>
            <a:chExt cx="3155008" cy="1295032"/>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1" y="2424458"/>
              <a:ext cx="315500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Intelligente Ziele setzen, Produktivitätsstrategien anwenden, Produktivitätsspiele nutzen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1" y="1775757"/>
              <a:ext cx="3053525" cy="523220"/>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Zielsetzung und </a:t>
              </a:r>
              <a:r>
                <a:rPr lang="en-US" altLang="ko-KR" sz="1400" b="1" dirty="0" err="1">
                  <a:solidFill>
                    <a:schemeClr val="tx1">
                      <a:lumMod val="75000"/>
                      <a:lumOff val="25000"/>
                    </a:schemeClr>
                  </a:solidFill>
                  <a:ea typeface="FZShuTi" pitchFamily="2" charset="-122"/>
                  <a:cs typeface="Arial" pitchFamily="34" charset="0"/>
                </a:rPr>
                <a:t>Produktivitätsstrategien</a:t>
              </a:r>
              <a:endParaRPr lang="en-US" altLang="ko-KR" sz="1400" b="1" dirty="0">
                <a:solidFill>
                  <a:schemeClr val="tx1">
                    <a:lumMod val="75000"/>
                    <a:lumOff val="25000"/>
                  </a:schemeClr>
                </a:solidFill>
                <a:ea typeface="FZShuTi" pitchFamily="2" charset="-122"/>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355830" y="5232794"/>
            <a:ext cx="3520539" cy="965712"/>
            <a:chOff x="3556042" y="1528257"/>
            <a:chExt cx="3560096" cy="965712"/>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461665"/>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Konzentration und die wichtigsten Quellen der Ablenkung verstehen</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876138" y="1528257"/>
              <a:ext cx="3240000" cy="523220"/>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Ablenkungen vermeiden und konzentriert bleiben</a:t>
              </a:r>
              <a:endParaRPr lang="ko-KR" altLang="en-US" sz="1400" b="1"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499602" y="2066895"/>
            <a:ext cx="3303935" cy="598475"/>
            <a:chOff x="3454984" y="1744979"/>
            <a:chExt cx="3341058" cy="598475"/>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454984" y="2066455"/>
              <a:ext cx="3240000"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Selbstwirksamkeit</a:t>
              </a:r>
              <a:endParaRPr lang="ko-KR" altLang="en-US"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a:off x="4307817" y="2683881"/>
            <a:ext cx="1898211" cy="649223"/>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Resümee</a:t>
            </a:r>
            <a:endParaRPr lang="en-US" altLang="ko-KR" sz="2400" b="1" dirty="0">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DANKESCHÖN</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7750059" cy="550920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Einleitung. Warum "Selbst"?</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dirty="0">
                <a:latin typeface="Arial" panose="020B0604020202020204" pitchFamily="34" charset="0"/>
                <a:cs typeface="Arial" panose="020B0604020202020204" pitchFamily="34" charset="0"/>
              </a:rPr>
              <a:t>Die COVID19-Pandemie hat uns nicht nur die unbestreitbare Bedeutung von intelligentem Arbeiten und Telearbeit für den Erhalt von Arbeitsplätzen und das Überleben der Wirtschaft vor Augen geführt, sondern auch deutlich gemacht, dass jeder von uns (schnell) lernen muss, sich mehr auf sich selbst als auf externe Faktoren zu verlassen.</a:t>
            </a:r>
          </a:p>
          <a:p>
            <a:pPr>
              <a:defRPr/>
            </a:pPr>
            <a:endParaRPr lang="en-US" altLang="es-ES" dirty="0">
              <a:latin typeface="Arial" panose="020B0604020202020204" pitchFamily="34" charset="0"/>
              <a:cs typeface="Arial" panose="020B0604020202020204" pitchFamily="34" charset="0"/>
            </a:endParaRPr>
          </a:p>
          <a:p>
            <a:pPr>
              <a:defRPr/>
            </a:pPr>
            <a:r>
              <a:rPr lang="en-US" altLang="es-ES" dirty="0">
                <a:latin typeface="Arial" panose="020B0604020202020204" pitchFamily="34" charset="0"/>
                <a:cs typeface="Arial" panose="020B0604020202020204" pitchFamily="34" charset="0"/>
              </a:rPr>
              <a:t>Dieses Modul lenkt die Aufmerksamkeit auf mehrere wichtige Punkte: Selbstwirksamkeit, Selbstmotivation, Konzentration, Produktivität - und wie können wir unsere Fähigkeiten verbessern und lernen, unseren Weg durch unsere Arbeit zu gehen oder zu spielen, die manchmal herausfordernd, langweilig oder anstrengend sein kann - aus eigener Kraft, ohne die externen Motivationsfaktoren und den unmittelbaren Druck eines traditionellen Arbeitsplatzes.</a:t>
            </a: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50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75323" y="2086533"/>
            <a:ext cx="4218446" cy="4280596"/>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7750059" cy="5570756"/>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Einleitung. Selbstwirksamkeit und Motivation im EU-Rahmen</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sz="1600" dirty="0">
                <a:latin typeface="Arial" panose="020B0604020202020204" pitchFamily="34" charset="0"/>
                <a:cs typeface="Arial" panose="020B0604020202020204" pitchFamily="34" charset="0"/>
              </a:rPr>
              <a:t>Die Bedeutung der Selbstwirksamkeit und der Fähigkeit, auch unter widrigen Umständen motiviert zu bleiben, sich zu konzentrieren, Ziele zu setzen und zu erreichen, ist weithin anerkannt und in einem stark unternehmerisch geprägten Umfeld besonders wichtig.</a:t>
            </a:r>
          </a:p>
          <a:p>
            <a:pPr>
              <a:defRPr/>
            </a:pPr>
            <a:r>
              <a:rPr lang="en-US" altLang="es-ES" sz="1600" dirty="0">
                <a:latin typeface="Arial" panose="020B0604020202020204" pitchFamily="34" charset="0"/>
                <a:cs typeface="Arial" panose="020B0604020202020204" pitchFamily="34" charset="0"/>
              </a:rPr>
              <a:t>Im </a:t>
            </a:r>
            <a:r>
              <a:rPr lang="en-US" altLang="es-ES" sz="1600" dirty="0" err="1">
                <a:latin typeface="Arial" panose="020B0604020202020204" pitchFamily="34" charset="0"/>
                <a:cs typeface="Arial" panose="020B0604020202020204" pitchFamily="34" charset="0"/>
              </a:rPr>
              <a:t>europäischen</a:t>
            </a:r>
            <a:r>
              <a:rPr lang="en-US" altLang="es-ES" sz="1600" dirty="0">
                <a:latin typeface="Arial" panose="020B0604020202020204" pitchFamily="34" charset="0"/>
                <a:cs typeface="Arial" panose="020B0604020202020204" pitchFamily="34" charset="0"/>
              </a:rPr>
              <a:t> </a:t>
            </a:r>
            <a:r>
              <a:rPr lang="en-US" altLang="es-ES" sz="1600" dirty="0" err="1">
                <a:latin typeface="Arial" panose="020B0604020202020204" pitchFamily="34" charset="0"/>
                <a:cs typeface="Arial" panose="020B0604020202020204" pitchFamily="34" charset="0"/>
              </a:rPr>
              <a:t>Referenzrahmen</a:t>
            </a:r>
            <a:r>
              <a:rPr lang="en-US" altLang="es-ES" sz="1600" dirty="0">
                <a:latin typeface="Arial" panose="020B0604020202020204" pitchFamily="34" charset="0"/>
                <a:cs typeface="Arial" panose="020B0604020202020204" pitchFamily="34" charset="0"/>
              </a:rPr>
              <a:t> </a:t>
            </a:r>
            <a:r>
              <a:rPr lang="en-US" altLang="es-ES" sz="1600" dirty="0" err="1">
                <a:latin typeface="Arial" panose="020B0604020202020204" pitchFamily="34" charset="0"/>
                <a:cs typeface="Arial" panose="020B0604020202020204" pitchFamily="34" charset="0"/>
              </a:rPr>
              <a:t>Unternehmerische</a:t>
            </a:r>
            <a:r>
              <a:rPr lang="en-US" altLang="es-ES" sz="1600" dirty="0">
                <a:latin typeface="Arial" panose="020B0604020202020204" pitchFamily="34" charset="0"/>
                <a:cs typeface="Arial" panose="020B0604020202020204" pitchFamily="34" charset="0"/>
              </a:rPr>
              <a:t> </a:t>
            </a:r>
            <a:r>
              <a:rPr lang="en-US" altLang="es-ES" sz="1600" dirty="0" err="1">
                <a:latin typeface="Arial" panose="020B0604020202020204" pitchFamily="34" charset="0"/>
                <a:cs typeface="Arial" panose="020B0604020202020204" pitchFamily="34" charset="0"/>
              </a:rPr>
              <a:t>Kompetenzen</a:t>
            </a:r>
            <a:r>
              <a:rPr lang="en-US" altLang="es-ES" sz="1600" dirty="0">
                <a:latin typeface="Arial" panose="020B0604020202020204" pitchFamily="34" charset="0"/>
                <a:cs typeface="Arial" panose="020B0604020202020204" pitchFamily="34" charset="0"/>
              </a:rPr>
              <a:t> “</a:t>
            </a:r>
            <a:r>
              <a:rPr lang="en-US" altLang="es-ES" sz="1600" dirty="0" err="1">
                <a:latin typeface="Arial" panose="020B0604020202020204" pitchFamily="34" charset="0"/>
                <a:cs typeface="Arial" panose="020B0604020202020204" pitchFamily="34" charset="0"/>
              </a:rPr>
              <a:t>EntreComp</a:t>
            </a:r>
            <a:r>
              <a:rPr lang="en-US" altLang="es-ES" sz="1600" dirty="0">
                <a:latin typeface="Arial" panose="020B0604020202020204" pitchFamily="34" charset="0"/>
                <a:cs typeface="Arial" panose="020B0604020202020204" pitchFamily="34" charset="0"/>
              </a:rPr>
              <a:t>” werden Selbstwirksamkeit und Motivation unter den 15 Kernkompetenzen des Unternehmertums aufgeführt. </a:t>
            </a:r>
          </a:p>
          <a:p>
            <a:pPr>
              <a:defRPr/>
            </a:pPr>
            <a:endParaRPr lang="en-US" altLang="es-ES" sz="1600" dirty="0">
              <a:latin typeface="Arial" panose="020B0604020202020204" pitchFamily="34" charset="0"/>
              <a:cs typeface="Arial" panose="020B0604020202020204" pitchFamily="34" charset="0"/>
            </a:endParaRPr>
          </a:p>
          <a:p>
            <a:pPr>
              <a:defRPr/>
            </a:pPr>
            <a:r>
              <a:rPr lang="en-US" altLang="es-ES" sz="1600" dirty="0">
                <a:latin typeface="Arial" panose="020B0604020202020204" pitchFamily="34" charset="0"/>
                <a:cs typeface="Arial" panose="020B0604020202020204" pitchFamily="34" charset="0"/>
              </a:rPr>
              <a:t>Dieses Modul lenkt die Aufmerksamkeit auf mehrere wichtige Punkte: Selbstwirksamkeit, Selbstmotivation, Konzentration, Produktivität - und wie können wir uns selbst verbessern und lernen, unseren Weg durch unsere Arbeit zu gehen oder zu spielen, die manchmal herausfordernd, langweilig oder anstrengend sein kann - aus eigener Kraft, ohne die externen Motivationsfaktoren und den unmittelbaren Druck eines traditionellen Arbeitsplatzes.</a:t>
            </a:r>
          </a:p>
          <a:p>
            <a:pPr>
              <a:defRPr/>
            </a:pPr>
            <a:endParaRPr lang="en-US" altLang="es-ES" sz="16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694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348800"/>
            <a:ext cx="10148026" cy="181588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Einleitung. Selbstwirksamkeit und Motivation im EU-Rahmen</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Intro</a:t>
            </a:r>
            <a:endParaRPr lang="en-US" altLang="ko-KR" sz="2400" b="1" dirty="0">
              <a:solidFill>
                <a:srgbClr val="F36A0D"/>
              </a:solidFill>
              <a:latin typeface="Trebuchet MS" panose="020B0603020202020204" pitchFamily="34" charset="0"/>
              <a:cs typeface="Arial" pitchFamily="34" charset="0"/>
            </a:endParaRPr>
          </a:p>
        </p:txBody>
      </p:sp>
      <p:pic>
        <p:nvPicPr>
          <p:cNvPr id="8" name="Picture 7" descr="Table&#10;&#10;Description automatically generated with low confidence">
            <a:extLst>
              <a:ext uri="{FF2B5EF4-FFF2-40B4-BE49-F238E27FC236}">
                <a16:creationId xmlns:a16="http://schemas.microsoft.com/office/drawing/2014/main" xmlns="" id="{C1189492-10FE-4BD3-A355-C723A18A7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94" y="1788570"/>
            <a:ext cx="6467669" cy="4199839"/>
          </a:xfrm>
          <a:prstGeom prst="rect">
            <a:avLst/>
          </a:prstGeom>
        </p:spPr>
      </p:pic>
      <p:pic>
        <p:nvPicPr>
          <p:cNvPr id="9" name="Picture 8" descr="Chart, treemap chart&#10;&#10;Description automatically generated">
            <a:extLst>
              <a:ext uri="{FF2B5EF4-FFF2-40B4-BE49-F238E27FC236}">
                <a16:creationId xmlns:a16="http://schemas.microsoft.com/office/drawing/2014/main" xmlns="" id="{8B327E17-4E0D-4970-9B9E-C6E030C18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7516" y="1788570"/>
            <a:ext cx="4994484" cy="3039912"/>
          </a:xfrm>
          <a:prstGeom prst="rect">
            <a:avLst/>
          </a:prstGeom>
        </p:spPr>
      </p:pic>
      <p:sp>
        <p:nvSpPr>
          <p:cNvPr id="11" name="TextBox 10">
            <a:extLst>
              <a:ext uri="{FF2B5EF4-FFF2-40B4-BE49-F238E27FC236}">
                <a16:creationId xmlns:a16="http://schemas.microsoft.com/office/drawing/2014/main" xmlns="" id="{EF50C26A-BCE5-4D2A-BC01-A37674FECA8B}"/>
              </a:ext>
            </a:extLst>
          </p:cNvPr>
          <p:cNvSpPr txBox="1"/>
          <p:nvPr/>
        </p:nvSpPr>
        <p:spPr>
          <a:xfrm>
            <a:off x="604694" y="5917556"/>
            <a:ext cx="11240116" cy="338554"/>
          </a:xfrm>
          <a:prstGeom prst="rect">
            <a:avLst/>
          </a:prstGeom>
          <a:noFill/>
        </p:spPr>
        <p:txBody>
          <a:bodyPr wrap="square">
            <a:spAutoFit/>
          </a:bodyPr>
          <a:lstStyle/>
          <a:p>
            <a:r>
              <a:rPr lang="en-US" sz="1600" dirty="0" err="1"/>
              <a:t>Selbstwirksamkeit</a:t>
            </a:r>
            <a:r>
              <a:rPr lang="en-US" sz="1600" dirty="0"/>
              <a:t>, aufgeführt in </a:t>
            </a:r>
            <a:r>
              <a:rPr lang="en-US" sz="1600" dirty="0" err="1"/>
              <a:t>EntreComp</a:t>
            </a:r>
            <a:r>
              <a:rPr lang="en-US" sz="1600" dirty="0"/>
              <a:t> unter Ressourcen, Thema "Glaube an deine </a:t>
            </a:r>
            <a:r>
              <a:rPr lang="en-US" sz="1600" dirty="0" err="1"/>
              <a:t>Fähigkeiten</a:t>
            </a:r>
            <a:r>
              <a:rPr lang="en-US" sz="1600" dirty="0"/>
              <a:t>", </a:t>
            </a:r>
            <a:r>
              <a:rPr lang="en-US" sz="1600" dirty="0" err="1"/>
              <a:t>verschiedene</a:t>
            </a:r>
            <a:r>
              <a:rPr lang="en-US" sz="1600" dirty="0"/>
              <a:t> Leistungsstufen</a:t>
            </a:r>
          </a:p>
        </p:txBody>
      </p:sp>
      <p:sp>
        <p:nvSpPr>
          <p:cNvPr id="12" name="TextBox 11">
            <a:extLst>
              <a:ext uri="{FF2B5EF4-FFF2-40B4-BE49-F238E27FC236}">
                <a16:creationId xmlns:a16="http://schemas.microsoft.com/office/drawing/2014/main" xmlns="" id="{DC446EFF-8E1E-4201-B067-BF9BAD4C2EF6}"/>
              </a:ext>
            </a:extLst>
          </p:cNvPr>
          <p:cNvSpPr txBox="1"/>
          <p:nvPr/>
        </p:nvSpPr>
        <p:spPr>
          <a:xfrm>
            <a:off x="7352225" y="4907617"/>
            <a:ext cx="4994484" cy="923330"/>
          </a:xfrm>
          <a:prstGeom prst="rect">
            <a:avLst/>
          </a:prstGeom>
          <a:noFill/>
        </p:spPr>
        <p:txBody>
          <a:bodyPr wrap="square">
            <a:spAutoFit/>
          </a:bodyPr>
          <a:lstStyle/>
          <a:p>
            <a:r>
              <a:rPr lang="en-US" b="1" dirty="0"/>
              <a:t> Tipp: Es gibt spezielle Module innerhalb der SWIFT-Schulung, die Ihnen helfen, die EU-Rahmenbedingungen besser zu verstehen.</a:t>
            </a:r>
          </a:p>
        </p:txBody>
      </p:sp>
      <p:sp>
        <p:nvSpPr>
          <p:cNvPr id="13"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5" name="Immagin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7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570289"/>
            <a:chOff x="5865235" y="2880785"/>
            <a:chExt cx="3647182" cy="57028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Definition</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Die Kraft des Glaubens an die eigene Fähigkeit zum Erfolg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43347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355221"/>
            <a:ext cx="5500672" cy="570289"/>
            <a:chOff x="5865235" y="3995582"/>
            <a:chExt cx="3647182" cy="57028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Kontext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r>
                <a:rPr lang="en-US" altLang="ko-KR" sz="1200" dirty="0">
                  <a:solidFill>
                    <a:schemeClr val="tx1">
                      <a:lumMod val="75000"/>
                      <a:lumOff val="25000"/>
                    </a:schemeClr>
                  </a:solidFill>
                </a:rPr>
                <a:t>Welche Bedeutung hat die Selbstwirksamkeit für intelligente Arbeitnehmer?</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1384995"/>
          </a:xfrm>
          <a:prstGeom prst="rect">
            <a:avLst/>
          </a:prstGeom>
          <a:noFill/>
        </p:spPr>
        <p:txBody>
          <a:bodyPr wrap="square" rtlCol="0">
            <a:spAutoFit/>
          </a:bodyPr>
          <a:lstStyle/>
          <a:p>
            <a:endParaRPr lang="en-US" altLang="ko-KR" sz="2800" b="1" dirty="0">
              <a:solidFill>
                <a:srgbClr val="0594A9"/>
              </a:solidFill>
              <a:latin typeface="Trebuchet MS" panose="020B0603020202020204" pitchFamily="34" charset="0"/>
              <a:cs typeface="Arial" pitchFamily="34" charset="0"/>
            </a:endParaRPr>
          </a:p>
          <a:p>
            <a:r>
              <a:rPr lang="en-US" altLang="ko-KR" sz="2800" b="1" dirty="0">
                <a:solidFill>
                  <a:srgbClr val="0594A9"/>
                </a:solidFill>
                <a:latin typeface="Trebuchet MS" panose="020B0603020202020204" pitchFamily="34" charset="0"/>
                <a:cs typeface="Arial" pitchFamily="34" charset="0"/>
              </a:rPr>
              <a:t>Abschnitt 1. Was ist Selbstwirksamkeit?</a:t>
            </a:r>
            <a:endParaRPr lang="en-US" altLang="ko-KR" sz="2000" b="1" dirty="0">
              <a:solidFill>
                <a:srgbClr val="0594A9"/>
              </a:solidFill>
              <a:latin typeface="Trebuchet MS" panose="020B0603020202020204" pitchFamily="34" charset="0"/>
              <a:cs typeface="Arial" pitchFamily="34" charset="0"/>
            </a:endParaRPr>
          </a:p>
        </p:txBody>
      </p:sp>
      <p:sp>
        <p:nvSpPr>
          <p:cNvPr id="2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A73BE020-12C5-4A27-9FFE-BDB1F6062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487" y="2075107"/>
            <a:ext cx="3990686" cy="400645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70210" y="1793351"/>
            <a:ext cx="7750059" cy="489364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dirty="0">
                <a:latin typeface="Arial" panose="020B0604020202020204" pitchFamily="34" charset="0"/>
                <a:cs typeface="Arial" panose="020B0604020202020204" pitchFamily="34" charset="0"/>
              </a:rPr>
              <a:t>Das Konzept der Selbstwirksamkeit ist nicht neu - es wurde erstmals 1977 von dem Stanford-Professor und Psychologen Albert Bandura vorgeschlagen. In seinen Arbeiten definiert er Selbstwirksamkeit als </a:t>
            </a:r>
            <a:r>
              <a:rPr lang="en-US" altLang="es-ES" b="1" dirty="0">
                <a:latin typeface="Arial" panose="020B0604020202020204" pitchFamily="34" charset="0"/>
                <a:cs typeface="Arial" panose="020B0604020202020204" pitchFamily="34" charset="0"/>
              </a:rPr>
              <a:t>"eine bestimmte Gruppe von Überzeugungen einer Person, die bestimmen, wie gut man einen Handlungsplan in voraussichtlichen Situationen ausführen kann</a:t>
            </a:r>
            <a:r>
              <a:rPr lang="en-US" altLang="es-ES" dirty="0">
                <a:latin typeface="Arial" panose="020B0604020202020204" pitchFamily="34" charset="0"/>
                <a:cs typeface="Arial" panose="020B0604020202020204" pitchFamily="34" charset="0"/>
              </a:rPr>
              <a:t>".</a:t>
            </a:r>
          </a:p>
          <a:p>
            <a:pPr>
              <a:defRPr/>
            </a:pPr>
            <a:endParaRPr lang="en-US" altLang="es-ES" dirty="0">
              <a:latin typeface="Arial" panose="020B0604020202020204" pitchFamily="34" charset="0"/>
              <a:cs typeface="Arial" panose="020B0604020202020204" pitchFamily="34" charset="0"/>
            </a:endParaRPr>
          </a:p>
          <a:p>
            <a:pPr>
              <a:defRPr/>
            </a:pPr>
            <a:r>
              <a:rPr lang="en-US" altLang="es-ES" dirty="0">
                <a:latin typeface="Arial" panose="020B0604020202020204" pitchFamily="34" charset="0"/>
                <a:cs typeface="Arial" panose="020B0604020202020204" pitchFamily="34" charset="0"/>
              </a:rPr>
              <a:t>Weitere Forschungsarbeiten zeigen, dass </a:t>
            </a:r>
            <a:r>
              <a:rPr lang="en-US" altLang="es-ES" b="1" dirty="0">
                <a:latin typeface="Arial" panose="020B0604020202020204" pitchFamily="34" charset="0"/>
                <a:cs typeface="Arial" panose="020B0604020202020204" pitchFamily="34" charset="0"/>
              </a:rPr>
              <a:t>Selbstwirksamkeit </a:t>
            </a:r>
            <a:r>
              <a:rPr lang="en-US" altLang="es-ES" dirty="0">
                <a:latin typeface="Arial" panose="020B0604020202020204" pitchFamily="34" charset="0"/>
                <a:cs typeface="Arial" panose="020B0604020202020204" pitchFamily="34" charset="0"/>
              </a:rPr>
              <a:t>besonders im </a:t>
            </a:r>
            <a:r>
              <a:rPr lang="en-US" altLang="es-ES" b="1" dirty="0">
                <a:latin typeface="Arial" panose="020B0604020202020204" pitchFamily="34" charset="0"/>
                <a:cs typeface="Arial" panose="020B0604020202020204" pitchFamily="34" charset="0"/>
              </a:rPr>
              <a:t>Zusammenhang mit intelligentem Arbeiten von </a:t>
            </a:r>
            <a:r>
              <a:rPr lang="en-US" altLang="es-ES" dirty="0">
                <a:latin typeface="Arial" panose="020B0604020202020204" pitchFamily="34" charset="0"/>
                <a:cs typeface="Arial" panose="020B0604020202020204" pitchFamily="34" charset="0"/>
              </a:rPr>
              <a:t>Bedeutung sein könnte, das ein höheres Maß an </a:t>
            </a:r>
            <a:r>
              <a:rPr lang="en-US" altLang="es-ES" b="1" dirty="0">
                <a:latin typeface="Arial" panose="020B0604020202020204" pitchFamily="34" charset="0"/>
                <a:cs typeface="Arial" panose="020B0604020202020204" pitchFamily="34" charset="0"/>
              </a:rPr>
              <a:t>Autonomie </a:t>
            </a:r>
            <a:r>
              <a:rPr lang="en-US" altLang="es-ES" dirty="0">
                <a:latin typeface="Arial" panose="020B0604020202020204" pitchFamily="34" charset="0"/>
                <a:cs typeface="Arial" panose="020B0604020202020204" pitchFamily="34" charset="0"/>
              </a:rPr>
              <a:t>bei </a:t>
            </a:r>
            <a:r>
              <a:rPr lang="en-US" altLang="es-ES" b="1" dirty="0">
                <a:latin typeface="Arial" panose="020B0604020202020204" pitchFamily="34" charset="0"/>
                <a:cs typeface="Arial" panose="020B0604020202020204" pitchFamily="34" charset="0"/>
              </a:rPr>
              <a:t>der Arbeit </a:t>
            </a:r>
            <a:r>
              <a:rPr lang="en-US" altLang="es-ES" dirty="0">
                <a:latin typeface="Arial" panose="020B0604020202020204" pitchFamily="34" charset="0"/>
                <a:cs typeface="Arial" panose="020B0604020202020204" pitchFamily="34" charset="0"/>
              </a:rPr>
              <a:t>und mehr </a:t>
            </a:r>
            <a:r>
              <a:rPr lang="en-US" altLang="es-ES" b="1" dirty="0">
                <a:latin typeface="Arial" panose="020B0604020202020204" pitchFamily="34" charset="0"/>
                <a:cs typeface="Arial" panose="020B0604020202020204" pitchFamily="34" charset="0"/>
              </a:rPr>
              <a:t>kreatives Verhalten</a:t>
            </a:r>
            <a:r>
              <a:rPr lang="en-US" altLang="es-ES" dirty="0">
                <a:latin typeface="Arial" panose="020B0604020202020204" pitchFamily="34" charset="0"/>
                <a:cs typeface="Arial" panose="020B0604020202020204" pitchFamily="34" charset="0"/>
              </a:rPr>
              <a:t>, </a:t>
            </a:r>
            <a:r>
              <a:rPr lang="en-US" altLang="es-ES" b="1" dirty="0">
                <a:latin typeface="Arial" panose="020B0604020202020204" pitchFamily="34" charset="0"/>
                <a:cs typeface="Arial" panose="020B0604020202020204" pitchFamily="34" charset="0"/>
              </a:rPr>
              <a:t>Stressresistenz </a:t>
            </a:r>
            <a:r>
              <a:rPr lang="en-US" altLang="es-ES" dirty="0">
                <a:latin typeface="Arial" panose="020B0604020202020204" pitchFamily="34" charset="0"/>
                <a:cs typeface="Arial" panose="020B0604020202020204" pitchFamily="34" charset="0"/>
              </a:rPr>
              <a:t>und </a:t>
            </a:r>
            <a:r>
              <a:rPr lang="en-US" altLang="es-ES" b="1" dirty="0">
                <a:latin typeface="Arial" panose="020B0604020202020204" pitchFamily="34" charset="0"/>
                <a:cs typeface="Arial" panose="020B0604020202020204" pitchFamily="34" charset="0"/>
              </a:rPr>
              <a:t>Selbstdisziplin </a:t>
            </a:r>
            <a:r>
              <a:rPr lang="en-US" altLang="es-ES" dirty="0">
                <a:latin typeface="Arial" panose="020B0604020202020204" pitchFamily="34" charset="0"/>
                <a:cs typeface="Arial" panose="020B0604020202020204" pitchFamily="34" charset="0"/>
              </a:rPr>
              <a:t>erfordert.</a:t>
            </a:r>
          </a:p>
          <a:p>
            <a:pPr>
              <a:defRPr/>
            </a:pPr>
            <a:endParaRPr lang="en-US" altLang="es-ES" sz="2000" dirty="0">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854906"/>
            <a:ext cx="7803870" cy="49552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Was ist Selbstwirksamkeit?</a:t>
            </a:r>
          </a:p>
          <a:p>
            <a:pPr>
              <a:defRPr/>
            </a:pPr>
            <a:endParaRPr lang="en-GB" altLang="es-ES" sz="2400" dirty="0">
              <a:latin typeface="Trebuchet MS" panose="020B0603020202020204" pitchFamily="34" charset="0"/>
              <a:cs typeface="Calibri" panose="020F0502020204030204" pitchFamily="34" charset="0"/>
            </a:endParaRPr>
          </a:p>
          <a:p>
            <a:pPr>
              <a:defRPr/>
            </a:pPr>
            <a:r>
              <a:rPr lang="en-US" altLang="es-ES" dirty="0">
                <a:latin typeface="Arial" panose="020B0604020202020204" pitchFamily="34" charset="0"/>
                <a:cs typeface="Arial" panose="020B0604020202020204" pitchFamily="34" charset="0"/>
              </a:rPr>
              <a:t>Mehr denn je müssen die Menschen angesichts der Veränderungen des neuen Arbeitsparadigmas in der Lage sein, mit Ungewissheit und Stress umzugehen, sich eigene Ziele zu setzen, sich selbst zu motivieren, eigenständig Entscheidungen zu treffen, unterwegs zu lernen und sich anzupassen.</a:t>
            </a:r>
          </a:p>
          <a:p>
            <a:pPr>
              <a:defRPr/>
            </a:pPr>
            <a:endParaRPr lang="en-US" altLang="es-ES" dirty="0">
              <a:latin typeface="Arial" panose="020B0604020202020204" pitchFamily="34" charset="0"/>
              <a:cs typeface="Arial" panose="020B0604020202020204" pitchFamily="34" charset="0"/>
            </a:endParaRPr>
          </a:p>
          <a:p>
            <a:pPr>
              <a:defRPr/>
            </a:pPr>
            <a:r>
              <a:rPr lang="en-US" altLang="es-ES" dirty="0">
                <a:latin typeface="Arial" panose="020B0604020202020204" pitchFamily="34" charset="0"/>
                <a:cs typeface="Arial" panose="020B0604020202020204" pitchFamily="34" charset="0"/>
              </a:rPr>
              <a:t>Mit einem </a:t>
            </a:r>
            <a:r>
              <a:rPr lang="en-US" altLang="es-ES" b="1" dirty="0">
                <a:latin typeface="Arial" panose="020B0604020202020204" pitchFamily="34" charset="0"/>
                <a:cs typeface="Arial" panose="020B0604020202020204" pitchFamily="34" charset="0"/>
              </a:rPr>
              <a:t>hohen Maß an Selbstwirksamkeit </a:t>
            </a:r>
            <a:r>
              <a:rPr lang="en-US" altLang="es-ES" dirty="0">
                <a:latin typeface="Arial" panose="020B0604020202020204" pitchFamily="34" charset="0"/>
                <a:cs typeface="Arial" panose="020B0604020202020204" pitchFamily="34" charset="0"/>
              </a:rPr>
              <a:t>steigen die Chancen, ein Ziel zu erreichen, ebenso wie die Schwierigkeit der Herausforderungen, die man sich selbst stellt. Anstatt sich vor schwierigen Aufgaben, fehlenden Anweisungen, Hinweisen und unmittelbarem Feedback zu fürchten, lernt man, diese Dinge als </a:t>
            </a:r>
            <a:r>
              <a:rPr lang="en-US" altLang="es-ES" b="1" dirty="0">
                <a:latin typeface="Arial" panose="020B0604020202020204" pitchFamily="34" charset="0"/>
                <a:cs typeface="Arial" panose="020B0604020202020204" pitchFamily="34" charset="0"/>
              </a:rPr>
              <a:t>etwas zu </a:t>
            </a:r>
            <a:r>
              <a:rPr lang="en-US" altLang="es-ES" dirty="0">
                <a:latin typeface="Arial" panose="020B0604020202020204" pitchFamily="34" charset="0"/>
                <a:cs typeface="Arial" panose="020B0604020202020204" pitchFamily="34" charset="0"/>
              </a:rPr>
              <a:t>betrachten</a:t>
            </a:r>
            <a:r>
              <a:rPr lang="en-US" altLang="es-ES" b="1" dirty="0">
                <a:latin typeface="Arial" panose="020B0604020202020204" pitchFamily="34" charset="0"/>
                <a:cs typeface="Arial" panose="020B0604020202020204" pitchFamily="34" charset="0"/>
              </a:rPr>
              <a:t>, das man meistern will, anstatt sie zu vermeiden</a:t>
            </a:r>
            <a:r>
              <a:rPr lang="en-US" altLang="es-ES" dirty="0">
                <a:latin typeface="Arial" panose="020B0604020202020204" pitchFamily="34" charset="0"/>
                <a:cs typeface="Arial" panose="020B0604020202020204" pitchFamily="34" charset="0"/>
              </a:rPr>
              <a:t>. </a:t>
            </a:r>
          </a:p>
          <a:p>
            <a:pPr>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Einheit 1</a:t>
            </a:r>
            <a:endParaRPr lang="en-US" altLang="ko-KR" sz="2400" b="1" dirty="0">
              <a:solidFill>
                <a:srgbClr val="F36A0D"/>
              </a:solidFill>
              <a:latin typeface="Trebuchet MS" panose="020B0603020202020204" pitchFamily="34" charset="0"/>
              <a:cs typeface="Arial" pitchFamily="34" charset="0"/>
            </a:endParaRPr>
          </a:p>
        </p:txBody>
      </p:sp>
      <p:pic>
        <p:nvPicPr>
          <p:cNvPr id="3" name="Picture 2" descr="Diagram&#10;&#10;Description automatically generated">
            <a:extLst>
              <a:ext uri="{FF2B5EF4-FFF2-40B4-BE49-F238E27FC236}">
                <a16:creationId xmlns:a16="http://schemas.microsoft.com/office/drawing/2014/main" xmlns="" id="{35C7A7C8-4902-47A6-AD79-72A2B337D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524" y="2319412"/>
            <a:ext cx="3967476" cy="3967476"/>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387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0663"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7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781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5603419"/>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8A95EC5D3FF046B7D1B01B80B5E37A" ma:contentTypeVersion="11" ma:contentTypeDescription="Creați un document nou." ma:contentTypeScope="" ma:versionID="a3ed449f0d8fb72924ca2bfbfb45e4e7">
  <xsd:schema xmlns:xsd="http://www.w3.org/2001/XMLSchema" xmlns:xs="http://www.w3.org/2001/XMLSchema" xmlns:p="http://schemas.microsoft.com/office/2006/metadata/properties" xmlns:ns3="f42183a7-b05c-4eb2-8eb9-a4c2b48848c0" targetNamespace="http://schemas.microsoft.com/office/2006/metadata/properties" ma:root="true" ma:fieldsID="31e99f37682b381ec627176440221383" ns3:_="">
    <xsd:import namespace="f42183a7-b05c-4eb2-8eb9-a4c2b48848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183a7-b05c-4eb2-8eb9-a4c2b4884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de conținut"/>
        <xsd:element ref="dc:title" minOccurs="0" maxOccurs="1" ma:index="4" ma:displayName="Titlu"/>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205AF9-0B0A-493E-B170-4D7B34593E35}">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f42183a7-b05c-4eb2-8eb9-a4c2b48848c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77B41F8-4B8D-4BFB-B862-0D887AF456DE}">
  <ds:schemaRefs>
    <ds:schemaRef ds:uri="http://schemas.microsoft.com/sharepoint/v3/contenttype/forms"/>
  </ds:schemaRefs>
</ds:datastoreItem>
</file>

<file path=customXml/itemProps3.xml><?xml version="1.0" encoding="utf-8"?>
<ds:datastoreItem xmlns:ds="http://schemas.openxmlformats.org/officeDocument/2006/customXml" ds:itemID="{C92942D8-F23F-48EE-9442-EBFBBCDE4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183a7-b05c-4eb2-8eb9-a4c2b4884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6408</Words>
  <Application>Microsoft Office PowerPoint</Application>
  <PresentationFormat>Widescreen</PresentationFormat>
  <Paragraphs>411</Paragraphs>
  <Slides>34</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34</vt:i4>
      </vt:variant>
    </vt:vector>
  </HeadingPairs>
  <TitlesOfParts>
    <vt:vector size="46" baseType="lpstr">
      <vt:lpstr>Arial Unicode MS</vt:lpstr>
      <vt:lpstr>맑은 고딕</vt:lpstr>
      <vt:lpstr>Arial</vt:lpstr>
      <vt:lpstr>Calibri</vt:lpstr>
      <vt:lpstr>Calibri Light</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139</cp:revision>
  <dcterms:created xsi:type="dcterms:W3CDTF">2020-01-20T05:08:25Z</dcterms:created>
  <dcterms:modified xsi:type="dcterms:W3CDTF">2023-03-03T12:27:00Z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0x0101005F8A95EC5D3FF046B7D1B01B80B5E37A</vt:lpwstr>
  </property>
</Properties>
</file>