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4" r:id="rId4"/>
    <p:sldId id="312" r:id="rId5"/>
    <p:sldId id="337" r:id="rId6"/>
    <p:sldId id="343" r:id="rId7"/>
    <p:sldId id="353" r:id="rId8"/>
    <p:sldId id="346" r:id="rId9"/>
    <p:sldId id="354" r:id="rId10"/>
    <p:sldId id="347" r:id="rId11"/>
    <p:sldId id="355" r:id="rId12"/>
    <p:sldId id="356" r:id="rId13"/>
    <p:sldId id="358" r:id="rId14"/>
    <p:sldId id="349" r:id="rId15"/>
    <p:sldId id="350" r:id="rId16"/>
    <p:sldId id="351" r:id="rId17"/>
    <p:sldId id="348" r:id="rId18"/>
    <p:sldId id="357" r:id="rId19"/>
    <p:sldId id="352" r:id="rId20"/>
    <p:sldId id="321" r:id="rId21"/>
    <p:sldId id="360"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ca Simona (MRK GmbH)" initials="BS(G" lastIdx="2" clrIdx="0">
    <p:extLst>
      <p:ext uri="{19B8F6BF-5375-455C-9EA6-DF929625EA0E}">
        <p15:presenceInfo xmlns:p15="http://schemas.microsoft.com/office/powerpoint/2012/main" userId="S-1-5-21-1978268711-1742210403-3745341505-5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02F"/>
    <a:srgbClr val="0191A7"/>
    <a:srgbClr val="0594A9"/>
    <a:srgbClr val="F7CA8D"/>
    <a:srgbClr val="FBE6D1"/>
    <a:srgbClr val="FDF2E7"/>
    <a:srgbClr val="F5FDED"/>
    <a:srgbClr val="FBE5CC"/>
    <a:srgbClr val="A2D368"/>
    <a:srgbClr val="8BE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0487" autoAdjust="0"/>
  </p:normalViewPr>
  <p:slideViewPr>
    <p:cSldViewPr snapToGrid="0" showGuides="1">
      <p:cViewPr varScale="1">
        <p:scale>
          <a:sx n="60" d="100"/>
          <a:sy n="60" d="100"/>
        </p:scale>
        <p:origin x="924" y="72"/>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dirty="0" err="1"/>
            <a:t>Maßnahme </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dirty="0"/>
            <a:t>Lernen Sie   </a:t>
          </a:r>
        </a:p>
        <a:p>
          <a:r>
            <a:rPr lang="de-DE" sz="1000" dirty="0" err="1"/>
            <a:t>Definieren Sie </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err="1"/>
            <a:t>Untersuchen Sie </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dirty="0" err="1"/>
            <a:t>Ideate </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dirty="0"/>
            <a:t>Prototyp</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custScaleX="148810">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custRadScaleRad="117662" custRadScaleInc="-5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dirty="0" err="1"/>
            <a:t>Maßnahme </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dirty="0"/>
            <a:t>Lernen Sie   </a:t>
          </a:r>
        </a:p>
        <a:p>
          <a:r>
            <a:rPr lang="de-DE" sz="1000" dirty="0" err="1"/>
            <a:t>Definieren Sie </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err="1"/>
            <a:t>Untersuchen Sie </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dirty="0" err="1"/>
            <a:t>Ideate </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dirty="0"/>
            <a:t>Prototyp</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custScaleX="156784">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149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D26F12-311A-47C7-912C-7360493C424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de-DE"/>
        </a:p>
      </dgm:t>
    </dgm:pt>
    <dgm:pt modelId="{F12660A1-1275-4C59-9E8C-6EE88C42FDEC}">
      <dgm:prSet phldrT="[Text]" custT="1"/>
      <dgm:spPr/>
      <dgm:t>
        <a:bodyPr/>
        <a:lstStyle/>
        <a:p>
          <a:r>
            <a:rPr lang="de-DE" sz="1000" dirty="0" err="1"/>
            <a:t>Maßnahme </a:t>
          </a:r>
          <a:endParaRPr lang="de-DE" sz="1000" dirty="0"/>
        </a:p>
      </dgm:t>
    </dgm:pt>
    <dgm:pt modelId="{C98FA3B2-36F9-49D5-A44F-6561690227B1}" type="parTrans" cxnId="{52CCA606-228D-4567-81ED-7E669081B389}">
      <dgm:prSet/>
      <dgm:spPr/>
      <dgm:t>
        <a:bodyPr/>
        <a:lstStyle/>
        <a:p>
          <a:endParaRPr lang="de-DE"/>
        </a:p>
      </dgm:t>
    </dgm:pt>
    <dgm:pt modelId="{1DBCC9ED-83A1-46AA-B00B-7502DBB10431}" type="sibTrans" cxnId="{52CCA606-228D-4567-81ED-7E669081B389}">
      <dgm:prSet/>
      <dgm:spPr/>
      <dgm:t>
        <a:bodyPr/>
        <a:lstStyle/>
        <a:p>
          <a:endParaRPr lang="de-DE"/>
        </a:p>
      </dgm:t>
    </dgm:pt>
    <dgm:pt modelId="{BED8DF9C-D2FD-486E-9F51-6E9EE3490BCC}">
      <dgm:prSet phldrT="[Text]" custT="1"/>
      <dgm:spPr/>
      <dgm:t>
        <a:bodyPr/>
        <a:lstStyle/>
        <a:p>
          <a:r>
            <a:rPr lang="de-DE" sz="1000" dirty="0"/>
            <a:t>Lernen Sie   </a:t>
          </a:r>
        </a:p>
        <a:p>
          <a:r>
            <a:rPr lang="de-DE" sz="1000" dirty="0" err="1"/>
            <a:t>Definieren Sie </a:t>
          </a:r>
          <a:endParaRPr lang="de-DE" sz="1000" dirty="0"/>
        </a:p>
      </dgm:t>
    </dgm:pt>
    <dgm:pt modelId="{F85EDA66-3FE3-4187-9AD3-0A19D87582D2}" type="parTrans" cxnId="{2DB5F2C1-6412-443F-A776-51082C726E25}">
      <dgm:prSet/>
      <dgm:spPr/>
      <dgm:t>
        <a:bodyPr/>
        <a:lstStyle/>
        <a:p>
          <a:endParaRPr lang="de-DE"/>
        </a:p>
      </dgm:t>
    </dgm:pt>
    <dgm:pt modelId="{152580F3-A8A7-43D5-8BA5-2DE598CE2D34}" type="sibTrans" cxnId="{2DB5F2C1-6412-443F-A776-51082C726E25}">
      <dgm:prSet/>
      <dgm:spPr/>
      <dgm:t>
        <a:bodyPr/>
        <a:lstStyle/>
        <a:p>
          <a:endParaRPr lang="de-DE"/>
        </a:p>
      </dgm:t>
    </dgm:pt>
    <dgm:pt modelId="{79C73F4B-1218-4FEF-9729-5D970A135339}">
      <dgm:prSet phldrT="[Text]" custT="1"/>
      <dgm:spPr/>
      <dgm:t>
        <a:bodyPr/>
        <a:lstStyle/>
        <a:p>
          <a:r>
            <a:rPr lang="de-DE" sz="1000" dirty="0" err="1"/>
            <a:t>Untersuchen Sie </a:t>
          </a:r>
          <a:endParaRPr lang="de-DE" sz="1000" dirty="0"/>
        </a:p>
      </dgm:t>
    </dgm:pt>
    <dgm:pt modelId="{11125704-F790-4F63-8DB6-8C8E4949F08D}" type="parTrans" cxnId="{1C1E6A6E-5228-4E3C-B3F9-21C323ED2662}">
      <dgm:prSet/>
      <dgm:spPr/>
      <dgm:t>
        <a:bodyPr/>
        <a:lstStyle/>
        <a:p>
          <a:endParaRPr lang="de-DE"/>
        </a:p>
      </dgm:t>
    </dgm:pt>
    <dgm:pt modelId="{A4687DF1-B538-4973-869B-A9DF57DC3F37}" type="sibTrans" cxnId="{1C1E6A6E-5228-4E3C-B3F9-21C323ED2662}">
      <dgm:prSet/>
      <dgm:spPr/>
      <dgm:t>
        <a:bodyPr/>
        <a:lstStyle/>
        <a:p>
          <a:endParaRPr lang="de-DE"/>
        </a:p>
      </dgm:t>
    </dgm:pt>
    <dgm:pt modelId="{3940AD00-EA68-4F8E-867A-6D0816E80B4E}">
      <dgm:prSet phldrT="[Text]" custT="1"/>
      <dgm:spPr/>
      <dgm:t>
        <a:bodyPr/>
        <a:lstStyle/>
        <a:p>
          <a:r>
            <a:rPr lang="de-DE" sz="1000" dirty="0" err="1"/>
            <a:t>Ideate </a:t>
          </a:r>
          <a:endParaRPr lang="de-DE" sz="1000" dirty="0"/>
        </a:p>
      </dgm:t>
    </dgm:pt>
    <dgm:pt modelId="{611D1738-52C6-42D2-8E1C-61689DCF3405}" type="parTrans" cxnId="{4E95A9D5-3847-4663-AB13-E9F3791AE317}">
      <dgm:prSet/>
      <dgm:spPr/>
      <dgm:t>
        <a:bodyPr/>
        <a:lstStyle/>
        <a:p>
          <a:endParaRPr lang="de-DE"/>
        </a:p>
      </dgm:t>
    </dgm:pt>
    <dgm:pt modelId="{9CCA0799-AD1B-4310-AAC2-5D628E41EA72}" type="sibTrans" cxnId="{4E95A9D5-3847-4663-AB13-E9F3791AE317}">
      <dgm:prSet/>
      <dgm:spPr/>
      <dgm:t>
        <a:bodyPr/>
        <a:lstStyle/>
        <a:p>
          <a:endParaRPr lang="de-DE"/>
        </a:p>
      </dgm:t>
    </dgm:pt>
    <dgm:pt modelId="{F4DA806E-882E-4F98-8A5E-48CC6B965DDD}">
      <dgm:prSet phldrT="[Text]" custT="1"/>
      <dgm:spPr/>
      <dgm:t>
        <a:bodyPr/>
        <a:lstStyle/>
        <a:p>
          <a:r>
            <a:rPr lang="de-DE" sz="1000" dirty="0"/>
            <a:t>Prototyp</a:t>
          </a:r>
        </a:p>
      </dgm:t>
    </dgm:pt>
    <dgm:pt modelId="{E8036B5F-7A6A-4B85-ABB3-5F6FC4E7EB50}" type="parTrans" cxnId="{371EDCB7-EFE9-4992-9619-6633392948A8}">
      <dgm:prSet/>
      <dgm:spPr/>
      <dgm:t>
        <a:bodyPr/>
        <a:lstStyle/>
        <a:p>
          <a:endParaRPr lang="de-DE"/>
        </a:p>
      </dgm:t>
    </dgm:pt>
    <dgm:pt modelId="{2A7C326E-BED0-4802-9170-4E85B270B571}" type="sibTrans" cxnId="{371EDCB7-EFE9-4992-9619-6633392948A8}">
      <dgm:prSet/>
      <dgm:spPr/>
      <dgm:t>
        <a:bodyPr/>
        <a:lstStyle/>
        <a:p>
          <a:endParaRPr lang="de-DE"/>
        </a:p>
      </dgm:t>
    </dgm:pt>
    <dgm:pt modelId="{E14D5E5A-9F64-4A70-8945-E20C4B33CA5B}" type="pres">
      <dgm:prSet presAssocID="{46D26F12-311A-47C7-912C-7360493C4241}" presName="cycle" presStyleCnt="0">
        <dgm:presLayoutVars>
          <dgm:dir/>
          <dgm:resizeHandles val="exact"/>
        </dgm:presLayoutVars>
      </dgm:prSet>
      <dgm:spPr/>
      <dgm:t>
        <a:bodyPr/>
        <a:lstStyle/>
        <a:p>
          <a:endParaRPr lang="it-IT"/>
        </a:p>
      </dgm:t>
    </dgm:pt>
    <dgm:pt modelId="{E4807E58-0BFE-4F91-AC31-B943A07EE8C2}" type="pres">
      <dgm:prSet presAssocID="{F12660A1-1275-4C59-9E8C-6EE88C42FDEC}" presName="dummy" presStyleCnt="0"/>
      <dgm:spPr/>
    </dgm:pt>
    <dgm:pt modelId="{8CAC97CB-E29D-42BB-977F-A809E5854B38}" type="pres">
      <dgm:prSet presAssocID="{F12660A1-1275-4C59-9E8C-6EE88C42FDEC}" presName="node" presStyleLbl="revTx" presStyleIdx="0" presStyleCnt="5" custScaleX="152713">
        <dgm:presLayoutVars>
          <dgm:bulletEnabled val="1"/>
        </dgm:presLayoutVars>
      </dgm:prSet>
      <dgm:spPr/>
      <dgm:t>
        <a:bodyPr/>
        <a:lstStyle/>
        <a:p>
          <a:endParaRPr lang="it-IT"/>
        </a:p>
      </dgm:t>
    </dgm:pt>
    <dgm:pt modelId="{CA5A9B80-021B-48CB-96A0-1A5CC043FCD8}" type="pres">
      <dgm:prSet presAssocID="{1DBCC9ED-83A1-46AA-B00B-7502DBB10431}" presName="sibTrans" presStyleLbl="node1" presStyleIdx="0" presStyleCnt="5"/>
      <dgm:spPr/>
      <dgm:t>
        <a:bodyPr/>
        <a:lstStyle/>
        <a:p>
          <a:endParaRPr lang="it-IT"/>
        </a:p>
      </dgm:t>
    </dgm:pt>
    <dgm:pt modelId="{3605EF53-A5CF-4309-9AFA-BC9E4E7B4207}" type="pres">
      <dgm:prSet presAssocID="{BED8DF9C-D2FD-486E-9F51-6E9EE3490BCC}" presName="dummy" presStyleCnt="0"/>
      <dgm:spPr/>
    </dgm:pt>
    <dgm:pt modelId="{2EFE0255-9C02-4C8B-BD46-D808692FE91C}" type="pres">
      <dgm:prSet presAssocID="{BED8DF9C-D2FD-486E-9F51-6E9EE3490BCC}" presName="node" presStyleLbl="revTx" presStyleIdx="1" presStyleCnt="5" custScaleX="121838" custScaleY="147075">
        <dgm:presLayoutVars>
          <dgm:bulletEnabled val="1"/>
        </dgm:presLayoutVars>
      </dgm:prSet>
      <dgm:spPr/>
      <dgm:t>
        <a:bodyPr/>
        <a:lstStyle/>
        <a:p>
          <a:endParaRPr lang="it-IT"/>
        </a:p>
      </dgm:t>
    </dgm:pt>
    <dgm:pt modelId="{A0E3007D-81CE-43B9-81D0-F0A356F360A3}" type="pres">
      <dgm:prSet presAssocID="{152580F3-A8A7-43D5-8BA5-2DE598CE2D34}" presName="sibTrans" presStyleLbl="node1" presStyleIdx="1" presStyleCnt="5"/>
      <dgm:spPr/>
      <dgm:t>
        <a:bodyPr/>
        <a:lstStyle/>
        <a:p>
          <a:endParaRPr lang="it-IT"/>
        </a:p>
      </dgm:t>
    </dgm:pt>
    <dgm:pt modelId="{1DB6100E-F9E0-4ED4-94EB-6D15F1C9A8C8}" type="pres">
      <dgm:prSet presAssocID="{79C73F4B-1218-4FEF-9729-5D970A135339}" presName="dummy" presStyleCnt="0"/>
      <dgm:spPr/>
    </dgm:pt>
    <dgm:pt modelId="{00F6E2C3-D0C9-4F0C-97A1-20A57DF2679F}" type="pres">
      <dgm:prSet presAssocID="{79C73F4B-1218-4FEF-9729-5D970A135339}" presName="node" presStyleLbl="revTx" presStyleIdx="2" presStyleCnt="5">
        <dgm:presLayoutVars>
          <dgm:bulletEnabled val="1"/>
        </dgm:presLayoutVars>
      </dgm:prSet>
      <dgm:spPr/>
      <dgm:t>
        <a:bodyPr/>
        <a:lstStyle/>
        <a:p>
          <a:endParaRPr lang="it-IT"/>
        </a:p>
      </dgm:t>
    </dgm:pt>
    <dgm:pt modelId="{7E9DBD3E-A7FB-42E8-B3CB-32E36CA7F0DB}" type="pres">
      <dgm:prSet presAssocID="{A4687DF1-B538-4973-869B-A9DF57DC3F37}" presName="sibTrans" presStyleLbl="node1" presStyleIdx="2" presStyleCnt="5"/>
      <dgm:spPr/>
      <dgm:t>
        <a:bodyPr/>
        <a:lstStyle/>
        <a:p>
          <a:endParaRPr lang="it-IT"/>
        </a:p>
      </dgm:t>
    </dgm:pt>
    <dgm:pt modelId="{F271D88C-6BBB-400E-8F0E-9DB8A51234BD}" type="pres">
      <dgm:prSet presAssocID="{3940AD00-EA68-4F8E-867A-6D0816E80B4E}" presName="dummy" presStyleCnt="0"/>
      <dgm:spPr/>
    </dgm:pt>
    <dgm:pt modelId="{3863E4D1-6E3E-4833-A9CA-89F57455DF7C}" type="pres">
      <dgm:prSet presAssocID="{3940AD00-EA68-4F8E-867A-6D0816E80B4E}" presName="node" presStyleLbl="revTx" presStyleIdx="3" presStyleCnt="5">
        <dgm:presLayoutVars>
          <dgm:bulletEnabled val="1"/>
        </dgm:presLayoutVars>
      </dgm:prSet>
      <dgm:spPr/>
      <dgm:t>
        <a:bodyPr/>
        <a:lstStyle/>
        <a:p>
          <a:endParaRPr lang="it-IT"/>
        </a:p>
      </dgm:t>
    </dgm:pt>
    <dgm:pt modelId="{DB2B8A1C-3454-4811-8018-0D6B88F80A9B}" type="pres">
      <dgm:prSet presAssocID="{9CCA0799-AD1B-4310-AAC2-5D628E41EA72}" presName="sibTrans" presStyleLbl="node1" presStyleIdx="3" presStyleCnt="5"/>
      <dgm:spPr/>
      <dgm:t>
        <a:bodyPr/>
        <a:lstStyle/>
        <a:p>
          <a:endParaRPr lang="it-IT"/>
        </a:p>
      </dgm:t>
    </dgm:pt>
    <dgm:pt modelId="{E316CAB1-D461-4269-B4F4-603671A6D80C}" type="pres">
      <dgm:prSet presAssocID="{F4DA806E-882E-4F98-8A5E-48CC6B965DDD}" presName="dummy" presStyleCnt="0"/>
      <dgm:spPr/>
    </dgm:pt>
    <dgm:pt modelId="{B3706A25-C309-46DF-88E3-F1F6694F04D6}" type="pres">
      <dgm:prSet presAssocID="{F4DA806E-882E-4F98-8A5E-48CC6B965DDD}" presName="node" presStyleLbl="revTx" presStyleIdx="4" presStyleCnt="5">
        <dgm:presLayoutVars>
          <dgm:bulletEnabled val="1"/>
        </dgm:presLayoutVars>
      </dgm:prSet>
      <dgm:spPr/>
      <dgm:t>
        <a:bodyPr/>
        <a:lstStyle/>
        <a:p>
          <a:endParaRPr lang="it-IT"/>
        </a:p>
      </dgm:t>
    </dgm:pt>
    <dgm:pt modelId="{D41D2A54-69DD-4062-8A26-E426B035881B}" type="pres">
      <dgm:prSet presAssocID="{2A7C326E-BED0-4802-9170-4E85B270B571}" presName="sibTrans" presStyleLbl="node1" presStyleIdx="4" presStyleCnt="5"/>
      <dgm:spPr/>
      <dgm:t>
        <a:bodyPr/>
        <a:lstStyle/>
        <a:p>
          <a:endParaRPr lang="it-IT"/>
        </a:p>
      </dgm:t>
    </dgm:pt>
  </dgm:ptLst>
  <dgm:cxnLst>
    <dgm:cxn modelId="{4E95A9D5-3847-4663-AB13-E9F3791AE317}" srcId="{46D26F12-311A-47C7-912C-7360493C4241}" destId="{3940AD00-EA68-4F8E-867A-6D0816E80B4E}" srcOrd="3" destOrd="0" parTransId="{611D1738-52C6-42D2-8E1C-61689DCF3405}" sibTransId="{9CCA0799-AD1B-4310-AAC2-5D628E41EA72}"/>
    <dgm:cxn modelId="{2DB5F2C1-6412-443F-A776-51082C726E25}" srcId="{46D26F12-311A-47C7-912C-7360493C4241}" destId="{BED8DF9C-D2FD-486E-9F51-6E9EE3490BCC}" srcOrd="1" destOrd="0" parTransId="{F85EDA66-3FE3-4187-9AD3-0A19D87582D2}" sibTransId="{152580F3-A8A7-43D5-8BA5-2DE598CE2D34}"/>
    <dgm:cxn modelId="{7DA6868C-1FAE-4915-899B-FBB655D0FDAE}" type="presOf" srcId="{2A7C326E-BED0-4802-9170-4E85B270B571}" destId="{D41D2A54-69DD-4062-8A26-E426B035881B}" srcOrd="0" destOrd="0" presId="urn:microsoft.com/office/officeart/2005/8/layout/cycle1"/>
    <dgm:cxn modelId="{F824626C-0545-47BE-AC7D-BC73F725E998}" type="presOf" srcId="{79C73F4B-1218-4FEF-9729-5D970A135339}" destId="{00F6E2C3-D0C9-4F0C-97A1-20A57DF2679F}" srcOrd="0" destOrd="0" presId="urn:microsoft.com/office/officeart/2005/8/layout/cycle1"/>
    <dgm:cxn modelId="{5272494A-3E6B-4CA3-AEFE-E0A4303A7705}" type="presOf" srcId="{3940AD00-EA68-4F8E-867A-6D0816E80B4E}" destId="{3863E4D1-6E3E-4833-A9CA-89F57455DF7C}" srcOrd="0" destOrd="0" presId="urn:microsoft.com/office/officeart/2005/8/layout/cycle1"/>
    <dgm:cxn modelId="{FCBF9C74-21F7-490D-9B34-56ADE837D745}" type="presOf" srcId="{9CCA0799-AD1B-4310-AAC2-5D628E41EA72}" destId="{DB2B8A1C-3454-4811-8018-0D6B88F80A9B}" srcOrd="0" destOrd="0" presId="urn:microsoft.com/office/officeart/2005/8/layout/cycle1"/>
    <dgm:cxn modelId="{371EDCB7-EFE9-4992-9619-6633392948A8}" srcId="{46D26F12-311A-47C7-912C-7360493C4241}" destId="{F4DA806E-882E-4F98-8A5E-48CC6B965DDD}" srcOrd="4" destOrd="0" parTransId="{E8036B5F-7A6A-4B85-ABB3-5F6FC4E7EB50}" sibTransId="{2A7C326E-BED0-4802-9170-4E85B270B571}"/>
    <dgm:cxn modelId="{46A45361-2097-4AC6-8E6A-FA01A47E5A89}" type="presOf" srcId="{46D26F12-311A-47C7-912C-7360493C4241}" destId="{E14D5E5A-9F64-4A70-8945-E20C4B33CA5B}" srcOrd="0" destOrd="0" presId="urn:microsoft.com/office/officeart/2005/8/layout/cycle1"/>
    <dgm:cxn modelId="{AD20576F-E0D1-478B-AEA1-3F9E155BBE01}" type="presOf" srcId="{F4DA806E-882E-4F98-8A5E-48CC6B965DDD}" destId="{B3706A25-C309-46DF-88E3-F1F6694F04D6}" srcOrd="0" destOrd="0" presId="urn:microsoft.com/office/officeart/2005/8/layout/cycle1"/>
    <dgm:cxn modelId="{9FB4D20E-DC38-434E-82B6-1E08189C1E46}" type="presOf" srcId="{A4687DF1-B538-4973-869B-A9DF57DC3F37}" destId="{7E9DBD3E-A7FB-42E8-B3CB-32E36CA7F0DB}" srcOrd="0" destOrd="0" presId="urn:microsoft.com/office/officeart/2005/8/layout/cycle1"/>
    <dgm:cxn modelId="{A1627E98-547B-4CD7-9A50-1C3EE141FB0E}" type="presOf" srcId="{BED8DF9C-D2FD-486E-9F51-6E9EE3490BCC}" destId="{2EFE0255-9C02-4C8B-BD46-D808692FE91C}" srcOrd="0" destOrd="0" presId="urn:microsoft.com/office/officeart/2005/8/layout/cycle1"/>
    <dgm:cxn modelId="{B9CE41F4-D15E-4B13-A60D-1F7416308478}" type="presOf" srcId="{F12660A1-1275-4C59-9E8C-6EE88C42FDEC}" destId="{8CAC97CB-E29D-42BB-977F-A809E5854B38}" srcOrd="0" destOrd="0" presId="urn:microsoft.com/office/officeart/2005/8/layout/cycle1"/>
    <dgm:cxn modelId="{A8061569-CEBA-485B-AE50-2317DF6D537E}" type="presOf" srcId="{1DBCC9ED-83A1-46AA-B00B-7502DBB10431}" destId="{CA5A9B80-021B-48CB-96A0-1A5CC043FCD8}" srcOrd="0" destOrd="0" presId="urn:microsoft.com/office/officeart/2005/8/layout/cycle1"/>
    <dgm:cxn modelId="{1C1E6A6E-5228-4E3C-B3F9-21C323ED2662}" srcId="{46D26F12-311A-47C7-912C-7360493C4241}" destId="{79C73F4B-1218-4FEF-9729-5D970A135339}" srcOrd="2" destOrd="0" parTransId="{11125704-F790-4F63-8DB6-8C8E4949F08D}" sibTransId="{A4687DF1-B538-4973-869B-A9DF57DC3F37}"/>
    <dgm:cxn modelId="{52CCA606-228D-4567-81ED-7E669081B389}" srcId="{46D26F12-311A-47C7-912C-7360493C4241}" destId="{F12660A1-1275-4C59-9E8C-6EE88C42FDEC}" srcOrd="0" destOrd="0" parTransId="{C98FA3B2-36F9-49D5-A44F-6561690227B1}" sibTransId="{1DBCC9ED-83A1-46AA-B00B-7502DBB10431}"/>
    <dgm:cxn modelId="{4215F0B5-BF08-4094-B737-225F1B5E7543}" type="presOf" srcId="{152580F3-A8A7-43D5-8BA5-2DE598CE2D34}" destId="{A0E3007D-81CE-43B9-81D0-F0A356F360A3}" srcOrd="0" destOrd="0" presId="urn:microsoft.com/office/officeart/2005/8/layout/cycle1"/>
    <dgm:cxn modelId="{8DC91DA1-0A44-43E3-B52C-B26BE0A7A723}" type="presParOf" srcId="{E14D5E5A-9F64-4A70-8945-E20C4B33CA5B}" destId="{E4807E58-0BFE-4F91-AC31-B943A07EE8C2}" srcOrd="0" destOrd="0" presId="urn:microsoft.com/office/officeart/2005/8/layout/cycle1"/>
    <dgm:cxn modelId="{E733986B-B02E-40D8-828D-0A59326C1922}" type="presParOf" srcId="{E14D5E5A-9F64-4A70-8945-E20C4B33CA5B}" destId="{8CAC97CB-E29D-42BB-977F-A809E5854B38}" srcOrd="1" destOrd="0" presId="urn:microsoft.com/office/officeart/2005/8/layout/cycle1"/>
    <dgm:cxn modelId="{FE3E0537-2D64-465E-82F5-0BD9A4FBA94A}" type="presParOf" srcId="{E14D5E5A-9F64-4A70-8945-E20C4B33CA5B}" destId="{CA5A9B80-021B-48CB-96A0-1A5CC043FCD8}" srcOrd="2" destOrd="0" presId="urn:microsoft.com/office/officeart/2005/8/layout/cycle1"/>
    <dgm:cxn modelId="{EAACFA97-38B8-437B-8A81-3D0905B4B885}" type="presParOf" srcId="{E14D5E5A-9F64-4A70-8945-E20C4B33CA5B}" destId="{3605EF53-A5CF-4309-9AFA-BC9E4E7B4207}" srcOrd="3" destOrd="0" presId="urn:microsoft.com/office/officeart/2005/8/layout/cycle1"/>
    <dgm:cxn modelId="{5942A6EC-11BF-4278-A50C-88FEAAE13037}" type="presParOf" srcId="{E14D5E5A-9F64-4A70-8945-E20C4B33CA5B}" destId="{2EFE0255-9C02-4C8B-BD46-D808692FE91C}" srcOrd="4" destOrd="0" presId="urn:microsoft.com/office/officeart/2005/8/layout/cycle1"/>
    <dgm:cxn modelId="{D4AA2551-331F-4959-9243-E67E0A408893}" type="presParOf" srcId="{E14D5E5A-9F64-4A70-8945-E20C4B33CA5B}" destId="{A0E3007D-81CE-43B9-81D0-F0A356F360A3}" srcOrd="5" destOrd="0" presId="urn:microsoft.com/office/officeart/2005/8/layout/cycle1"/>
    <dgm:cxn modelId="{21DC2444-43DD-419D-90A2-B667BFCFE904}" type="presParOf" srcId="{E14D5E5A-9F64-4A70-8945-E20C4B33CA5B}" destId="{1DB6100E-F9E0-4ED4-94EB-6D15F1C9A8C8}" srcOrd="6" destOrd="0" presId="urn:microsoft.com/office/officeart/2005/8/layout/cycle1"/>
    <dgm:cxn modelId="{16F3BD59-3D54-412A-8C55-F85701F830D5}" type="presParOf" srcId="{E14D5E5A-9F64-4A70-8945-E20C4B33CA5B}" destId="{00F6E2C3-D0C9-4F0C-97A1-20A57DF2679F}" srcOrd="7" destOrd="0" presId="urn:microsoft.com/office/officeart/2005/8/layout/cycle1"/>
    <dgm:cxn modelId="{34D06C8C-F1B7-4C1C-B719-80AD53E57A36}" type="presParOf" srcId="{E14D5E5A-9F64-4A70-8945-E20C4B33CA5B}" destId="{7E9DBD3E-A7FB-42E8-B3CB-32E36CA7F0DB}" srcOrd="8" destOrd="0" presId="urn:microsoft.com/office/officeart/2005/8/layout/cycle1"/>
    <dgm:cxn modelId="{FBD84552-C789-47BE-B2E9-832EA8C22F8A}" type="presParOf" srcId="{E14D5E5A-9F64-4A70-8945-E20C4B33CA5B}" destId="{F271D88C-6BBB-400E-8F0E-9DB8A51234BD}" srcOrd="9" destOrd="0" presId="urn:microsoft.com/office/officeart/2005/8/layout/cycle1"/>
    <dgm:cxn modelId="{AF05282B-699B-4A78-94B3-4BAE5552B04B}" type="presParOf" srcId="{E14D5E5A-9F64-4A70-8945-E20C4B33CA5B}" destId="{3863E4D1-6E3E-4833-A9CA-89F57455DF7C}" srcOrd="10" destOrd="0" presId="urn:microsoft.com/office/officeart/2005/8/layout/cycle1"/>
    <dgm:cxn modelId="{367CF1E2-B3EB-440C-A055-B2ABFE8189D4}" type="presParOf" srcId="{E14D5E5A-9F64-4A70-8945-E20C4B33CA5B}" destId="{DB2B8A1C-3454-4811-8018-0D6B88F80A9B}" srcOrd="11" destOrd="0" presId="urn:microsoft.com/office/officeart/2005/8/layout/cycle1"/>
    <dgm:cxn modelId="{85CB4AB2-7C2E-4166-9E7E-BA92CD27B30C}" type="presParOf" srcId="{E14D5E5A-9F64-4A70-8945-E20C4B33CA5B}" destId="{E316CAB1-D461-4269-B4F4-603671A6D80C}" srcOrd="12" destOrd="0" presId="urn:microsoft.com/office/officeart/2005/8/layout/cycle1"/>
    <dgm:cxn modelId="{E079784B-AF75-4BE6-98E4-8BB3352450B7}" type="presParOf" srcId="{E14D5E5A-9F64-4A70-8945-E20C4B33CA5B}" destId="{B3706A25-C309-46DF-88E3-F1F6694F04D6}" srcOrd="13" destOrd="0" presId="urn:microsoft.com/office/officeart/2005/8/layout/cycle1"/>
    <dgm:cxn modelId="{DF094E7D-E305-4379-ACDE-09FD3CA89E3D}" type="presParOf" srcId="{E14D5E5A-9F64-4A70-8945-E20C4B33CA5B}" destId="{D41D2A54-69DD-4062-8A26-E426B035881B}"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675920" y="17966"/>
          <a:ext cx="882297"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Maßnahme </a:t>
          </a:r>
          <a:endParaRPr lang="de-DE" sz="1000" kern="1200" dirty="0"/>
        </a:p>
      </dsp:txBody>
      <dsp:txXfrm>
        <a:off x="1675920" y="17966"/>
        <a:ext cx="882297"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Lernen Sie   </a:t>
          </a:r>
        </a:p>
        <a:p>
          <a:pPr lvl="0" algn="ctr" defTabSz="444500">
            <a:lnSpc>
              <a:spcPct val="90000"/>
            </a:lnSpc>
            <a:spcBef>
              <a:spcPct val="0"/>
            </a:spcBef>
            <a:spcAft>
              <a:spcPct val="35000"/>
            </a:spcAft>
          </a:pPr>
          <a:r>
            <a:rPr lang="de-DE" sz="1000" kern="1200" dirty="0" err="1"/>
            <a:t>Definieren Sie </a:t>
          </a:r>
          <a:endParaRPr lang="de-DE" sz="1000" kern="1200" dirty="0"/>
        </a:p>
      </dsp:txBody>
      <dsp:txXfrm>
        <a:off x="2114723" y="1077982"/>
        <a:ext cx="722380" cy="681689"/>
      </dsp:txXfrm>
    </dsp:sp>
    <dsp:sp modelId="{A0E3007D-81CE-43B9-81D0-F0A356F360A3}">
      <dsp:nvSpPr>
        <dsp:cNvPr id="0" name=""/>
        <dsp:cNvSpPr/>
      </dsp:nvSpPr>
      <dsp:spPr>
        <a:xfrm>
          <a:off x="421825" y="2316"/>
          <a:ext cx="2226129" cy="2226129"/>
        </a:xfrm>
        <a:prstGeom prst="circularArrow">
          <a:avLst>
            <a:gd name="adj1" fmla="val 5194"/>
            <a:gd name="adj2" fmla="val 335434"/>
            <a:gd name="adj3" fmla="val 4010060"/>
            <a:gd name="adj4" fmla="val 2442639"/>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40263" y="1806191"/>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Untersuchen Sie </a:t>
          </a:r>
          <a:endParaRPr lang="de-DE" sz="1000" kern="1200" dirty="0"/>
        </a:p>
      </dsp:txBody>
      <dsp:txXfrm>
        <a:off x="1240263" y="1806191"/>
        <a:ext cx="592902" cy="592902"/>
      </dsp:txXfrm>
    </dsp:sp>
    <dsp:sp modelId="{7E9DBD3E-A7FB-42E8-B3CB-32E36CA7F0DB}">
      <dsp:nvSpPr>
        <dsp:cNvPr id="0" name=""/>
        <dsp:cNvSpPr/>
      </dsp:nvSpPr>
      <dsp:spPr>
        <a:xfrm>
          <a:off x="424708" y="2242"/>
          <a:ext cx="2226129" cy="2226129"/>
        </a:xfrm>
        <a:prstGeom prst="circularArrow">
          <a:avLst>
            <a:gd name="adj1" fmla="val 5194"/>
            <a:gd name="adj2" fmla="val 335434"/>
            <a:gd name="adj3" fmla="val 8220578"/>
            <a:gd name="adj4" fmla="val 6451709"/>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Ideate </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Prototyp</a:t>
          </a:r>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351583"/>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652281" y="17966"/>
          <a:ext cx="929575"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Maßnahme </a:t>
          </a:r>
          <a:endParaRPr lang="de-DE" sz="1000" kern="1200" dirty="0"/>
        </a:p>
      </dsp:txBody>
      <dsp:txXfrm>
        <a:off x="1652281" y="17966"/>
        <a:ext cx="929575"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1140668"/>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1077982"/>
          <a:ext cx="722380" cy="68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Lernen Sie   </a:t>
          </a:r>
        </a:p>
        <a:p>
          <a:pPr lvl="0" algn="ctr" defTabSz="444500">
            <a:lnSpc>
              <a:spcPct val="90000"/>
            </a:lnSpc>
            <a:spcBef>
              <a:spcPct val="0"/>
            </a:spcBef>
            <a:spcAft>
              <a:spcPct val="35000"/>
            </a:spcAft>
          </a:pPr>
          <a:r>
            <a:rPr lang="de-DE" sz="1000" kern="1200" dirty="0" err="1"/>
            <a:t>Definieren Sie </a:t>
          </a:r>
          <a:endParaRPr lang="de-DE" sz="1000" kern="1200" dirty="0"/>
        </a:p>
      </dsp:txBody>
      <dsp:txXfrm>
        <a:off x="2114723" y="1077982"/>
        <a:ext cx="722380" cy="681689"/>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450934"/>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Untersuchen Sie </a:t>
          </a:r>
          <a:endParaRPr lang="de-DE" sz="1000" kern="1200" dirty="0"/>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Ideate </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Prototyp</a:t>
          </a:r>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268617"/>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97CB-E29D-42BB-977F-A809E5854B38}">
      <dsp:nvSpPr>
        <dsp:cNvPr id="0" name=""/>
        <dsp:cNvSpPr/>
      </dsp:nvSpPr>
      <dsp:spPr>
        <a:xfrm>
          <a:off x="1664350" y="17966"/>
          <a:ext cx="905438"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Maßnahme </a:t>
          </a:r>
          <a:endParaRPr lang="de-DE" sz="1000" kern="1200" dirty="0"/>
        </a:p>
      </dsp:txBody>
      <dsp:txXfrm>
        <a:off x="1664350" y="17966"/>
        <a:ext cx="905438" cy="592902"/>
      </dsp:txXfrm>
    </dsp:sp>
    <dsp:sp modelId="{CA5A9B80-021B-48CB-96A0-1A5CC043FCD8}">
      <dsp:nvSpPr>
        <dsp:cNvPr id="0" name=""/>
        <dsp:cNvSpPr/>
      </dsp:nvSpPr>
      <dsp:spPr>
        <a:xfrm>
          <a:off x="423382" y="511"/>
          <a:ext cx="2226129" cy="2226129"/>
        </a:xfrm>
        <a:prstGeom prst="circularArrow">
          <a:avLst>
            <a:gd name="adj1" fmla="val 5194"/>
            <a:gd name="adj2" fmla="val 335434"/>
            <a:gd name="adj3" fmla="val 20808181"/>
            <a:gd name="adj4" fmla="val 19764530"/>
            <a:gd name="adj5" fmla="val 605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0255-9C02-4C8B-BD46-D808692FE91C}">
      <dsp:nvSpPr>
        <dsp:cNvPr id="0" name=""/>
        <dsp:cNvSpPr/>
      </dsp:nvSpPr>
      <dsp:spPr>
        <a:xfrm>
          <a:off x="2114723" y="982821"/>
          <a:ext cx="722380" cy="87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Lernen Sie   </a:t>
          </a:r>
        </a:p>
        <a:p>
          <a:pPr lvl="0" algn="ctr" defTabSz="444500">
            <a:lnSpc>
              <a:spcPct val="90000"/>
            </a:lnSpc>
            <a:spcBef>
              <a:spcPct val="0"/>
            </a:spcBef>
            <a:spcAft>
              <a:spcPct val="35000"/>
            </a:spcAft>
          </a:pPr>
          <a:r>
            <a:rPr lang="de-DE" sz="1000" kern="1200" dirty="0" err="1"/>
            <a:t>Definieren Sie </a:t>
          </a:r>
          <a:endParaRPr lang="de-DE" sz="1000" kern="1200" dirty="0"/>
        </a:p>
      </dsp:txBody>
      <dsp:txXfrm>
        <a:off x="2114723" y="982821"/>
        <a:ext cx="722380" cy="872011"/>
      </dsp:txXfrm>
    </dsp:sp>
    <dsp:sp modelId="{A0E3007D-81CE-43B9-81D0-F0A356F360A3}">
      <dsp:nvSpPr>
        <dsp:cNvPr id="0" name=""/>
        <dsp:cNvSpPr/>
      </dsp:nvSpPr>
      <dsp:spPr>
        <a:xfrm>
          <a:off x="423382" y="511"/>
          <a:ext cx="2226129" cy="2226129"/>
        </a:xfrm>
        <a:prstGeom prst="circularArrow">
          <a:avLst>
            <a:gd name="adj1" fmla="val 5194"/>
            <a:gd name="adj2" fmla="val 335434"/>
            <a:gd name="adj3" fmla="val 4016719"/>
            <a:gd name="adj4" fmla="val 2917509"/>
            <a:gd name="adj5" fmla="val 6059"/>
          </a:avLst>
        </a:prstGeom>
        <a:solidFill>
          <a:schemeClr val="accent3">
            <a:hueOff val="461020"/>
            <a:satOff val="7588"/>
            <a:lumOff val="-3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6E2C3-D0C9-4F0C-97A1-20A57DF2679F}">
      <dsp:nvSpPr>
        <dsp:cNvPr id="0" name=""/>
        <dsp:cNvSpPr/>
      </dsp:nvSpPr>
      <dsp:spPr>
        <a:xfrm>
          <a:off x="1239995" y="1804939"/>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Untersuchen Sie </a:t>
          </a:r>
          <a:endParaRPr lang="de-DE" sz="1000" kern="1200" dirty="0"/>
        </a:p>
      </dsp:txBody>
      <dsp:txXfrm>
        <a:off x="1239995" y="1804939"/>
        <a:ext cx="592902" cy="592902"/>
      </dsp:txXfrm>
    </dsp:sp>
    <dsp:sp modelId="{7E9DBD3E-A7FB-42E8-B3CB-32E36CA7F0DB}">
      <dsp:nvSpPr>
        <dsp:cNvPr id="0" name=""/>
        <dsp:cNvSpPr/>
      </dsp:nvSpPr>
      <dsp:spPr>
        <a:xfrm>
          <a:off x="423382" y="511"/>
          <a:ext cx="2226129" cy="2226129"/>
        </a:xfrm>
        <a:prstGeom prst="circularArrow">
          <a:avLst>
            <a:gd name="adj1" fmla="val 5194"/>
            <a:gd name="adj2" fmla="val 335434"/>
            <a:gd name="adj3" fmla="val 8212989"/>
            <a:gd name="adj4" fmla="val 6447846"/>
            <a:gd name="adj5" fmla="val 6059"/>
          </a:avLst>
        </a:prstGeom>
        <a:solidFill>
          <a:schemeClr val="accent3">
            <a:hueOff val="922041"/>
            <a:satOff val="15176"/>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3E4D1-6E3E-4833-A9CA-89F57455DF7C}">
      <dsp:nvSpPr>
        <dsp:cNvPr id="0" name=""/>
        <dsp:cNvSpPr/>
      </dsp:nvSpPr>
      <dsp:spPr>
        <a:xfrm>
          <a:off x="300528" y="112237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err="1"/>
            <a:t>Ideate </a:t>
          </a:r>
          <a:endParaRPr lang="de-DE" sz="1000" kern="1200" dirty="0"/>
        </a:p>
      </dsp:txBody>
      <dsp:txXfrm>
        <a:off x="300528" y="1122376"/>
        <a:ext cx="592902" cy="592902"/>
      </dsp:txXfrm>
    </dsp:sp>
    <dsp:sp modelId="{DB2B8A1C-3454-4811-8018-0D6B88F80A9B}">
      <dsp:nvSpPr>
        <dsp:cNvPr id="0" name=""/>
        <dsp:cNvSpPr/>
      </dsp:nvSpPr>
      <dsp:spPr>
        <a:xfrm>
          <a:off x="423382" y="511"/>
          <a:ext cx="2226129" cy="2226129"/>
        </a:xfrm>
        <a:prstGeom prst="circularArrow">
          <a:avLst>
            <a:gd name="adj1" fmla="val 5194"/>
            <a:gd name="adj2" fmla="val 335434"/>
            <a:gd name="adj3" fmla="val 12300036"/>
            <a:gd name="adj4" fmla="val 10769374"/>
            <a:gd name="adj5" fmla="val 6059"/>
          </a:avLst>
        </a:prstGeom>
        <a:solidFill>
          <a:schemeClr val="accent3">
            <a:hueOff val="1383061"/>
            <a:satOff val="22765"/>
            <a:lumOff val="-11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6A25-C309-46DF-88E3-F1F6694F04D6}">
      <dsp:nvSpPr>
        <dsp:cNvPr id="0" name=""/>
        <dsp:cNvSpPr/>
      </dsp:nvSpPr>
      <dsp:spPr>
        <a:xfrm>
          <a:off x="659373" y="17966"/>
          <a:ext cx="592902" cy="592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a:t>Prototyp</a:t>
          </a:r>
        </a:p>
      </dsp:txBody>
      <dsp:txXfrm>
        <a:off x="659373" y="17966"/>
        <a:ext cx="592902" cy="592902"/>
      </dsp:txXfrm>
    </dsp:sp>
    <dsp:sp modelId="{D41D2A54-69DD-4062-8A26-E426B035881B}">
      <dsp:nvSpPr>
        <dsp:cNvPr id="0" name=""/>
        <dsp:cNvSpPr/>
      </dsp:nvSpPr>
      <dsp:spPr>
        <a:xfrm>
          <a:off x="423382" y="511"/>
          <a:ext cx="2226129" cy="2226129"/>
        </a:xfrm>
        <a:prstGeom prst="circularArrow">
          <a:avLst>
            <a:gd name="adj1" fmla="val 5194"/>
            <a:gd name="adj2" fmla="val 335434"/>
            <a:gd name="adj3" fmla="val 16310941"/>
            <a:gd name="adj4" fmla="val 15196864"/>
            <a:gd name="adj5" fmla="val 6059"/>
          </a:avLst>
        </a:prstGeom>
        <a:solidFill>
          <a:schemeClr val="accent3">
            <a:hueOff val="1844082"/>
            <a:satOff val="30353"/>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Die Unternehmensleitung legt ein jährliches "gemeinsames" Ziel fest und zahlt am Jahresende Prämien an die Mitarbeiter aus, wenn dieses Ziel erreicht wird.</a:t>
            </a:r>
          </a:p>
          <a:p>
            <a:endParaRPr lang="en-US" dirty="0"/>
          </a:p>
          <a:p>
            <a:r>
              <a:rPr lang="de-DE" sz="1200" b="0" i="1" kern="1200" dirty="0">
                <a:solidFill>
                  <a:schemeClr val="tx1"/>
                </a:solidFill>
                <a:effectLst/>
                <a:latin typeface="+mn-lt"/>
                <a:ea typeface="+mn-ea"/>
                <a:cs typeface="+mn-cs"/>
              </a:rPr>
              <a:t>"Die Praxis </a:t>
            </a:r>
            <a:r>
              <a:rPr lang="de-DE" sz="1200" b="0" i="1" kern="1200" dirty="0" err="1">
                <a:solidFill>
                  <a:schemeClr val="tx1"/>
                </a:solidFill>
                <a:effectLst/>
                <a:latin typeface="+mn-lt"/>
                <a:ea typeface="+mn-ea"/>
                <a:cs typeface="+mn-cs"/>
              </a:rPr>
              <a:t>des </a:t>
            </a:r>
            <a:r>
              <a:rPr lang="de-DE" sz="1200" b="0" i="1" kern="1200" dirty="0">
                <a:solidFill>
                  <a:schemeClr val="tx1"/>
                </a:solidFill>
                <a:effectLst/>
                <a:latin typeface="+mn-lt"/>
                <a:ea typeface="+mn-ea"/>
                <a:cs typeface="+mn-cs"/>
              </a:rPr>
              <a:t>Managements", Peter Drucker, 1954 </a:t>
            </a:r>
            <a:endParaRPr lang="de-DE" dirty="0"/>
          </a:p>
        </p:txBody>
      </p:sp>
      <p:sp>
        <p:nvSpPr>
          <p:cNvPr id="4" name="Foliennummernplatzhalter 3"/>
          <p:cNvSpPr>
            <a:spLocks noGrp="1"/>
          </p:cNvSpPr>
          <p:nvPr>
            <p:ph type="sldNum" sz="quarter" idx="10"/>
          </p:nvPr>
        </p:nvSpPr>
        <p:spPr/>
        <p:txBody>
          <a:bodyPr/>
          <a:lstStyle/>
          <a:p>
            <a:fld id="{FA70BD6D-1BCC-4A91-94E8-ABBE7DE3D4F0}" type="slidenum">
              <a:rPr lang="en-US" smtClean="0"/>
              <a:t>5</a:t>
            </a:fld>
            <a:endParaRPr lang="en-US"/>
          </a:p>
        </p:txBody>
      </p:sp>
    </p:spTree>
    <p:extLst>
      <p:ext uri="{BB962C8B-B14F-4D97-AF65-F5344CB8AC3E}">
        <p14:creationId xmlns:p14="http://schemas.microsoft.com/office/powerpoint/2010/main" val="73608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"Intrinsische Motivation bedeutet, dass man eine Aufgabe ausführt, weil sie für einen persönlich lohnend ist. Extrinsische Motivation bedeutet, eine Aufgabe aus äußeren Gründen zu erledigen, z. B. um eine Bestrafung zu vermeiden oder eine Belohnung zu erhalten.</a:t>
            </a:r>
          </a:p>
          <a:p>
            <a:r>
              <a:rPr lang="en-US" dirty="0"/>
              <a:t>Motivierte Mitarbeiter sind entscheidend für die Schaffung eines nachhaltigen Wettbewerbsvorteils für Ihr Unternehmen. In einer wissensbasierten Gesellschaft kann dieses Ziel nicht allein durch extrinsische Motivation erreicht werden. Die Bezahlung nach Leistung schadet oft sogar, weil sie die intrinsische Motivation wie die Arbeitsmoral verdrängt. Um erfolgreich zu sein, müssen Unternehmen Wege finden, um die intrinsische Motivation zu fördern und aufrechtzuerhalten."</a:t>
            </a:r>
          </a:p>
          <a:p>
            <a:r>
              <a:rPr lang="de-DE" dirty="0"/>
              <a:t>https://www.diva-portal.org/smash/get/diva2:944047/FULLTEXT01.pdf </a:t>
            </a:r>
          </a:p>
        </p:txBody>
      </p:sp>
      <p:sp>
        <p:nvSpPr>
          <p:cNvPr id="4" name="Foliennummernplatzhalter 3"/>
          <p:cNvSpPr>
            <a:spLocks noGrp="1"/>
          </p:cNvSpPr>
          <p:nvPr>
            <p:ph type="sldNum" sz="quarter" idx="10"/>
          </p:nvPr>
        </p:nvSpPr>
        <p:spPr/>
        <p:txBody>
          <a:bodyPr/>
          <a:lstStyle/>
          <a:p>
            <a:fld id="{FA70BD6D-1BCC-4A91-94E8-ABBE7DE3D4F0}" type="slidenum">
              <a:rPr lang="en-US" smtClean="0"/>
              <a:t>7</a:t>
            </a:fld>
            <a:endParaRPr lang="en-US"/>
          </a:p>
        </p:txBody>
      </p:sp>
    </p:spTree>
    <p:extLst>
      <p:ext uri="{BB962C8B-B14F-4D97-AF65-F5344CB8AC3E}">
        <p14:creationId xmlns:p14="http://schemas.microsoft.com/office/powerpoint/2010/main" val="230067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9.tif"/><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K57rvR2nGu0?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4.xml"/><Relationship Id="rId1" Type="http://schemas.openxmlformats.org/officeDocument/2006/relationships/video" Target="https://www.youtube.com/embed/1iccpf2eN1Q"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420681" y="4308717"/>
            <a:ext cx="8902461" cy="1569660"/>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Agiles Management nach Zielsetzungen</a:t>
            </a: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MRK Management Consultants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6" name="Textfeld 5">
            <a:extLst>
              <a:ext uri="{FF2B5EF4-FFF2-40B4-BE49-F238E27FC236}">
                <a16:creationId xmlns:a16="http://schemas.microsoft.com/office/drawing/2014/main" xmlns="" id="{529BE1A4-700E-4D15-8BE6-BA5B2C324F34}"/>
              </a:ext>
            </a:extLst>
          </p:cNvPr>
          <p:cNvSpPr txBox="1"/>
          <p:nvPr/>
        </p:nvSpPr>
        <p:spPr>
          <a:xfrm>
            <a:off x="637805" y="4730846"/>
            <a:ext cx="6008878" cy="1477328"/>
          </a:xfrm>
          <a:prstGeom prst="rect">
            <a:avLst/>
          </a:prstGeom>
          <a:noFill/>
        </p:spPr>
        <p:txBody>
          <a:bodyPr wrap="square" rtlCol="0">
            <a:spAutoFit/>
          </a:bodyPr>
          <a:lstStyle/>
          <a:p>
            <a:pPr marL="285750" indent="-285750">
              <a:buFont typeface="Arial" panose="020B0604020202020204" pitchFamily="34" charset="0"/>
              <a:buChar char="•"/>
            </a:pPr>
            <a:r>
              <a:rPr lang="de-DE" u="sng" dirty="0"/>
              <a:t>kurzfristige </a:t>
            </a:r>
            <a:r>
              <a:rPr lang="de-DE" dirty="0" err="1"/>
              <a:t>Ziele </a:t>
            </a:r>
            <a:endParaRPr lang="de-DE" dirty="0"/>
          </a:p>
          <a:p>
            <a:pPr marL="285750" indent="-285750">
              <a:buFont typeface="Arial" panose="020B0604020202020204" pitchFamily="34" charset="0"/>
              <a:buChar char="•"/>
            </a:pPr>
            <a:r>
              <a:rPr lang="en-US" dirty="0"/>
              <a:t>Prognose des Projektfortschritts auf der Grundlage von Erfahrungswerten: die </a:t>
            </a:r>
            <a:r>
              <a:rPr lang="en-US" u="sng" dirty="0"/>
              <a:t>ständigen Überarbeitungen</a:t>
            </a:r>
          </a:p>
          <a:p>
            <a:endParaRPr lang="en-US" u="sng" dirty="0"/>
          </a:p>
          <a:p>
            <a:endParaRPr lang="en-US" u="sng" dirty="0"/>
          </a:p>
        </p:txBody>
      </p:sp>
      <p:sp>
        <p:nvSpPr>
          <p:cNvPr id="18" name="CuadroTexto 34">
            <a:extLst>
              <a:ext uri="{FF2B5EF4-FFF2-40B4-BE49-F238E27FC236}">
                <a16:creationId xmlns:a16="http://schemas.microsoft.com/office/drawing/2014/main" xmlns="" id="{8128E1AC-A178-4762-8F18-7A6ECC004E30}"/>
              </a:ext>
            </a:extLst>
          </p:cNvPr>
          <p:cNvSpPr txBox="1"/>
          <p:nvPr/>
        </p:nvSpPr>
        <p:spPr>
          <a:xfrm>
            <a:off x="274088" y="1276988"/>
            <a:ext cx="673631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 </a:t>
            </a:r>
            <a:r>
              <a:rPr lang="en-US" sz="2400" b="1" dirty="0">
                <a:solidFill>
                  <a:srgbClr val="0594A9"/>
                </a:solidFill>
                <a:latin typeface="Trebuchet MS" panose="020B0603020202020204" pitchFamily="34" charset="0"/>
                <a:cs typeface="Calibri" panose="020F0502020204030204" pitchFamily="34" charset="0"/>
              </a:rPr>
              <a:t>Phasen des agilen Prozesses</a:t>
            </a:r>
          </a:p>
        </p:txBody>
      </p:sp>
      <p:grpSp>
        <p:nvGrpSpPr>
          <p:cNvPr id="19" name="Group 33">
            <a:extLst>
              <a:ext uri="{FF2B5EF4-FFF2-40B4-BE49-F238E27FC236}">
                <a16:creationId xmlns:a16="http://schemas.microsoft.com/office/drawing/2014/main" xmlns="" id="{32ECD839-C702-439E-A37B-4B331008B36B}"/>
              </a:ext>
            </a:extLst>
          </p:cNvPr>
          <p:cNvGrpSpPr/>
          <p:nvPr/>
        </p:nvGrpSpPr>
        <p:grpSpPr>
          <a:xfrm>
            <a:off x="265828" y="2907374"/>
            <a:ext cx="199272" cy="206152"/>
            <a:chOff x="2411760" y="3708613"/>
            <a:chExt cx="206152" cy="206152"/>
          </a:xfrm>
        </p:grpSpPr>
        <p:sp>
          <p:nvSpPr>
            <p:cNvPr id="20" name="Oval 34">
              <a:extLst>
                <a:ext uri="{FF2B5EF4-FFF2-40B4-BE49-F238E27FC236}">
                  <a16:creationId xmlns:a16="http://schemas.microsoft.com/office/drawing/2014/main" xmlns="" id="{E2B190B5-E33E-467F-8DC3-F6087669D6BF}"/>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Chevron 45">
              <a:extLst>
                <a:ext uri="{FF2B5EF4-FFF2-40B4-BE49-F238E27FC236}">
                  <a16:creationId xmlns:a16="http://schemas.microsoft.com/office/drawing/2014/main" xmlns="" id="{BBCE7C3D-FA88-4464-BD80-62E26858B64A}"/>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aphicFrame>
        <p:nvGraphicFramePr>
          <p:cNvPr id="22" name="Diagramm 21">
            <a:extLst>
              <a:ext uri="{FF2B5EF4-FFF2-40B4-BE49-F238E27FC236}">
                <a16:creationId xmlns:a16="http://schemas.microsoft.com/office/drawing/2014/main" xmlns="" id="{CC42F8EA-B3BA-4642-BF77-BDD1A504DA93}"/>
              </a:ext>
            </a:extLst>
          </p:cNvPr>
          <p:cNvGraphicFramePr/>
          <p:nvPr>
            <p:extLst>
              <p:ext uri="{D42A27DB-BD31-4B8C-83A1-F6EECF244321}">
                <p14:modId xmlns:p14="http://schemas.microsoft.com/office/powerpoint/2010/main" val="158233087"/>
              </p:ext>
            </p:extLst>
          </p:nvPr>
        </p:nvGraphicFramePr>
        <p:xfrm>
          <a:off x="2714823" y="2079820"/>
          <a:ext cx="3137633" cy="2399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m 22">
            <a:extLst>
              <a:ext uri="{FF2B5EF4-FFF2-40B4-BE49-F238E27FC236}">
                <a16:creationId xmlns:a16="http://schemas.microsoft.com/office/drawing/2014/main" xmlns="" id="{9ED812AC-7A4E-44A3-A5B0-64330A77A665}"/>
              </a:ext>
            </a:extLst>
          </p:cNvPr>
          <p:cNvGraphicFramePr/>
          <p:nvPr>
            <p:extLst>
              <p:ext uri="{D42A27DB-BD31-4B8C-83A1-F6EECF244321}">
                <p14:modId xmlns:p14="http://schemas.microsoft.com/office/powerpoint/2010/main" val="2532478092"/>
              </p:ext>
            </p:extLst>
          </p:nvPr>
        </p:nvGraphicFramePr>
        <p:xfrm>
          <a:off x="5198044" y="2079820"/>
          <a:ext cx="3137633" cy="2399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m 23">
            <a:extLst>
              <a:ext uri="{FF2B5EF4-FFF2-40B4-BE49-F238E27FC236}">
                <a16:creationId xmlns:a16="http://schemas.microsoft.com/office/drawing/2014/main" xmlns="" id="{268FDE1E-0DAA-4E35-AF63-61AD81DB9F0B}"/>
              </a:ext>
            </a:extLst>
          </p:cNvPr>
          <p:cNvGraphicFramePr/>
          <p:nvPr>
            <p:extLst>
              <p:ext uri="{D42A27DB-BD31-4B8C-83A1-F6EECF244321}">
                <p14:modId xmlns:p14="http://schemas.microsoft.com/office/powerpoint/2010/main" val="130371197"/>
              </p:ext>
            </p:extLst>
          </p:nvPr>
        </p:nvGraphicFramePr>
        <p:xfrm>
          <a:off x="8128085" y="2079820"/>
          <a:ext cx="3137633" cy="23990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5" name="Legende mit Pfeil nach rechts 13">
            <a:extLst>
              <a:ext uri="{FF2B5EF4-FFF2-40B4-BE49-F238E27FC236}">
                <a16:creationId xmlns:a16="http://schemas.microsoft.com/office/drawing/2014/main" xmlns="" id="{231897A9-72A3-44C5-B451-14AF8E77B132}"/>
              </a:ext>
            </a:extLst>
          </p:cNvPr>
          <p:cNvSpPr/>
          <p:nvPr/>
        </p:nvSpPr>
        <p:spPr>
          <a:xfrm>
            <a:off x="961843" y="2549870"/>
            <a:ext cx="1874004" cy="1264023"/>
          </a:xfrm>
          <a:prstGeom prst="rightArrowCallout">
            <a:avLst/>
          </a:prstGeom>
          <a:solidFill>
            <a:srgbClr val="0594A9"/>
          </a:solidFill>
          <a:ln>
            <a:solidFill>
              <a:schemeClr val="accent3">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b="1" dirty="0"/>
              <a:t>Agiler Ansatz</a:t>
            </a:r>
          </a:p>
          <a:p>
            <a:pPr algn="ctr"/>
            <a:r>
              <a:rPr lang="de-DE" sz="1400" b="1" dirty="0"/>
              <a:t>(</a:t>
            </a:r>
            <a:r>
              <a:rPr lang="de-DE" sz="1400" b="1" dirty="0" err="1"/>
              <a:t>Scrum-Prozess</a:t>
            </a:r>
            <a:r>
              <a:rPr lang="de-DE" sz="1400" b="1" dirty="0"/>
              <a:t>) </a:t>
            </a:r>
          </a:p>
        </p:txBody>
      </p:sp>
      <p:sp>
        <p:nvSpPr>
          <p:cNvPr id="26" name="Textfeld 25">
            <a:extLst>
              <a:ext uri="{FF2B5EF4-FFF2-40B4-BE49-F238E27FC236}">
                <a16:creationId xmlns:a16="http://schemas.microsoft.com/office/drawing/2014/main" xmlns="" id="{CB5452F7-6148-455D-B6C7-07B2EF4A50E3}"/>
              </a:ext>
            </a:extLst>
          </p:cNvPr>
          <p:cNvSpPr txBox="1"/>
          <p:nvPr/>
        </p:nvSpPr>
        <p:spPr>
          <a:xfrm>
            <a:off x="3766919" y="3012147"/>
            <a:ext cx="911916" cy="369332"/>
          </a:xfrm>
          <a:prstGeom prst="rect">
            <a:avLst/>
          </a:prstGeom>
          <a:noFill/>
        </p:spPr>
        <p:txBody>
          <a:bodyPr wrap="none" rtlCol="0">
            <a:spAutoFit/>
          </a:bodyPr>
          <a:lstStyle/>
          <a:p>
            <a:r>
              <a:rPr lang="de-DE" dirty="0"/>
              <a:t>Sprint 1</a:t>
            </a:r>
          </a:p>
        </p:txBody>
      </p:sp>
      <p:sp>
        <p:nvSpPr>
          <p:cNvPr id="27" name="Textfeld 26">
            <a:extLst>
              <a:ext uri="{FF2B5EF4-FFF2-40B4-BE49-F238E27FC236}">
                <a16:creationId xmlns:a16="http://schemas.microsoft.com/office/drawing/2014/main" xmlns="" id="{E6CB654B-D89D-4347-B39A-371C6ACF4B1D}"/>
              </a:ext>
            </a:extLst>
          </p:cNvPr>
          <p:cNvSpPr txBox="1"/>
          <p:nvPr/>
        </p:nvSpPr>
        <p:spPr>
          <a:xfrm>
            <a:off x="6310902" y="2997215"/>
            <a:ext cx="911916" cy="369332"/>
          </a:xfrm>
          <a:prstGeom prst="rect">
            <a:avLst/>
          </a:prstGeom>
          <a:noFill/>
        </p:spPr>
        <p:txBody>
          <a:bodyPr wrap="none" rtlCol="0">
            <a:spAutoFit/>
          </a:bodyPr>
          <a:lstStyle/>
          <a:p>
            <a:r>
              <a:rPr lang="de-DE" dirty="0"/>
              <a:t>Sprint 2</a:t>
            </a:r>
          </a:p>
        </p:txBody>
      </p:sp>
      <p:sp>
        <p:nvSpPr>
          <p:cNvPr id="28" name="Textfeld 27">
            <a:extLst>
              <a:ext uri="{FF2B5EF4-FFF2-40B4-BE49-F238E27FC236}">
                <a16:creationId xmlns:a16="http://schemas.microsoft.com/office/drawing/2014/main" xmlns="" id="{5340B65A-A90D-44D5-81D3-BB6B3F2FC02F}"/>
              </a:ext>
            </a:extLst>
          </p:cNvPr>
          <p:cNvSpPr txBox="1"/>
          <p:nvPr/>
        </p:nvSpPr>
        <p:spPr>
          <a:xfrm>
            <a:off x="9178171" y="2997215"/>
            <a:ext cx="911916" cy="369332"/>
          </a:xfrm>
          <a:prstGeom prst="rect">
            <a:avLst/>
          </a:prstGeom>
          <a:noFill/>
        </p:spPr>
        <p:txBody>
          <a:bodyPr wrap="none" rtlCol="0">
            <a:spAutoFit/>
          </a:bodyPr>
          <a:lstStyle/>
          <a:p>
            <a:r>
              <a:rPr lang="de-DE" dirty="0"/>
              <a:t>Sprint n</a:t>
            </a:r>
          </a:p>
        </p:txBody>
      </p:sp>
      <p:sp>
        <p:nvSpPr>
          <p:cNvPr id="29" name="Textfeld 28">
            <a:extLst>
              <a:ext uri="{FF2B5EF4-FFF2-40B4-BE49-F238E27FC236}">
                <a16:creationId xmlns:a16="http://schemas.microsoft.com/office/drawing/2014/main" xmlns="" id="{1754EDDE-BA17-42FB-9BCA-6D7D52DAF22B}"/>
              </a:ext>
            </a:extLst>
          </p:cNvPr>
          <p:cNvSpPr txBox="1"/>
          <p:nvPr/>
        </p:nvSpPr>
        <p:spPr>
          <a:xfrm>
            <a:off x="7995035" y="3102496"/>
            <a:ext cx="463588" cy="369332"/>
          </a:xfrm>
          <a:prstGeom prst="rect">
            <a:avLst/>
          </a:prstGeom>
          <a:noFill/>
        </p:spPr>
        <p:txBody>
          <a:bodyPr wrap="none" rtlCol="0">
            <a:spAutoFit/>
          </a:bodyPr>
          <a:lstStyle/>
          <a:p>
            <a:r>
              <a:rPr lang="de-DE" dirty="0"/>
              <a:t>. . .</a:t>
            </a:r>
          </a:p>
        </p:txBody>
      </p:sp>
      <p:sp>
        <p:nvSpPr>
          <p:cNvPr id="7" name="Textfeld 6">
            <a:extLst>
              <a:ext uri="{FF2B5EF4-FFF2-40B4-BE49-F238E27FC236}">
                <a16:creationId xmlns:a16="http://schemas.microsoft.com/office/drawing/2014/main" xmlns="" id="{4440B28D-C8AD-43C9-AF36-4C4824844CB0}"/>
              </a:ext>
            </a:extLst>
          </p:cNvPr>
          <p:cNvSpPr txBox="1"/>
          <p:nvPr/>
        </p:nvSpPr>
        <p:spPr>
          <a:xfrm>
            <a:off x="6449544" y="4486826"/>
            <a:ext cx="5457254" cy="1477328"/>
          </a:xfrm>
          <a:prstGeom prst="rect">
            <a:avLst/>
          </a:prstGeom>
          <a:noFill/>
        </p:spPr>
        <p:txBody>
          <a:bodyPr wrap="square" rtlCol="0">
            <a:spAutoFit/>
          </a:bodyPr>
          <a:lstStyle/>
          <a:p>
            <a:endParaRPr lang="en-US" u="sng" dirty="0"/>
          </a:p>
          <a:p>
            <a:r>
              <a:rPr lang="en-US" u="sng" dirty="0"/>
              <a:t>Dies ermöglicht eine kontinuierlichere Art und Weise, Ziele zu setzen und zu erreichen, sowie eine effizientere Reaktion auf Veränderungen, wenn dies erforderlich ist. </a:t>
            </a:r>
            <a:endParaRPr lang="de-DE" u="sng" dirty="0"/>
          </a:p>
          <a:p>
            <a:endParaRPr lang="de-DE" dirty="0"/>
          </a:p>
        </p:txBody>
      </p:sp>
      <p:sp>
        <p:nvSpPr>
          <p:cNvPr id="30" name="TextBox 3"/>
          <p:cNvSpPr txBox="1"/>
          <p:nvPr/>
        </p:nvSpPr>
        <p:spPr>
          <a:xfrm>
            <a:off x="5975926" y="451493"/>
            <a:ext cx="5868883" cy="954107"/>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2 - Agiler Ansatz</a:t>
            </a:r>
          </a:p>
          <a:p>
            <a:endParaRPr lang="en-US" altLang="ko-KR" sz="2400" b="1" dirty="0">
              <a:solidFill>
                <a:srgbClr val="F36A0D"/>
              </a:solidFill>
              <a:latin typeface="Trebuchet MS" panose="020B0603020202020204" pitchFamily="34" charset="0"/>
              <a:cs typeface="Arial" pitchFamily="34" charset="0"/>
            </a:endParaRPr>
          </a:p>
        </p:txBody>
      </p:sp>
      <p:sp>
        <p:nvSpPr>
          <p:cNvPr id="3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35" name="Immagine 3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315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8" name="CuadroTexto 34">
            <a:extLst>
              <a:ext uri="{FF2B5EF4-FFF2-40B4-BE49-F238E27FC236}">
                <a16:creationId xmlns:a16="http://schemas.microsoft.com/office/drawing/2014/main" xmlns="" id="{8128E1AC-A178-4762-8F18-7A6ECC004E30}"/>
              </a:ext>
            </a:extLst>
          </p:cNvPr>
          <p:cNvSpPr txBox="1"/>
          <p:nvPr/>
        </p:nvSpPr>
        <p:spPr>
          <a:xfrm>
            <a:off x="274087" y="1276988"/>
            <a:ext cx="7379779"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3 - </a:t>
            </a:r>
            <a:r>
              <a:rPr lang="en-US" sz="2400" b="1" dirty="0">
                <a:solidFill>
                  <a:srgbClr val="0594A9"/>
                </a:solidFill>
                <a:latin typeface="Trebuchet MS" panose="020B0603020202020204" pitchFamily="34" charset="0"/>
                <a:cs typeface="Calibri" panose="020F0502020204030204" pitchFamily="34" charset="0"/>
              </a:rPr>
              <a:t>Vor- und Nachteile von Agile</a:t>
            </a:r>
            <a:endParaRPr lang="ko-KR" altLang="en-US" sz="2400" b="1" dirty="0">
              <a:solidFill>
                <a:srgbClr val="0594A9"/>
              </a:solidFill>
              <a:latin typeface="Trebuchet MS" panose="020B0603020202020204" pitchFamily="34" charset="0"/>
              <a:cs typeface="Calibri" panose="020F0502020204030204" pitchFamily="34" charset="0"/>
            </a:endParaRPr>
          </a:p>
        </p:txBody>
      </p:sp>
      <p:graphicFrame>
        <p:nvGraphicFramePr>
          <p:cNvPr id="19" name="Tabelle 18">
            <a:extLst>
              <a:ext uri="{FF2B5EF4-FFF2-40B4-BE49-F238E27FC236}">
                <a16:creationId xmlns:a16="http://schemas.microsoft.com/office/drawing/2014/main" xmlns="" id="{4F38C950-BA37-4F32-9D8E-4E51357F7AD8}"/>
              </a:ext>
            </a:extLst>
          </p:cNvPr>
          <p:cNvGraphicFramePr>
            <a:graphicFrameLocks noGrp="1"/>
          </p:cNvGraphicFramePr>
          <p:nvPr>
            <p:extLst>
              <p:ext uri="{D42A27DB-BD31-4B8C-83A1-F6EECF244321}">
                <p14:modId xmlns:p14="http://schemas.microsoft.com/office/powerpoint/2010/main" val="2292464068"/>
              </p:ext>
            </p:extLst>
          </p:nvPr>
        </p:nvGraphicFramePr>
        <p:xfrm>
          <a:off x="945372" y="2473309"/>
          <a:ext cx="10301256" cy="3219355"/>
        </p:xfrm>
        <a:graphic>
          <a:graphicData uri="http://schemas.openxmlformats.org/drawingml/2006/table">
            <a:tbl>
              <a:tblPr firstRow="1" bandRow="1">
                <a:tableStyleId>{0660B408-B3CF-4A94-85FC-2B1E0A45F4A2}</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t>Vorteile </a:t>
                      </a:r>
                      <a:r>
                        <a:rPr lang="de-DE" sz="1800" dirty="0" err="1"/>
                        <a:t>von </a:t>
                      </a:r>
                      <a:r>
                        <a:rPr lang="de-DE" sz="1800" dirty="0"/>
                        <a:t>Agile </a:t>
                      </a:r>
                      <a:endParaRPr lang="de-DE" sz="1800" b="1" dirty="0"/>
                    </a:p>
                  </a:txBody>
                  <a:tcPr>
                    <a:solidFill>
                      <a:srgbClr val="0191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Die Grenzen von Agile </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t>Regelmäßige Anpassung an veränderte Umstände</a:t>
                      </a:r>
                      <a:endParaRPr lang="de-DE" sz="1400" kern="1200" dirty="0">
                        <a:solidFill>
                          <a:schemeClr val="dk1"/>
                        </a:solidFill>
                        <a:latin typeface="+mn-lt"/>
                        <a:ea typeface="+mn-ea"/>
                        <a:cs typeface="+mn-cs"/>
                      </a:endParaRPr>
                    </a:p>
                  </a:txBody>
                  <a:tcPr anchor="ctr"/>
                </a:tc>
                <a:tc>
                  <a:txBody>
                    <a:bodyPr/>
                    <a:lstStyle/>
                    <a:p>
                      <a:r>
                        <a:rPr lang="en-US" sz="1400" dirty="0"/>
                        <a:t>Die Kosten der agilen Entwicklungsmethodik sind im Vergleich zu anderen Entwicklungsmethoden etwas höher </a:t>
                      </a:r>
                      <a:endParaRPr lang="de-DE" sz="1400" dirty="0"/>
                    </a:p>
                  </a:txBody>
                  <a:tcPr anchor="ctr"/>
                </a:tc>
                <a:extLst>
                  <a:ext uri="{0D108BD9-81ED-4DB2-BD59-A6C34878D82A}">
                    <a16:rowId xmlns:a16="http://schemas.microsoft.com/office/drawing/2014/main" xmlns="" val="962120338"/>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t>Tägliche und enge Zusammenarbeit zwischen Geschäftsleuten und Entwicklern</a:t>
                      </a:r>
                      <a:endParaRPr lang="de-DE" sz="1400" kern="1200" dirty="0">
                        <a:solidFill>
                          <a:schemeClr val="dk1"/>
                        </a:solidFill>
                        <a:latin typeface="+mn-lt"/>
                        <a:ea typeface="+mn-ea"/>
                        <a:cs typeface="+mn-cs"/>
                      </a:endParaRPr>
                    </a:p>
                  </a:txBody>
                  <a:tcPr anchor="ctr"/>
                </a:tc>
                <a:tc>
                  <a:txBody>
                    <a:bodyPr/>
                    <a:lstStyle/>
                    <a:p>
                      <a:r>
                        <a:rPr lang="en-US" sz="1400" dirty="0"/>
                        <a:t>Das Projekt kann schnell aus dem Ruder laufen, wenn der Projektleiter sich nicht über die Anforderungen und das gewünschte Ergebnis im Klaren ist. </a:t>
                      </a:r>
                      <a:endParaRPr lang="de-DE" sz="1400" dirty="0"/>
                    </a:p>
                  </a:txBody>
                  <a:tcPr anchor="ctr"/>
                </a:tc>
                <a:extLst>
                  <a:ext uri="{0D108BD9-81ED-4DB2-BD59-A6C34878D82A}">
                    <a16:rowId xmlns:a16="http://schemas.microsoft.com/office/drawing/2014/main" xmlns="" val="2521698506"/>
                  </a:ext>
                </a:extLst>
              </a:tr>
              <a:tr h="339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t>Auch späte Änderungen der Anforderungen werden begrüßt</a:t>
                      </a:r>
                      <a:endParaRPr lang="de-DE" sz="14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Es ist nicht für kleine Entwicklungsprojekte geeignet</a:t>
                      </a:r>
                    </a:p>
                  </a:txBody>
                  <a:tcPr anchor="ctr"/>
                </a:tc>
                <a:extLst>
                  <a:ext uri="{0D108BD9-81ED-4DB2-BD59-A6C34878D82A}">
                    <a16:rowId xmlns:a16="http://schemas.microsoft.com/office/drawing/2014/main" xmlns="" val="3902144717"/>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t>Die Aufteilung in Sprints gibt dem Team die Möglichkeit, sich auf die einzelnen Phasen zu konzentrieren und schneller zu arbeiten</a:t>
                      </a:r>
                      <a:endParaRPr lang="de-DE" sz="1400" kern="1200" dirty="0">
                        <a:solidFill>
                          <a:schemeClr val="dk1"/>
                        </a:solidFill>
                        <a:latin typeface="+mn-lt"/>
                        <a:ea typeface="+mn-ea"/>
                        <a:cs typeface="+mn-cs"/>
                      </a:endParaRPr>
                    </a:p>
                  </a:txBody>
                  <a:tcPr anchor="ctr"/>
                </a:tc>
                <a:tc>
                  <a:txBody>
                    <a:bodyPr/>
                    <a:lstStyle/>
                    <a:p>
                      <a:endParaRPr lang="de-DE" sz="1400" dirty="0"/>
                    </a:p>
                  </a:txBody>
                  <a:tcPr anchor="ctr"/>
                </a:tc>
                <a:extLst>
                  <a:ext uri="{0D108BD9-81ED-4DB2-BD59-A6C34878D82A}">
                    <a16:rowId xmlns:a16="http://schemas.microsoft.com/office/drawing/2014/main" xmlns="" val="1431494006"/>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t>Flexibilität bei der Festlegung von vorrangigen Aufgaben und Zielen</a:t>
                      </a:r>
                      <a:endParaRPr lang="de-DE" sz="140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xmlns="" val="4162715724"/>
                  </a:ext>
                </a:extLst>
              </a:tr>
            </a:tbl>
          </a:graphicData>
        </a:graphic>
      </p:graphicFrame>
      <p:grpSp>
        <p:nvGrpSpPr>
          <p:cNvPr id="20" name="Group 39">
            <a:extLst>
              <a:ext uri="{FF2B5EF4-FFF2-40B4-BE49-F238E27FC236}">
                <a16:creationId xmlns:a16="http://schemas.microsoft.com/office/drawing/2014/main" xmlns="" id="{2C85A836-BEDD-459B-9E63-85CF465E3ED2}"/>
              </a:ext>
            </a:extLst>
          </p:cNvPr>
          <p:cNvGrpSpPr/>
          <p:nvPr/>
        </p:nvGrpSpPr>
        <p:grpSpPr>
          <a:xfrm>
            <a:off x="510094" y="2563620"/>
            <a:ext cx="199272" cy="206152"/>
            <a:chOff x="2411760" y="3708613"/>
            <a:chExt cx="206152" cy="206152"/>
          </a:xfrm>
        </p:grpSpPr>
        <p:sp>
          <p:nvSpPr>
            <p:cNvPr id="21" name="Oval 40">
              <a:extLst>
                <a:ext uri="{FF2B5EF4-FFF2-40B4-BE49-F238E27FC236}">
                  <a16:creationId xmlns:a16="http://schemas.microsoft.com/office/drawing/2014/main" xmlns="" id="{47C6F410-0236-4F10-9D59-0B713F7FE72B}"/>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Chevron 52">
              <a:extLst>
                <a:ext uri="{FF2B5EF4-FFF2-40B4-BE49-F238E27FC236}">
                  <a16:creationId xmlns:a16="http://schemas.microsoft.com/office/drawing/2014/main" xmlns="" id="{510FC48D-8D35-43E5-B4F0-0B1FE8EF598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1" name="TextBox 3"/>
          <p:cNvSpPr txBox="1"/>
          <p:nvPr/>
        </p:nvSpPr>
        <p:spPr>
          <a:xfrm>
            <a:off x="5975926" y="451493"/>
            <a:ext cx="5868883" cy="954107"/>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2 - Agiler Ansatz</a:t>
            </a:r>
          </a:p>
          <a:p>
            <a:endParaRPr lang="en-US" altLang="ko-KR" sz="2400"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74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49352" y="166225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4" y="1610070"/>
            <a:ext cx="5979575" cy="1493619"/>
            <a:chOff x="5865235" y="1765988"/>
            <a:chExt cx="3647182" cy="149361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de-DE" altLang="ko-KR" sz="1400" b="1" dirty="0">
                  <a:solidFill>
                    <a:schemeClr val="tx1">
                      <a:lumMod val="75000"/>
                      <a:lumOff val="25000"/>
                    </a:schemeClr>
                  </a:solidFill>
                </a:rPr>
                <a:t>Agile (R)Evolution</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1200329"/>
            </a:xfrm>
            <a:prstGeom prst="rect">
              <a:avLst/>
            </a:prstGeom>
            <a:noFill/>
          </p:spPr>
          <p:txBody>
            <a:bodyPr wrap="square" rtlCol="0">
              <a:spAutoFit/>
            </a:bodyPr>
            <a:lstStyle/>
            <a:p>
              <a:r>
                <a:rPr lang="en-US" altLang="ko-KR" sz="1200" dirty="0">
                  <a:solidFill>
                    <a:schemeClr val="tx1">
                      <a:lumMod val="75000"/>
                      <a:lumOff val="25000"/>
                    </a:schemeClr>
                  </a:solidFill>
                </a:rPr>
                <a:t>Um die Unternehmensstruktur agil </a:t>
              </a:r>
              <a:r>
                <a:rPr lang="en-US" altLang="ko-KR" sz="1200" dirty="0" err="1">
                  <a:solidFill>
                    <a:schemeClr val="tx1">
                      <a:lumMod val="75000"/>
                      <a:lumOff val="25000"/>
                    </a:schemeClr>
                  </a:solidFill>
                </a:rPr>
                <a:t>umzugestalten</a:t>
              </a:r>
              <a:r>
                <a:rPr lang="en-US" altLang="ko-KR" sz="1200" dirty="0">
                  <a:solidFill>
                    <a:schemeClr val="tx1">
                      <a:lumMod val="75000"/>
                      <a:lumOff val="25000"/>
                    </a:schemeClr>
                  </a:solidFill>
                </a:rPr>
                <a:t>, ist es beispielsweise notwendig, kleinere, aber dennoch gut vernetzte Teams innerhalb der </a:t>
              </a:r>
              <a:r>
                <a:rPr lang="en-US" altLang="ko-KR" sz="1200" dirty="0" err="1">
                  <a:solidFill>
                    <a:schemeClr val="tx1">
                      <a:lumMod val="75000"/>
                      <a:lumOff val="25000"/>
                    </a:schemeClr>
                  </a:solidFill>
                </a:rPr>
                <a:t>Organisation zu bilden</a:t>
              </a:r>
              <a:r>
                <a:rPr lang="en-US" altLang="ko-KR" sz="1200" dirty="0">
                  <a:solidFill>
                    <a:schemeClr val="tx1">
                      <a:lumMod val="75000"/>
                      <a:lumOff val="25000"/>
                    </a:schemeClr>
                  </a:solidFill>
                </a:rPr>
                <a:t>. Eine der Säulen, auf die sich der Erfolg dieser Organisationsform stützt, ist die Übernahme von Verantwortung durch die Menschen, verbunden mit der Fähigkeit von Gruppen von Kollegen, Prioritäten zu definieren und die Zuteilung von Ressourcen, um diese zu verwalten.</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49351" y="3400677"/>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4" y="3341754"/>
            <a:ext cx="5979013" cy="1493619"/>
            <a:chOff x="5865235" y="2880785"/>
            <a:chExt cx="3647182" cy="1493619"/>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Warum diese Methodik heute so wichtig ist</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200329"/>
            </a:xfrm>
            <a:prstGeom prst="rect">
              <a:avLst/>
            </a:prstGeom>
            <a:noFill/>
          </p:spPr>
          <p:txBody>
            <a:bodyPr wrap="square" rtlCol="0">
              <a:spAutoFit/>
            </a:bodyPr>
            <a:lstStyle/>
            <a:p>
              <a:r>
                <a:rPr lang="en-US" altLang="ko-KR" sz="1200" dirty="0">
                  <a:solidFill>
                    <a:schemeClr val="tx1">
                      <a:lumMod val="75000"/>
                      <a:lumOff val="25000"/>
                    </a:schemeClr>
                  </a:solidFill>
                </a:rPr>
                <a:t>Immer kürzere Innovationszyklen und der Wunsch der Kunden nach mehr </a:t>
              </a:r>
              <a:r>
                <a:rPr lang="en-US" altLang="ko-KR" sz="1200" dirty="0" err="1">
                  <a:solidFill>
                    <a:schemeClr val="tx1">
                      <a:lumMod val="75000"/>
                      <a:lumOff val="25000"/>
                    </a:schemeClr>
                  </a:solidFill>
                </a:rPr>
                <a:t>Individualisierung </a:t>
              </a:r>
              <a:r>
                <a:rPr lang="en-US" altLang="ko-KR" sz="1200" dirty="0">
                  <a:solidFill>
                    <a:schemeClr val="tx1">
                      <a:lumMod val="75000"/>
                      <a:lumOff val="25000"/>
                    </a:schemeClr>
                  </a:solidFill>
                </a:rPr>
                <a:t>zwingen die Unternehmen zum Umdenken: Nicht nur die Geschäftsmodelle müssen hinterfragt werden, sondern auch die Unternehmenskultur und damit die Führungsmethoden. Immer mehr Personalabteilungen denken daher um und wagen den Wechsel von überholten Führungskonzepten wie MBO zu agilerer Zielsetzung.</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49351" y="4939912"/>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78663" y="4889100"/>
            <a:ext cx="5978451" cy="1308953"/>
            <a:chOff x="5865235" y="4276139"/>
            <a:chExt cx="3647182" cy="1308953"/>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4276139"/>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Wie man eine agile Transformation durchführt</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569429"/>
              <a:ext cx="3646840" cy="1015663"/>
            </a:xfrm>
            <a:prstGeom prst="rect">
              <a:avLst/>
            </a:prstGeom>
            <a:noFill/>
          </p:spPr>
          <p:txBody>
            <a:bodyPr wrap="square" rtlCol="0">
              <a:spAutoFit/>
            </a:bodyPr>
            <a:lstStyle/>
            <a:p>
              <a:r>
                <a:rPr lang="en-US" altLang="ko-KR" sz="1200" dirty="0">
                  <a:solidFill>
                    <a:schemeClr val="tx1">
                      <a:lumMod val="75000"/>
                      <a:lumOff val="25000"/>
                    </a:schemeClr>
                  </a:solidFill>
                </a:rPr>
                <a:t>Der MBO-Ansatz mag in der Vergangenheit gut funktioniert haben, ist aber in Zeiten des schnellen Wandels und der Agilität kaum noch zeitgemäß. Zielvereinbarungen werden in der Regel jährlich oder höchstens halbjährlich abgeschlossen und müssen daher ständig aktualisiert werden, wenn sich die Rahmenbedingungen ändern.</a:t>
              </a:r>
            </a:p>
            <a:p>
              <a:r>
                <a:rPr lang="en-US" altLang="ko-KR" sz="1200" dirty="0">
                  <a:solidFill>
                    <a:schemeClr val="tx1">
                      <a:lumMod val="75000"/>
                      <a:lumOff val="25000"/>
                    </a:schemeClr>
                  </a:solidFill>
                </a:rPr>
                <a:t>Eine Alternative ist heute das Instrument der OKRs (Objectives and Key Results)</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813826" y="451493"/>
            <a:ext cx="6030984"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3 - Agile (R)Evolution</a:t>
            </a:r>
          </a:p>
        </p:txBody>
      </p:sp>
      <p:sp>
        <p:nvSpPr>
          <p:cNvPr id="59" name="TextBox 3"/>
          <p:cNvSpPr txBox="1"/>
          <p:nvPr/>
        </p:nvSpPr>
        <p:spPr>
          <a:xfrm>
            <a:off x="1119066" y="3273102"/>
            <a:ext cx="245350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Abschnitt 1-3</a:t>
            </a:r>
            <a:endParaRPr lang="en-US" altLang="ko-KR" sz="2000" b="1" dirty="0">
              <a:solidFill>
                <a:srgbClr val="0594A9"/>
              </a:solidFill>
              <a:latin typeface="Trebuchet MS" panose="020B0603020202020204" pitchFamily="34" charset="0"/>
              <a:cs typeface="Arial" pitchFamily="34" charset="0"/>
            </a:endParaRP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48" name="Immagin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54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0" name="CuadroTexto 34">
            <a:extLst>
              <a:ext uri="{FF2B5EF4-FFF2-40B4-BE49-F238E27FC236}">
                <a16:creationId xmlns:a16="http://schemas.microsoft.com/office/drawing/2014/main" xmlns="" id="{486A650B-1B81-458B-B55E-5B3AF64550EB}"/>
              </a:ext>
            </a:extLst>
          </p:cNvPr>
          <p:cNvSpPr txBox="1"/>
          <p:nvPr/>
        </p:nvSpPr>
        <p:spPr>
          <a:xfrm>
            <a:off x="7797303" y="1719167"/>
            <a:ext cx="4120610" cy="4893647"/>
          </a:xfrm>
          <a:prstGeom prst="rect">
            <a:avLst/>
          </a:prstGeom>
          <a:noFill/>
        </p:spPr>
        <p:txBody>
          <a:bodyPr wrap="square">
            <a:spAutoFit/>
          </a:bodyPr>
          <a:lstStyle/>
          <a:p>
            <a:pPr>
              <a:defRPr/>
            </a:pPr>
            <a:endParaRPr lang="en-GB" altLang="es-ES" dirty="0">
              <a:latin typeface="Trebuchet MS" panose="020B0603020202020204" pitchFamily="34" charset="0"/>
              <a:cs typeface="Calibri" panose="020F0502020204030204" pitchFamily="34" charset="0"/>
            </a:endParaRPr>
          </a:p>
          <a:p>
            <a:pPr marL="285750" indent="-285750">
              <a:buFont typeface="Wingdings" panose="05000000000000000000" pitchFamily="2" charset="2"/>
              <a:buChar char="Ø"/>
              <a:defRPr/>
            </a:pPr>
            <a:r>
              <a:rPr lang="en-US" altLang="es-ES" dirty="0">
                <a:cs typeface="Arial" panose="020B0604020202020204" pitchFamily="34" charset="0"/>
              </a:rPr>
              <a:t>"</a:t>
            </a:r>
            <a:r>
              <a:rPr lang="en-US" altLang="es-ES" u="sng" dirty="0">
                <a:cs typeface="Arial" panose="020B0604020202020204" pitchFamily="34" charset="0"/>
              </a:rPr>
              <a:t>Traditionelle</a:t>
            </a:r>
            <a:r>
              <a:rPr lang="en-US" altLang="es-ES" dirty="0">
                <a:cs typeface="Arial" panose="020B0604020202020204" pitchFamily="34" charset="0"/>
              </a:rPr>
              <a:t>" Organisationen: Sie sind in erster Linie auf Stabilität ausgelegt und verfügen über eine </a:t>
            </a:r>
            <a:r>
              <a:rPr lang="en-US" altLang="es-ES" b="1" dirty="0">
                <a:cs typeface="Arial" panose="020B0604020202020204" pitchFamily="34" charset="0"/>
              </a:rPr>
              <a:t>statische</a:t>
            </a:r>
            <a:r>
              <a:rPr lang="en-US" altLang="es-ES" dirty="0">
                <a:cs typeface="Arial" panose="020B0604020202020204" pitchFamily="34" charset="0"/>
              </a:rPr>
              <a:t>, </a:t>
            </a:r>
            <a:r>
              <a:rPr lang="en-US" altLang="es-ES" b="1" dirty="0">
                <a:cs typeface="Arial" panose="020B0604020202020204" pitchFamily="34" charset="0"/>
              </a:rPr>
              <a:t>siloartige</a:t>
            </a:r>
            <a:r>
              <a:rPr lang="en-US" altLang="es-ES" dirty="0">
                <a:cs typeface="Arial" panose="020B0604020202020204" pitchFamily="34" charset="0"/>
              </a:rPr>
              <a:t>, </a:t>
            </a:r>
            <a:r>
              <a:rPr lang="en-US" altLang="es-ES" b="1" dirty="0">
                <a:cs typeface="Arial" panose="020B0604020202020204" pitchFamily="34" charset="0"/>
              </a:rPr>
              <a:t>strukturelle </a:t>
            </a:r>
            <a:r>
              <a:rPr lang="en-US" altLang="es-ES" dirty="0">
                <a:cs typeface="Arial" panose="020B0604020202020204" pitchFamily="34" charset="0"/>
              </a:rPr>
              <a:t>Hierarchie.</a:t>
            </a:r>
          </a:p>
          <a:p>
            <a:pPr>
              <a:defRPr/>
            </a:pPr>
            <a:endParaRPr lang="en-US" dirty="0">
              <a:ea typeface="Calibri" panose="020F0502020204030204" pitchFamily="34" charset="0"/>
              <a:cs typeface="Arial" panose="020B0604020202020204" pitchFamily="34" charset="0"/>
            </a:endParaRPr>
          </a:p>
          <a:p>
            <a:pPr marL="285750" indent="-285750">
              <a:buFont typeface="Wingdings" panose="05000000000000000000" pitchFamily="2" charset="2"/>
              <a:buChar char="Ø"/>
              <a:defRPr/>
            </a:pPr>
            <a:r>
              <a:rPr lang="en-US" dirty="0">
                <a:ea typeface="Calibri" panose="020F0502020204030204" pitchFamily="34" charset="0"/>
                <a:cs typeface="Arial" panose="020B0604020202020204" pitchFamily="34" charset="0"/>
              </a:rPr>
              <a:t>"</a:t>
            </a:r>
            <a:r>
              <a:rPr lang="en-US" u="sng" dirty="0">
                <a:ea typeface="Calibri" panose="020F0502020204030204" pitchFamily="34" charset="0"/>
                <a:cs typeface="Calibri" panose="020F0502020204030204" pitchFamily="34" charset="0"/>
              </a:rPr>
              <a:t>Agile</a:t>
            </a:r>
            <a:r>
              <a:rPr lang="en-US" dirty="0">
                <a:ea typeface="Calibri" panose="020F0502020204030204" pitchFamily="34" charset="0"/>
                <a:cs typeface="Calibri" panose="020F0502020204030204" pitchFamily="34" charset="0"/>
              </a:rPr>
              <a:t>" Organisationen: Sie sind auf Stabilität und Dynamik ausgelegt. </a:t>
            </a:r>
          </a:p>
          <a:p>
            <a:pPr marL="538163" indent="-274638">
              <a:buFont typeface="Symbol" panose="05050102010706020507" pitchFamily="18" charset="2"/>
              <a:buChar char="-"/>
              <a:defRPr/>
            </a:pPr>
            <a:r>
              <a:rPr lang="en-US" dirty="0">
                <a:ea typeface="Calibri" panose="020F0502020204030204" pitchFamily="34" charset="0"/>
                <a:cs typeface="Calibri" panose="020F0502020204030204" pitchFamily="34" charset="0"/>
              </a:rPr>
              <a:t>Netzwerk von Teams in einer </a:t>
            </a:r>
            <a:r>
              <a:rPr lang="en-US" b="1" dirty="0">
                <a:ea typeface="Calibri" panose="020F0502020204030204" pitchFamily="34" charset="0"/>
                <a:cs typeface="Calibri" panose="020F0502020204030204" pitchFamily="34" charset="0"/>
              </a:rPr>
              <a:t>Kultur, die den Menschen in den Mittelpunkt stellt </a:t>
            </a:r>
          </a:p>
          <a:p>
            <a:pPr marL="538163" indent="-274638">
              <a:buFont typeface="Symbol" panose="05050102010706020507" pitchFamily="18" charset="2"/>
              <a:buChar char="-"/>
              <a:defRPr/>
            </a:pPr>
            <a:r>
              <a:rPr lang="en-US" b="1" dirty="0">
                <a:ea typeface="Calibri" panose="020F0502020204030204" pitchFamily="34" charset="0"/>
                <a:cs typeface="Calibri" panose="020F0502020204030204" pitchFamily="34" charset="0"/>
              </a:rPr>
              <a:t>schnelles </a:t>
            </a:r>
            <a:r>
              <a:rPr lang="en-US" dirty="0">
                <a:ea typeface="Calibri" panose="020F0502020204030204" pitchFamily="34" charset="0"/>
                <a:cs typeface="Calibri" panose="020F0502020204030204" pitchFamily="34" charset="0"/>
              </a:rPr>
              <a:t>Lernen und </a:t>
            </a:r>
            <a:r>
              <a:rPr lang="en-US" b="1" dirty="0">
                <a:ea typeface="Calibri" panose="020F0502020204030204" pitchFamily="34" charset="0"/>
                <a:cs typeface="Calibri" panose="020F0502020204030204" pitchFamily="34" charset="0"/>
              </a:rPr>
              <a:t>schnelle </a:t>
            </a:r>
            <a:r>
              <a:rPr lang="en-US" dirty="0">
                <a:ea typeface="Calibri" panose="020F0502020204030204" pitchFamily="34" charset="0"/>
                <a:cs typeface="Calibri" panose="020F0502020204030204" pitchFamily="34" charset="0"/>
              </a:rPr>
              <a:t>Entscheidungszyklen, die durch Technologie ermöglicht und von einem starken gemeinsamen Ziel geleitet werden.</a:t>
            </a:r>
            <a:endParaRPr lang="en-US" dirty="0">
              <a:effectLst/>
              <a:ea typeface="Calibri" panose="020F0502020204030204" pitchFamily="34" charset="0"/>
              <a:cs typeface="Calibri" panose="020F0502020204030204" pitchFamily="34" charset="0"/>
            </a:endParaRPr>
          </a:p>
          <a:p>
            <a:endParaRPr lang="es-ES" sz="2400" dirty="0">
              <a:latin typeface="Trebuchet MS" panose="020B0603020202020204" pitchFamily="34" charset="0"/>
              <a:cs typeface="Calibri" panose="020F0502020204030204" pitchFamily="34" charset="0"/>
            </a:endParaRPr>
          </a:p>
        </p:txBody>
      </p:sp>
      <p:pic>
        <p:nvPicPr>
          <p:cNvPr id="2" name="Grafik 1"/>
          <p:cNvPicPr>
            <a:picLocks noChangeAspect="1"/>
          </p:cNvPicPr>
          <p:nvPr/>
        </p:nvPicPr>
        <p:blipFill>
          <a:blip r:embed="rId3"/>
          <a:stretch>
            <a:fillRect/>
          </a:stretch>
        </p:blipFill>
        <p:spPr>
          <a:xfrm>
            <a:off x="930034" y="1868578"/>
            <a:ext cx="6510897" cy="4317825"/>
          </a:xfrm>
          <a:prstGeom prst="rect">
            <a:avLst/>
          </a:prstGeom>
        </p:spPr>
      </p:pic>
      <p:sp>
        <p:nvSpPr>
          <p:cNvPr id="8" name="CuadroTexto 34">
            <a:extLst>
              <a:ext uri="{FF2B5EF4-FFF2-40B4-BE49-F238E27FC236}">
                <a16:creationId xmlns:a16="http://schemas.microsoft.com/office/drawing/2014/main" xmlns="" id="{9F44E7E7-06A8-4B80-8236-DB8BA8F00C10}"/>
              </a:ext>
            </a:extLst>
          </p:cNvPr>
          <p:cNvSpPr txBox="1"/>
          <p:nvPr/>
        </p:nvSpPr>
        <p:spPr>
          <a:xfrm>
            <a:off x="274087" y="1276988"/>
            <a:ext cx="7379779"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 </a:t>
            </a:r>
            <a:r>
              <a:rPr lang="de-DE" altLang="ko-KR" sz="2400" b="1" dirty="0">
                <a:solidFill>
                  <a:srgbClr val="0594A9"/>
                </a:solidFill>
                <a:latin typeface="Trebuchet MS" panose="020B0603020202020204" pitchFamily="34" charset="0"/>
                <a:cs typeface="Calibri" panose="020F0502020204030204" pitchFamily="34" charset="0"/>
              </a:rPr>
              <a:t>Agile (R)Evolution</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9" name="Textfeld 8">
            <a:extLst>
              <a:ext uri="{FF2B5EF4-FFF2-40B4-BE49-F238E27FC236}">
                <a16:creationId xmlns:a16="http://schemas.microsoft.com/office/drawing/2014/main" xmlns="" id="{AEE68B67-6AD7-4428-965A-D56A676ED43A}"/>
              </a:ext>
            </a:extLst>
          </p:cNvPr>
          <p:cNvSpPr txBox="1"/>
          <p:nvPr/>
        </p:nvSpPr>
        <p:spPr>
          <a:xfrm>
            <a:off x="5542671" y="6186403"/>
            <a:ext cx="6650169" cy="230832"/>
          </a:xfrm>
          <a:prstGeom prst="rect">
            <a:avLst/>
          </a:prstGeom>
          <a:noFill/>
        </p:spPr>
        <p:txBody>
          <a:bodyPr wrap="square" rtlCol="0">
            <a:spAutoFit/>
          </a:bodyPr>
          <a:lstStyle/>
          <a:p>
            <a:pPr algn="r"/>
            <a:r>
              <a:rPr lang="de-DE" sz="900" dirty="0">
                <a:solidFill>
                  <a:schemeClr val="bg1">
                    <a:lumMod val="75000"/>
                  </a:schemeClr>
                </a:solidFill>
              </a:rPr>
              <a:t>Quelle: https://www.mckinsey.com/business-functions/organization/our-insights/performance-management-in-agile-organizations</a:t>
            </a:r>
          </a:p>
        </p:txBody>
      </p:sp>
      <p:grpSp>
        <p:nvGrpSpPr>
          <p:cNvPr id="11" name="Group 27">
            <a:extLst>
              <a:ext uri="{FF2B5EF4-FFF2-40B4-BE49-F238E27FC236}">
                <a16:creationId xmlns:a16="http://schemas.microsoft.com/office/drawing/2014/main" xmlns="" id="{143CC518-1F3D-4AF3-B4AB-384260104A6B}"/>
              </a:ext>
            </a:extLst>
          </p:cNvPr>
          <p:cNvGrpSpPr/>
          <p:nvPr/>
        </p:nvGrpSpPr>
        <p:grpSpPr>
          <a:xfrm>
            <a:off x="402789" y="2197277"/>
            <a:ext cx="199272" cy="206152"/>
            <a:chOff x="2411760" y="3708613"/>
            <a:chExt cx="206152" cy="206152"/>
          </a:xfrm>
        </p:grpSpPr>
        <p:sp>
          <p:nvSpPr>
            <p:cNvPr id="12" name="Oval 28">
              <a:extLst>
                <a:ext uri="{FF2B5EF4-FFF2-40B4-BE49-F238E27FC236}">
                  <a16:creationId xmlns:a16="http://schemas.microsoft.com/office/drawing/2014/main" xmlns="" id="{4018F467-DC26-44C2-8AE2-7B277D6099EE}"/>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Chevron 38">
              <a:extLst>
                <a:ext uri="{FF2B5EF4-FFF2-40B4-BE49-F238E27FC236}">
                  <a16:creationId xmlns:a16="http://schemas.microsoft.com/office/drawing/2014/main" xmlns="" id="{E8981CD6-06E2-4A03-9C85-744B0563745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5740400" y="451493"/>
            <a:ext cx="6104410"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3 - Agile (R)Evolution</a:t>
            </a:r>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64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9848760" y="6286888"/>
            <a:ext cx="1843774" cy="230832"/>
          </a:xfrm>
          <a:prstGeom prst="rect">
            <a:avLst/>
          </a:prstGeom>
          <a:noFill/>
        </p:spPr>
        <p:txBody>
          <a:bodyPr wrap="none" rtlCol="0">
            <a:spAutoFit/>
          </a:bodyPr>
          <a:lstStyle/>
          <a:p>
            <a:r>
              <a:rPr lang="de-DE" sz="900" dirty="0">
                <a:solidFill>
                  <a:schemeClr val="bg1">
                    <a:lumMod val="75000"/>
                  </a:schemeClr>
                </a:solidFill>
              </a:rPr>
              <a:t>Quelle: managementsolutions.com</a:t>
            </a:r>
          </a:p>
        </p:txBody>
      </p:sp>
      <p:sp>
        <p:nvSpPr>
          <p:cNvPr id="19" name="CuadroTexto 34">
            <a:extLst>
              <a:ext uri="{FF2B5EF4-FFF2-40B4-BE49-F238E27FC236}">
                <a16:creationId xmlns:a16="http://schemas.microsoft.com/office/drawing/2014/main" xmlns="" id="{0236AEA1-BA78-469C-A843-DC16874F1923}"/>
              </a:ext>
            </a:extLst>
          </p:cNvPr>
          <p:cNvSpPr txBox="1"/>
          <p:nvPr/>
        </p:nvSpPr>
        <p:spPr>
          <a:xfrm>
            <a:off x="274087" y="1286224"/>
            <a:ext cx="8401171"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 </a:t>
            </a:r>
            <a:r>
              <a:rPr lang="en-US" sz="2400" b="1" dirty="0">
                <a:solidFill>
                  <a:srgbClr val="0594A9"/>
                </a:solidFill>
                <a:latin typeface="Trebuchet MS" panose="020B0603020202020204" pitchFamily="34" charset="0"/>
                <a:cs typeface="Calibri" panose="020F0502020204030204" pitchFamily="34" charset="0"/>
              </a:rPr>
              <a:t>Warum diese Methodik heute so wichtig ist</a:t>
            </a:r>
          </a:p>
        </p:txBody>
      </p:sp>
      <p:sp>
        <p:nvSpPr>
          <p:cNvPr id="2" name="Textfeld 1">
            <a:extLst>
              <a:ext uri="{FF2B5EF4-FFF2-40B4-BE49-F238E27FC236}">
                <a16:creationId xmlns:a16="http://schemas.microsoft.com/office/drawing/2014/main" xmlns="" id="{0BDDE608-48CA-44AD-818E-0A053F1ACD76}"/>
              </a:ext>
            </a:extLst>
          </p:cNvPr>
          <p:cNvSpPr txBox="1"/>
          <p:nvPr/>
        </p:nvSpPr>
        <p:spPr>
          <a:xfrm>
            <a:off x="5901110" y="2480744"/>
            <a:ext cx="541008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Die agile Methodik vermeidet das Risiko, viel Zeit zu verlieren, wenn Änderungen erforderlich sind. </a:t>
            </a:r>
          </a:p>
          <a:p>
            <a:endParaRPr lang="en-US" dirty="0"/>
          </a:p>
          <a:p>
            <a:pPr marL="285750" indent="-285750">
              <a:buFont typeface="Arial" panose="020B0604020202020204" pitchFamily="34" charset="0"/>
              <a:buChar char="•"/>
            </a:pPr>
            <a:r>
              <a:rPr lang="en-US" dirty="0"/>
              <a:t>Es ermöglicht den Teams, direkt mit den Kunden zu arbeiten, anstatt mit anderen Teams zusammenzuarbeiten. </a:t>
            </a:r>
          </a:p>
          <a:p>
            <a:endParaRPr lang="en-US" dirty="0"/>
          </a:p>
          <a:p>
            <a:pPr marL="285750" indent="-285750">
              <a:buFont typeface="Arial" panose="020B0604020202020204" pitchFamily="34" charset="0"/>
              <a:buChar char="•"/>
            </a:pPr>
            <a:r>
              <a:rPr lang="en-US" dirty="0"/>
              <a:t>Dies führt zu einem klaren Ergebnis mit einem gezielten Ziel und auf schrittweise Weise. </a:t>
            </a:r>
            <a:endParaRPr lang="de-DE" dirty="0"/>
          </a:p>
        </p:txBody>
      </p:sp>
      <p:sp>
        <p:nvSpPr>
          <p:cNvPr id="24" name="Rechteck 23">
            <a:extLst>
              <a:ext uri="{FF2B5EF4-FFF2-40B4-BE49-F238E27FC236}">
                <a16:creationId xmlns:a16="http://schemas.microsoft.com/office/drawing/2014/main" xmlns="" id="{2B64215B-0E41-41F1-A63D-6A5BD01C55B0}"/>
              </a:ext>
            </a:extLst>
          </p:cNvPr>
          <p:cNvSpPr/>
          <p:nvPr/>
        </p:nvSpPr>
        <p:spPr>
          <a:xfrm>
            <a:off x="637954" y="2088703"/>
            <a:ext cx="4391246" cy="400110"/>
          </a:xfrm>
          <a:prstGeom prst="rect">
            <a:avLst/>
          </a:prstGeom>
        </p:spPr>
        <p:txBody>
          <a:bodyPr wrap="square">
            <a:spAutoFit/>
          </a:bodyPr>
          <a:lstStyle/>
          <a:p>
            <a:r>
              <a:rPr lang="de-DE" sz="2000" b="1" dirty="0">
                <a:solidFill>
                  <a:srgbClr val="0594A9"/>
                </a:solidFill>
                <a:latin typeface="Trebuchet MS" panose="020B0603020202020204" pitchFamily="34" charset="0"/>
                <a:cs typeface="Calibri" panose="020F0502020204030204" pitchFamily="34" charset="0"/>
              </a:rPr>
              <a:t>5 Ebenen der Agilen Planung</a:t>
            </a:r>
          </a:p>
        </p:txBody>
      </p:sp>
      <p:grpSp>
        <p:nvGrpSpPr>
          <p:cNvPr id="29" name="Group 33">
            <a:extLst>
              <a:ext uri="{FF2B5EF4-FFF2-40B4-BE49-F238E27FC236}">
                <a16:creationId xmlns:a16="http://schemas.microsoft.com/office/drawing/2014/main" xmlns="" id="{66C0C34C-AAC3-46A9-ACAF-09B167148A36}"/>
              </a:ext>
            </a:extLst>
          </p:cNvPr>
          <p:cNvGrpSpPr/>
          <p:nvPr/>
        </p:nvGrpSpPr>
        <p:grpSpPr>
          <a:xfrm>
            <a:off x="283402" y="2185682"/>
            <a:ext cx="199272" cy="206152"/>
            <a:chOff x="2411760" y="3708613"/>
            <a:chExt cx="206152" cy="206152"/>
          </a:xfrm>
        </p:grpSpPr>
        <p:sp>
          <p:nvSpPr>
            <p:cNvPr id="30" name="Oval 34">
              <a:extLst>
                <a:ext uri="{FF2B5EF4-FFF2-40B4-BE49-F238E27FC236}">
                  <a16:creationId xmlns:a16="http://schemas.microsoft.com/office/drawing/2014/main" xmlns="" id="{EE8B171A-00E9-4223-8135-37E3FD4F70D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1" name="Chevron 45">
              <a:extLst>
                <a:ext uri="{FF2B5EF4-FFF2-40B4-BE49-F238E27FC236}">
                  <a16:creationId xmlns:a16="http://schemas.microsoft.com/office/drawing/2014/main" xmlns="" id="{F0FFA459-D1C4-405C-B728-3C54D69D3EB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2" name="TextBox 3"/>
          <p:cNvSpPr txBox="1"/>
          <p:nvPr/>
        </p:nvSpPr>
        <p:spPr>
          <a:xfrm>
            <a:off x="5901110" y="451493"/>
            <a:ext cx="5943700"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3 - Agile (R)Evolution</a:t>
            </a:r>
          </a:p>
        </p:txBody>
      </p:sp>
      <p:pic>
        <p:nvPicPr>
          <p:cNvPr id="1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305" t="71359" r="3501" b="14199"/>
          <a:stretch/>
        </p:blipFill>
        <p:spPr bwMode="auto">
          <a:xfrm>
            <a:off x="3388659" y="5318286"/>
            <a:ext cx="1895475" cy="5238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Flussdiagramm: Verbinder 15">
            <a:extLst>
              <a:ext uri="{FF2B5EF4-FFF2-40B4-BE49-F238E27FC236}">
                <a16:creationId xmlns:a16="http://schemas.microsoft.com/office/drawing/2014/main" xmlns="" id="{944B569D-8E5C-480F-B082-2901F85DD2F5}"/>
              </a:ext>
            </a:extLst>
          </p:cNvPr>
          <p:cNvSpPr/>
          <p:nvPr/>
        </p:nvSpPr>
        <p:spPr>
          <a:xfrm>
            <a:off x="498202" y="2928595"/>
            <a:ext cx="2899421" cy="28626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e-DE" sz="900" dirty="0">
              <a:solidFill>
                <a:schemeClr val="tx1"/>
              </a:solidFill>
              <a:latin typeface="Arial" panose="020B0604020202020204" pitchFamily="34" charset="0"/>
              <a:cs typeface="Arial" panose="020B0604020202020204" pitchFamily="34" charset="0"/>
            </a:endParaRPr>
          </a:p>
        </p:txBody>
      </p:sp>
      <p:sp>
        <p:nvSpPr>
          <p:cNvPr id="17" name="Flussdiagramm: Verbinder 16">
            <a:extLst>
              <a:ext uri="{FF2B5EF4-FFF2-40B4-BE49-F238E27FC236}">
                <a16:creationId xmlns:a16="http://schemas.microsoft.com/office/drawing/2014/main" xmlns="" id="{C12A3C79-AF3D-47EF-89B0-039E1436984A}"/>
              </a:ext>
            </a:extLst>
          </p:cNvPr>
          <p:cNvSpPr/>
          <p:nvPr/>
        </p:nvSpPr>
        <p:spPr>
          <a:xfrm>
            <a:off x="779929" y="3395913"/>
            <a:ext cx="2402542" cy="2395288"/>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de-DE" sz="900" dirty="0">
                <a:solidFill>
                  <a:schemeClr val="tx1"/>
                </a:solidFill>
                <a:latin typeface="Arial" panose="020B0604020202020204" pitchFamily="34" charset="0"/>
                <a:cs typeface="Arial" panose="020B0604020202020204" pitchFamily="34" charset="0"/>
              </a:rPr>
              <a:t>Produkt-Fahrplan </a:t>
            </a:r>
          </a:p>
        </p:txBody>
      </p:sp>
      <p:sp>
        <p:nvSpPr>
          <p:cNvPr id="18" name="Flussdiagramm: Verbinder 17">
            <a:extLst>
              <a:ext uri="{FF2B5EF4-FFF2-40B4-BE49-F238E27FC236}">
                <a16:creationId xmlns:a16="http://schemas.microsoft.com/office/drawing/2014/main" xmlns="" id="{7201B2FA-020F-4F87-BA2A-63ED2DA37124}"/>
              </a:ext>
            </a:extLst>
          </p:cNvPr>
          <p:cNvSpPr/>
          <p:nvPr/>
        </p:nvSpPr>
        <p:spPr>
          <a:xfrm>
            <a:off x="1091136" y="3938512"/>
            <a:ext cx="1815990" cy="1852688"/>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de-DE" sz="900" dirty="0" err="1">
                <a:solidFill>
                  <a:schemeClr val="tx1"/>
                </a:solidFill>
                <a:latin typeface="Arial" panose="020B0604020202020204" pitchFamily="34" charset="0"/>
                <a:cs typeface="Arial" panose="020B0604020202020204" pitchFamily="34" charset="0"/>
              </a:rPr>
              <a:t>Planung der </a:t>
            </a:r>
            <a:r>
              <a:rPr lang="de-DE" sz="900" dirty="0">
                <a:solidFill>
                  <a:schemeClr val="tx1"/>
                </a:solidFill>
                <a:latin typeface="Arial" panose="020B0604020202020204" pitchFamily="34" charset="0"/>
                <a:cs typeface="Arial" panose="020B0604020202020204" pitchFamily="34" charset="0"/>
              </a:rPr>
              <a:t>Freigabe</a:t>
            </a:r>
          </a:p>
        </p:txBody>
      </p:sp>
      <p:sp>
        <p:nvSpPr>
          <p:cNvPr id="20" name="Flussdiagramm: Verbinder 19">
            <a:extLst>
              <a:ext uri="{FF2B5EF4-FFF2-40B4-BE49-F238E27FC236}">
                <a16:creationId xmlns:a16="http://schemas.microsoft.com/office/drawing/2014/main" xmlns="" id="{E1DCF720-E02C-466D-AB8D-065301874EEF}"/>
              </a:ext>
            </a:extLst>
          </p:cNvPr>
          <p:cNvSpPr/>
          <p:nvPr/>
        </p:nvSpPr>
        <p:spPr>
          <a:xfrm>
            <a:off x="1344706" y="4455458"/>
            <a:ext cx="1308848" cy="1335741"/>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de-DE" sz="900" dirty="0" err="1">
                <a:solidFill>
                  <a:schemeClr val="tx1"/>
                </a:solidFill>
                <a:latin typeface="Arial" panose="020B0604020202020204" pitchFamily="34" charset="0"/>
                <a:cs typeface="Arial" panose="020B0604020202020204" pitchFamily="34" charset="0"/>
              </a:rPr>
              <a:t>Interation Planung</a:t>
            </a:r>
            <a:endParaRPr lang="de-DE" sz="900" dirty="0">
              <a:solidFill>
                <a:schemeClr val="tx1"/>
              </a:solidFill>
              <a:latin typeface="Arial" panose="020B0604020202020204" pitchFamily="34" charset="0"/>
              <a:cs typeface="Arial" panose="020B0604020202020204" pitchFamily="34" charset="0"/>
            </a:endParaRPr>
          </a:p>
        </p:txBody>
      </p:sp>
      <p:sp>
        <p:nvSpPr>
          <p:cNvPr id="21" name="Flussdiagramm: Verbinder 20">
            <a:extLst>
              <a:ext uri="{FF2B5EF4-FFF2-40B4-BE49-F238E27FC236}">
                <a16:creationId xmlns:a16="http://schemas.microsoft.com/office/drawing/2014/main" xmlns="" id="{CC0691A8-8AA8-496F-8A6F-F54DF798DB1D}"/>
              </a:ext>
            </a:extLst>
          </p:cNvPr>
          <p:cNvSpPr/>
          <p:nvPr/>
        </p:nvSpPr>
        <p:spPr>
          <a:xfrm>
            <a:off x="1550894" y="4975412"/>
            <a:ext cx="887506" cy="815786"/>
          </a:xfrm>
          <a:prstGeom prst="flowChartConnector">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900" dirty="0">
                <a:solidFill>
                  <a:schemeClr val="tx1"/>
                </a:solidFill>
                <a:latin typeface="Arial" panose="020B0604020202020204" pitchFamily="34" charset="0"/>
                <a:cs typeface="Arial" panose="020B0604020202020204" pitchFamily="34" charset="0"/>
              </a:rPr>
              <a:t>Tägliche </a:t>
            </a:r>
            <a:r>
              <a:rPr lang="de-DE" sz="900" dirty="0" err="1">
                <a:solidFill>
                  <a:schemeClr val="tx1"/>
                </a:solidFill>
                <a:latin typeface="Arial" panose="020B0604020202020204" pitchFamily="34" charset="0"/>
                <a:cs typeface="Arial" panose="020B0604020202020204" pitchFamily="34" charset="0"/>
              </a:rPr>
              <a:t>Planung</a:t>
            </a:r>
            <a:endParaRPr lang="de-DE" sz="900" dirty="0">
              <a:solidFill>
                <a:schemeClr val="tx1"/>
              </a:solidFill>
              <a:latin typeface="Arial" panose="020B0604020202020204" pitchFamily="34" charset="0"/>
              <a:cs typeface="Arial" panose="020B0604020202020204" pitchFamily="34" charset="0"/>
            </a:endParaRPr>
          </a:p>
        </p:txBody>
      </p:sp>
      <p:sp>
        <p:nvSpPr>
          <p:cNvPr id="22" name="Textfeld 21">
            <a:extLst>
              <a:ext uri="{FF2B5EF4-FFF2-40B4-BE49-F238E27FC236}">
                <a16:creationId xmlns:a16="http://schemas.microsoft.com/office/drawing/2014/main" xmlns="" id="{A22B6051-09BA-40DF-8FE1-3305500AE1CE}"/>
              </a:ext>
            </a:extLst>
          </p:cNvPr>
          <p:cNvSpPr txBox="1"/>
          <p:nvPr/>
        </p:nvSpPr>
        <p:spPr>
          <a:xfrm>
            <a:off x="1483682" y="3116495"/>
            <a:ext cx="928459" cy="507831"/>
          </a:xfrm>
          <a:prstGeom prst="rect">
            <a:avLst/>
          </a:prstGeom>
          <a:noFill/>
        </p:spPr>
        <p:txBody>
          <a:bodyPr wrap="none" rtlCol="0">
            <a:spAutoFit/>
          </a:bodyPr>
          <a:lstStyle/>
          <a:p>
            <a:r>
              <a:rPr lang="de-DE" sz="900" dirty="0">
                <a:latin typeface="Arial" panose="020B0604020202020204" pitchFamily="34" charset="0"/>
                <a:cs typeface="Arial" panose="020B0604020202020204" pitchFamily="34" charset="0"/>
              </a:rPr>
              <a:t>Produktvision</a:t>
            </a:r>
          </a:p>
          <a:p>
            <a:endParaRPr lang="de-DE" dirty="0"/>
          </a:p>
        </p:txBody>
      </p:sp>
      <p:pic>
        <p:nvPicPr>
          <p:cNvPr id="25"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92" t="20787" b="67506"/>
          <a:stretch/>
        </p:blipFill>
        <p:spPr bwMode="auto">
          <a:xfrm>
            <a:off x="3085458" y="2842986"/>
            <a:ext cx="2229897" cy="424654"/>
          </a:xfrm>
          <a:prstGeom prst="rect">
            <a:avLst/>
          </a:prstGeom>
          <a:noFill/>
          <a:ln w="19050">
            <a:solidFill>
              <a:srgbClr val="F5B317"/>
            </a:solidFill>
          </a:ln>
          <a:extLst>
            <a:ext uri="{909E8E84-426E-40DD-AFC4-6F175D3DCCD1}">
              <a14:hiddenFill xmlns:a14="http://schemas.microsoft.com/office/drawing/2010/main">
                <a:solidFill>
                  <a:srgbClr val="FFFFFF"/>
                </a:solidFill>
              </a14:hiddenFill>
            </a:ext>
          </a:extLst>
        </p:spPr>
      </p:pic>
      <p:pic>
        <p:nvPicPr>
          <p:cNvPr id="26"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074" t="31706" r="3500" b="57527"/>
          <a:stretch/>
        </p:blipFill>
        <p:spPr bwMode="auto">
          <a:xfrm>
            <a:off x="3553430" y="4018189"/>
            <a:ext cx="2003435" cy="390525"/>
          </a:xfrm>
          <a:prstGeom prst="rect">
            <a:avLst/>
          </a:prstGeom>
          <a:noFill/>
          <a:ln w="19050">
            <a:solidFill>
              <a:srgbClr val="0684BF"/>
            </a:solidFill>
          </a:ln>
          <a:extLst>
            <a:ext uri="{909E8E84-426E-40DD-AFC4-6F175D3DCCD1}">
              <a14:hiddenFill xmlns:a14="http://schemas.microsoft.com/office/drawing/2010/main">
                <a:solidFill>
                  <a:srgbClr val="FFFFFF"/>
                </a:solidFill>
              </a14:hiddenFill>
            </a:ext>
          </a:extLst>
        </p:spPr>
      </p:pic>
      <p:pic>
        <p:nvPicPr>
          <p:cNvPr id="27"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09" t="43207" r="-439" b="46497"/>
          <a:stretch/>
        </p:blipFill>
        <p:spPr bwMode="auto">
          <a:xfrm>
            <a:off x="3461365" y="3448167"/>
            <a:ext cx="2095500" cy="373477"/>
          </a:xfrm>
          <a:prstGeom prst="rect">
            <a:avLst/>
          </a:prstGeom>
          <a:noFill/>
          <a:ln w="19050">
            <a:solidFill>
              <a:srgbClr val="3ED4B7"/>
            </a:solidFill>
          </a:ln>
          <a:extLst>
            <a:ext uri="{909E8E84-426E-40DD-AFC4-6F175D3DCCD1}">
              <a14:hiddenFill xmlns:a14="http://schemas.microsoft.com/office/drawing/2010/main">
                <a:solidFill>
                  <a:srgbClr val="FFFFFF"/>
                </a:solidFill>
              </a14:hiddenFill>
            </a:ext>
          </a:extLst>
        </p:spPr>
      </p:pic>
      <p:pic>
        <p:nvPicPr>
          <p:cNvPr id="28" name="Picture 6" descr="5 Levels of Agile Planning Explained Simply">
            <a:extLst>
              <a:ext uri="{FF2B5EF4-FFF2-40B4-BE49-F238E27FC236}">
                <a16:creationId xmlns:a16="http://schemas.microsoft.com/office/drawing/2014/main" xmlns="" id="{75084380-9738-48E3-82BF-2F0FCADA7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094" t="52715" r="2318" b="35206"/>
          <a:stretch/>
        </p:blipFill>
        <p:spPr bwMode="auto">
          <a:xfrm>
            <a:off x="3603811" y="4645781"/>
            <a:ext cx="1914525" cy="438150"/>
          </a:xfrm>
          <a:prstGeom prst="rect">
            <a:avLst/>
          </a:prstGeom>
          <a:noFill/>
          <a:ln w="19050">
            <a:solidFill>
              <a:srgbClr val="A2D368"/>
            </a:solidFill>
          </a:ln>
          <a:extLst>
            <a:ext uri="{909E8E84-426E-40DD-AFC4-6F175D3DCCD1}">
              <a14:hiddenFill xmlns:a14="http://schemas.microsoft.com/office/drawing/2010/main">
                <a:solidFill>
                  <a:srgbClr val="FFFFFF"/>
                </a:solidFill>
              </a14:hiddenFill>
            </a:ext>
          </a:extLst>
        </p:spPr>
      </p:pic>
      <p:sp>
        <p:nvSpPr>
          <p:cNvPr id="3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38" name="Immagin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3074" name="Picture 2" descr="https://assets.website-files.com/5dc2f8d7ea14a8c4c7808afe/6113e53559aadb82ced8cb18_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91" t="9262" r="6181" b="49648"/>
          <a:stretch/>
        </p:blipFill>
        <p:spPr bwMode="auto">
          <a:xfrm>
            <a:off x="3165534" y="2307529"/>
            <a:ext cx="4191000" cy="3867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assets.website-files.com/5dc2f8d7ea14a8c4c7808afe/6113e53559aadb82ced8cb18_final.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210" b="10742"/>
          <a:stretch/>
        </p:blipFill>
        <p:spPr bwMode="auto">
          <a:xfrm>
            <a:off x="7272463" y="2505556"/>
            <a:ext cx="4878253" cy="3705613"/>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a:blip r:embed="rId5"/>
          <a:stretch>
            <a:fillRect/>
          </a:stretch>
        </p:blipFill>
        <p:spPr>
          <a:xfrm>
            <a:off x="4073990" y="1918429"/>
            <a:ext cx="2190750" cy="581025"/>
          </a:xfrm>
          <a:prstGeom prst="rect">
            <a:avLst/>
          </a:prstGeom>
        </p:spPr>
      </p:pic>
      <p:sp>
        <p:nvSpPr>
          <p:cNvPr id="20" name="Textfeld 19"/>
          <p:cNvSpPr txBox="1"/>
          <p:nvPr/>
        </p:nvSpPr>
        <p:spPr>
          <a:xfrm>
            <a:off x="9370394" y="6256111"/>
            <a:ext cx="2821606" cy="230832"/>
          </a:xfrm>
          <a:prstGeom prst="rect">
            <a:avLst/>
          </a:prstGeom>
          <a:noFill/>
        </p:spPr>
        <p:txBody>
          <a:bodyPr wrap="none" rtlCol="0">
            <a:spAutoFit/>
          </a:bodyPr>
          <a:lstStyle/>
          <a:p>
            <a:pPr algn="r"/>
            <a:r>
              <a:rPr lang="de-DE" sz="900" dirty="0">
                <a:solidFill>
                  <a:schemeClr val="bg1">
                    <a:lumMod val="75000"/>
                  </a:schemeClr>
                </a:solidFill>
              </a:rPr>
              <a:t>Quelle: https://www.workpath.com/magazine/okr-mbo</a:t>
            </a:r>
          </a:p>
        </p:txBody>
      </p:sp>
      <p:grpSp>
        <p:nvGrpSpPr>
          <p:cNvPr id="10" name="Group 39">
            <a:extLst>
              <a:ext uri="{FF2B5EF4-FFF2-40B4-BE49-F238E27FC236}">
                <a16:creationId xmlns:a16="http://schemas.microsoft.com/office/drawing/2014/main" xmlns="" id="{3202B3AB-6840-423E-B6B4-4364EA83F39F}"/>
              </a:ext>
            </a:extLst>
          </p:cNvPr>
          <p:cNvGrpSpPr/>
          <p:nvPr/>
        </p:nvGrpSpPr>
        <p:grpSpPr>
          <a:xfrm>
            <a:off x="266519" y="2641360"/>
            <a:ext cx="199272" cy="206152"/>
            <a:chOff x="2411760" y="3708613"/>
            <a:chExt cx="206152" cy="206152"/>
          </a:xfrm>
        </p:grpSpPr>
        <p:sp>
          <p:nvSpPr>
            <p:cNvPr id="11" name="Oval 40">
              <a:extLst>
                <a:ext uri="{FF2B5EF4-FFF2-40B4-BE49-F238E27FC236}">
                  <a16:creationId xmlns:a16="http://schemas.microsoft.com/office/drawing/2014/main" xmlns="" id="{FB1E62EC-AA6A-452E-B86E-6ABF4DE89FFD}"/>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52">
              <a:extLst>
                <a:ext uri="{FF2B5EF4-FFF2-40B4-BE49-F238E27FC236}">
                  <a16:creationId xmlns:a16="http://schemas.microsoft.com/office/drawing/2014/main" xmlns="" id="{32FFA9E5-C006-4140-BE19-5873AB1FA282}"/>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4">
            <a:extLst>
              <a:ext uri="{FF2B5EF4-FFF2-40B4-BE49-F238E27FC236}">
                <a16:creationId xmlns:a16="http://schemas.microsoft.com/office/drawing/2014/main" xmlns="" id="{C5449B17-8D5E-42C8-8B95-4BC0506B83FF}"/>
              </a:ext>
            </a:extLst>
          </p:cNvPr>
          <p:cNvSpPr txBox="1"/>
          <p:nvPr/>
        </p:nvSpPr>
        <p:spPr>
          <a:xfrm>
            <a:off x="274087" y="1286224"/>
            <a:ext cx="9534931"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3 - </a:t>
            </a:r>
            <a:r>
              <a:rPr lang="en-US" altLang="ko-KR" sz="2400" b="1" dirty="0">
                <a:solidFill>
                  <a:srgbClr val="0594A9"/>
                </a:solidFill>
                <a:latin typeface="Trebuchet MS" panose="020B0603020202020204" pitchFamily="34" charset="0"/>
                <a:cs typeface="Calibri" panose="020F0502020204030204" pitchFamily="34" charset="0"/>
              </a:rPr>
              <a:t>Wie man eine agile Transformation durchführt</a:t>
            </a:r>
            <a:endParaRPr lang="en-US" sz="2400" b="1" dirty="0">
              <a:solidFill>
                <a:srgbClr val="0594A9"/>
              </a:solidFill>
              <a:latin typeface="Trebuchet MS" panose="020B0603020202020204" pitchFamily="34" charset="0"/>
              <a:cs typeface="Calibri" panose="020F0502020204030204" pitchFamily="34" charset="0"/>
            </a:endParaRPr>
          </a:p>
        </p:txBody>
      </p:sp>
      <p:sp>
        <p:nvSpPr>
          <p:cNvPr id="2" name="Textfeld 1">
            <a:extLst>
              <a:ext uri="{FF2B5EF4-FFF2-40B4-BE49-F238E27FC236}">
                <a16:creationId xmlns:a16="http://schemas.microsoft.com/office/drawing/2014/main" xmlns="" id="{79FDC041-06F5-43C0-A457-400AB82FE1A4}"/>
              </a:ext>
            </a:extLst>
          </p:cNvPr>
          <p:cNvSpPr txBox="1"/>
          <p:nvPr/>
        </p:nvSpPr>
        <p:spPr>
          <a:xfrm>
            <a:off x="473127" y="2550758"/>
            <a:ext cx="2925449" cy="923330"/>
          </a:xfrm>
          <a:prstGeom prst="rect">
            <a:avLst/>
          </a:prstGeom>
          <a:noFill/>
        </p:spPr>
        <p:txBody>
          <a:bodyPr wrap="square" rtlCol="0">
            <a:spAutoFit/>
          </a:bodyPr>
          <a:lstStyle/>
          <a:p>
            <a:r>
              <a:rPr lang="en-US" b="1" dirty="0"/>
              <a:t>OKRs </a:t>
            </a:r>
            <a:r>
              <a:rPr lang="en-US" dirty="0"/>
              <a:t>sind der ideale Ansatz für Unternehmen, die mit agilen Methoden arbeiten</a:t>
            </a:r>
          </a:p>
        </p:txBody>
      </p:sp>
      <p:pic>
        <p:nvPicPr>
          <p:cNvPr id="15" name="Grafik 14">
            <a:extLst>
              <a:ext uri="{FF2B5EF4-FFF2-40B4-BE49-F238E27FC236}">
                <a16:creationId xmlns:a16="http://schemas.microsoft.com/office/drawing/2014/main" xmlns="" id="{463EF3AB-C29E-4ABF-A613-25CBEE3DCEAE}"/>
              </a:ext>
            </a:extLst>
          </p:cNvPr>
          <p:cNvPicPr>
            <a:picLocks noChangeAspect="1"/>
          </p:cNvPicPr>
          <p:nvPr/>
        </p:nvPicPr>
        <p:blipFill>
          <a:blip r:embed="rId5"/>
          <a:stretch>
            <a:fillRect/>
          </a:stretch>
        </p:blipFill>
        <p:spPr>
          <a:xfrm>
            <a:off x="8514612" y="1913702"/>
            <a:ext cx="2190750" cy="581025"/>
          </a:xfrm>
          <a:prstGeom prst="rect">
            <a:avLst/>
          </a:prstGeom>
        </p:spPr>
      </p:pic>
      <p:sp>
        <p:nvSpPr>
          <p:cNvPr id="16" name="TextBox 3"/>
          <p:cNvSpPr txBox="1"/>
          <p:nvPr/>
        </p:nvSpPr>
        <p:spPr>
          <a:xfrm>
            <a:off x="5411972" y="451493"/>
            <a:ext cx="6432838" cy="584775"/>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3 - Agile (R)Evolution</a:t>
            </a:r>
          </a:p>
        </p:txBody>
      </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21" name="Immagin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582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7466FC09-E843-477E-84A0-369720002469}"/>
              </a:ext>
            </a:extLst>
          </p:cNvPr>
          <p:cNvGrpSpPr/>
          <p:nvPr/>
        </p:nvGrpSpPr>
        <p:grpSpPr>
          <a:xfrm>
            <a:off x="5746000" y="3707910"/>
            <a:ext cx="199272" cy="206152"/>
            <a:chOff x="2411760" y="3708613"/>
            <a:chExt cx="206152" cy="206152"/>
          </a:xfrm>
        </p:grpSpPr>
        <p:sp>
          <p:nvSpPr>
            <p:cNvPr id="35" name="Oval 34">
              <a:extLst>
                <a:ext uri="{FF2B5EF4-FFF2-40B4-BE49-F238E27FC236}">
                  <a16:creationId xmlns:a16="http://schemas.microsoft.com/office/drawing/2014/main" xmlns="" id="{B98C1D50-9B5C-4875-AF3C-AEDD3C0ED8AC}"/>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5964915E-4224-4CD7-9543-B35C3B0FA4A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0" name="Group 27">
            <a:extLst>
              <a:ext uri="{FF2B5EF4-FFF2-40B4-BE49-F238E27FC236}">
                <a16:creationId xmlns:a16="http://schemas.microsoft.com/office/drawing/2014/main" xmlns="" id="{81341A47-8B22-4A7F-9B9B-64BA2EF8007B}"/>
              </a:ext>
            </a:extLst>
          </p:cNvPr>
          <p:cNvGrpSpPr/>
          <p:nvPr/>
        </p:nvGrpSpPr>
        <p:grpSpPr>
          <a:xfrm>
            <a:off x="5751669" y="3180432"/>
            <a:ext cx="199272" cy="206152"/>
            <a:chOff x="2411760" y="3708613"/>
            <a:chExt cx="206152" cy="206152"/>
          </a:xfrm>
        </p:grpSpPr>
        <p:sp>
          <p:nvSpPr>
            <p:cNvPr id="41" name="Oval 28">
              <a:extLst>
                <a:ext uri="{FF2B5EF4-FFF2-40B4-BE49-F238E27FC236}">
                  <a16:creationId xmlns:a16="http://schemas.microsoft.com/office/drawing/2014/main" xmlns="" id="{ABC76B53-5885-4B16-B995-7025CB315E1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38">
              <a:extLst>
                <a:ext uri="{FF2B5EF4-FFF2-40B4-BE49-F238E27FC236}">
                  <a16:creationId xmlns:a16="http://schemas.microsoft.com/office/drawing/2014/main" xmlns="" id="{43ACBF3A-98CF-4034-9C6B-0413A57845DF}"/>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grpSp>
        <p:nvGrpSpPr>
          <p:cNvPr id="31" name="그룹 64">
            <a:extLst>
              <a:ext uri="{FF2B5EF4-FFF2-40B4-BE49-F238E27FC236}">
                <a16:creationId xmlns:a16="http://schemas.microsoft.com/office/drawing/2014/main" xmlns="" id="{AAA46FB0-9A90-4517-B633-9B57F5996C6B}"/>
              </a:ext>
            </a:extLst>
          </p:cNvPr>
          <p:cNvGrpSpPr/>
          <p:nvPr/>
        </p:nvGrpSpPr>
        <p:grpSpPr>
          <a:xfrm>
            <a:off x="6002866" y="3639615"/>
            <a:ext cx="5500672" cy="570289"/>
            <a:chOff x="5865235" y="1765988"/>
            <a:chExt cx="3647182" cy="570289"/>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Checkliste für agile Zielsetzungen</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50" name="TextBox 49">
            <a:extLst>
              <a:ext uri="{FF2B5EF4-FFF2-40B4-BE49-F238E27FC236}">
                <a16:creationId xmlns:a16="http://schemas.microsoft.com/office/drawing/2014/main" xmlns="" id="{1168C733-1819-465C-B438-0AEC162746D0}"/>
              </a:ext>
            </a:extLst>
          </p:cNvPr>
          <p:cNvSpPr txBox="1"/>
          <p:nvPr/>
        </p:nvSpPr>
        <p:spPr>
          <a:xfrm>
            <a:off x="5801938" y="5535536"/>
            <a:ext cx="5500672" cy="307777"/>
          </a:xfrm>
          <a:prstGeom prst="rect">
            <a:avLst/>
          </a:prstGeom>
          <a:noFill/>
        </p:spPr>
        <p:txBody>
          <a:bodyPr wrap="square" rtlCol="0" anchor="ctr">
            <a:spAutoFit/>
          </a:bodyPr>
          <a:lstStyle/>
          <a:p>
            <a:endParaRPr lang="en-US" sz="1400" b="1"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6198781" y="110974"/>
            <a:ext cx="5646029"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4 - Checkliste für agile Ziele </a:t>
            </a:r>
          </a:p>
        </p:txBody>
      </p:sp>
      <p:sp>
        <p:nvSpPr>
          <p:cNvPr id="59" name="TextBox 3"/>
          <p:cNvSpPr txBox="1"/>
          <p:nvPr/>
        </p:nvSpPr>
        <p:spPr>
          <a:xfrm>
            <a:off x="1119066" y="3273102"/>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Abschnitt 1-2</a:t>
            </a:r>
            <a:endParaRPr lang="en-US" altLang="ko-KR" sz="2000" b="1" dirty="0">
              <a:solidFill>
                <a:srgbClr val="0594A9"/>
              </a:solidFill>
              <a:latin typeface="Trebuchet MS" panose="020B0603020202020204" pitchFamily="34" charset="0"/>
              <a:cs typeface="Arial" pitchFamily="34" charset="0"/>
            </a:endParaRPr>
          </a:p>
        </p:txBody>
      </p:sp>
      <p:grpSp>
        <p:nvGrpSpPr>
          <p:cNvPr id="37" name="그룹 61">
            <a:extLst>
              <a:ext uri="{FF2B5EF4-FFF2-40B4-BE49-F238E27FC236}">
                <a16:creationId xmlns:a16="http://schemas.microsoft.com/office/drawing/2014/main" xmlns="" id="{9332110B-391E-465F-8FCA-AE84B70DDA3F}"/>
              </a:ext>
            </a:extLst>
          </p:cNvPr>
          <p:cNvGrpSpPr/>
          <p:nvPr/>
        </p:nvGrpSpPr>
        <p:grpSpPr>
          <a:xfrm>
            <a:off x="6002350" y="3115532"/>
            <a:ext cx="5500672" cy="570289"/>
            <a:chOff x="5865235" y="2880785"/>
            <a:chExt cx="3647182" cy="570289"/>
          </a:xfrm>
        </p:grpSpPr>
        <p:sp>
          <p:nvSpPr>
            <p:cNvPr id="38" name="TextBox 37">
              <a:extLst>
                <a:ext uri="{FF2B5EF4-FFF2-40B4-BE49-F238E27FC236}">
                  <a16:creationId xmlns:a16="http://schemas.microsoft.com/office/drawing/2014/main" xmlns="" id="{576E6044-86BB-4B8B-9530-45BF12C137D0}"/>
                </a:ext>
              </a:extLst>
            </p:cNvPr>
            <p:cNvSpPr txBox="1"/>
            <p:nvPr/>
          </p:nvSpPr>
          <p:spPr>
            <a:xfrm>
              <a:off x="5865235" y="2880785"/>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Was ist ein agiles Ziel?</a:t>
              </a:r>
              <a:endParaRPr lang="de-DE"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467E3C47-4BEF-4567-A186-840F091A53C5}"/>
                </a:ext>
              </a:extLst>
            </p:cNvPr>
            <p:cNvSpPr txBox="1"/>
            <p:nvPr/>
          </p:nvSpPr>
          <p:spPr>
            <a:xfrm>
              <a:off x="5865235" y="3174075"/>
              <a:ext cx="364684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43" name="Immagin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17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feld 7"/>
          <p:cNvSpPr txBox="1"/>
          <p:nvPr/>
        </p:nvSpPr>
        <p:spPr>
          <a:xfrm>
            <a:off x="6485652" y="5915412"/>
            <a:ext cx="5359159" cy="246221"/>
          </a:xfrm>
          <a:prstGeom prst="rect">
            <a:avLst/>
          </a:prstGeom>
          <a:noFill/>
        </p:spPr>
        <p:txBody>
          <a:bodyPr wrap="none" rtlCol="0">
            <a:spAutoFit/>
          </a:bodyPr>
          <a:lstStyle/>
          <a:p>
            <a:r>
              <a:rPr lang="de-DE" sz="1000" dirty="0">
                <a:solidFill>
                  <a:schemeClr val="bg1">
                    <a:lumMod val="75000"/>
                  </a:schemeClr>
                </a:solidFill>
              </a:rPr>
              <a:t>Quelle: </a:t>
            </a:r>
            <a:r>
              <a:rPr lang="en-US" sz="1000" dirty="0">
                <a:solidFill>
                  <a:schemeClr val="bg1">
                    <a:lumMod val="75000"/>
                  </a:schemeClr>
                </a:solidFill>
              </a:rPr>
              <a:t>Management 3.0: Agile Entwickler leiten, Agile Führungskräfte entwickeln, </a:t>
            </a:r>
            <a:r>
              <a:rPr lang="en-US" sz="1000" dirty="0" err="1">
                <a:solidFill>
                  <a:schemeClr val="bg1">
                    <a:lumMod val="75000"/>
                  </a:schemeClr>
                </a:solidFill>
              </a:rPr>
              <a:t>Jurgen Appelo</a:t>
            </a:r>
            <a:r>
              <a:rPr lang="en-US" sz="1000" dirty="0">
                <a:solidFill>
                  <a:schemeClr val="bg1">
                    <a:lumMod val="75000"/>
                  </a:schemeClr>
                </a:solidFill>
              </a:rPr>
              <a:t>, 2010</a:t>
            </a:r>
            <a:endParaRPr lang="de-DE" sz="1000" dirty="0">
              <a:solidFill>
                <a:schemeClr val="bg1">
                  <a:lumMod val="75000"/>
                </a:schemeClr>
              </a:solidFill>
            </a:endParaRPr>
          </a:p>
        </p:txBody>
      </p:sp>
      <p:sp>
        <p:nvSpPr>
          <p:cNvPr id="2" name="Rechteck 1"/>
          <p:cNvSpPr/>
          <p:nvPr/>
        </p:nvSpPr>
        <p:spPr>
          <a:xfrm>
            <a:off x="1631577" y="2261990"/>
            <a:ext cx="8552329" cy="3139321"/>
          </a:xfrm>
          <a:prstGeom prst="rect">
            <a:avLst/>
          </a:prstGeom>
        </p:spPr>
        <p:txBody>
          <a:bodyPr wrap="square">
            <a:spAutoFit/>
          </a:bodyPr>
          <a:lstStyle/>
          <a:p>
            <a:pPr marL="285750" indent="-285750">
              <a:buFont typeface="Arial" panose="020B0604020202020204" pitchFamily="34" charset="0"/>
              <a:buChar char="•"/>
            </a:pPr>
            <a:r>
              <a:rPr lang="de-DE" dirty="0"/>
              <a:t>Ein agiles </a:t>
            </a:r>
            <a:r>
              <a:rPr lang="de-DE" dirty="0" err="1"/>
              <a:t>Ziel ist </a:t>
            </a:r>
            <a:r>
              <a:rPr lang="de-DE" dirty="0"/>
              <a:t>ein "</a:t>
            </a:r>
            <a:r>
              <a:rPr lang="de-DE" dirty="0" err="1"/>
              <a:t>höherer Zweck</a:t>
            </a:r>
            <a:r>
              <a:rPr lang="de-DE" dirty="0"/>
              <a:t>", </a:t>
            </a:r>
            <a:r>
              <a:rPr lang="de-DE" dirty="0" err="1"/>
              <a:t>der über die Ziele </a:t>
            </a:r>
            <a:r>
              <a:rPr lang="de-DE" dirty="0"/>
              <a:t>aller </a:t>
            </a:r>
            <a:r>
              <a:rPr lang="de-DE" dirty="0" err="1"/>
              <a:t>Beteiligten hinausgeht</a:t>
            </a:r>
            <a:r>
              <a:rPr lang="de-DE" dirty="0"/>
              <a:t>. </a:t>
            </a:r>
            <a:r>
              <a:rPr lang="de-DE" dirty="0" err="1"/>
              <a:t>Es ist </a:t>
            </a:r>
            <a:r>
              <a:rPr lang="de-DE" dirty="0"/>
              <a:t>ein </a:t>
            </a:r>
            <a:r>
              <a:rPr lang="de-DE" dirty="0" err="1"/>
              <a:t>Ziel für das gesamte System</a:t>
            </a:r>
            <a:r>
              <a:rPr lang="de-DE" dirty="0"/>
              <a:t>, nicht nur ein </a:t>
            </a:r>
            <a:r>
              <a:rPr lang="de-DE" dirty="0" err="1"/>
              <a:t>Ziel für den </a:t>
            </a:r>
            <a:r>
              <a:rPr lang="de-DE" dirty="0"/>
              <a:t>Product </a:t>
            </a:r>
            <a:r>
              <a:rPr lang="de-DE" dirty="0" err="1"/>
              <a:t>Owner</a:t>
            </a:r>
            <a:r>
              <a:rPr lang="de-DE" dirty="0"/>
              <a:t>, </a:t>
            </a:r>
            <a:r>
              <a:rPr lang="de-DE" dirty="0" err="1"/>
              <a:t>den Manager</a:t>
            </a:r>
            <a:r>
              <a:rPr lang="de-DE" dirty="0"/>
              <a:t>, </a:t>
            </a:r>
            <a:r>
              <a:rPr lang="de-DE" dirty="0" err="1"/>
              <a:t>den </a:t>
            </a:r>
            <a:r>
              <a:rPr lang="de-DE" dirty="0"/>
              <a:t>CEO </a:t>
            </a:r>
            <a:r>
              <a:rPr lang="de-DE" dirty="0" err="1"/>
              <a:t>oder die Aktionäre</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Agile </a:t>
            </a:r>
            <a:r>
              <a:rPr lang="de-DE" dirty="0" err="1"/>
              <a:t>Ziele müssen </a:t>
            </a:r>
            <a:r>
              <a:rPr lang="de-DE" dirty="0"/>
              <a:t>nicht einer </a:t>
            </a:r>
            <a:r>
              <a:rPr lang="de-DE" dirty="0" err="1"/>
              <a:t>ganzen Reihe von Kriterien entsprechen</a:t>
            </a:r>
            <a:r>
              <a:rPr lang="de-DE" dirty="0"/>
              <a:t>, wie </a:t>
            </a:r>
            <a:r>
              <a:rPr lang="de-DE" dirty="0" err="1"/>
              <a:t>spezifisch</a:t>
            </a:r>
            <a:r>
              <a:rPr lang="de-DE" dirty="0"/>
              <a:t>, </a:t>
            </a:r>
            <a:r>
              <a:rPr lang="de-DE" dirty="0" err="1"/>
              <a:t>messbar </a:t>
            </a:r>
            <a:r>
              <a:rPr lang="de-DE" dirty="0"/>
              <a:t>usw. Ein </a:t>
            </a:r>
            <a:r>
              <a:rPr lang="de-DE" dirty="0" err="1"/>
              <a:t>Ziel hängt </a:t>
            </a:r>
            <a:r>
              <a:rPr lang="de-DE" dirty="0"/>
              <a:t>von </a:t>
            </a:r>
            <a:r>
              <a:rPr lang="de-DE" dirty="0" err="1"/>
              <a:t>seinem Kontext ab</a:t>
            </a:r>
            <a:r>
              <a:rPr lang="de-DE" dirty="0"/>
              <a:t>. </a:t>
            </a:r>
            <a:r>
              <a:rPr lang="de-DE" dirty="0" err="1"/>
              <a:t>Manchmal sollte es inspirierend sein</a:t>
            </a:r>
            <a:r>
              <a:rPr lang="de-DE" dirty="0"/>
              <a:t>, </a:t>
            </a:r>
            <a:r>
              <a:rPr lang="de-DE" dirty="0" err="1"/>
              <a:t>manchmal sollte es messbar sein</a:t>
            </a:r>
            <a:r>
              <a:rPr lang="de-DE" dirty="0"/>
              <a:t>;</a:t>
            </a:r>
          </a:p>
          <a:p>
            <a:endParaRPr lang="de-DE" dirty="0"/>
          </a:p>
          <a:p>
            <a:pPr marL="285750" indent="-285750">
              <a:buFont typeface="Arial" panose="020B0604020202020204" pitchFamily="34" charset="0"/>
              <a:buChar char="•"/>
            </a:pPr>
            <a:r>
              <a:rPr lang="de-DE" dirty="0"/>
              <a:t>Ein agiles </a:t>
            </a:r>
            <a:r>
              <a:rPr lang="de-DE" dirty="0" err="1"/>
              <a:t>Ziel sollte </a:t>
            </a:r>
            <a:r>
              <a:rPr lang="de-DE" dirty="0"/>
              <a:t>nicht </a:t>
            </a:r>
            <a:r>
              <a:rPr lang="de-DE" dirty="0" err="1"/>
              <a:t>mit Belohnungen oder Anreizen verbunden sein</a:t>
            </a:r>
            <a:r>
              <a:rPr lang="de-DE" dirty="0"/>
              <a:t>. </a:t>
            </a:r>
            <a:r>
              <a:rPr lang="de-DE" dirty="0" err="1"/>
              <a:t>Extrinsische Motivation verzerrt das System und führt zu </a:t>
            </a:r>
            <a:r>
              <a:rPr lang="de-DE" dirty="0"/>
              <a:t>nichtlinearen </a:t>
            </a:r>
            <a:r>
              <a:rPr lang="de-DE" dirty="0" err="1"/>
              <a:t>Folgen</a:t>
            </a:r>
            <a:r>
              <a:rPr lang="de-DE" dirty="0"/>
              <a:t>, </a:t>
            </a:r>
            <a:r>
              <a:rPr lang="de-DE" dirty="0" err="1"/>
              <a:t>die oft den Zweck des Ziels selbst zunichte machen</a:t>
            </a:r>
            <a:r>
              <a:rPr lang="de-DE" dirty="0"/>
              <a:t>. </a:t>
            </a:r>
            <a:r>
              <a:rPr lang="de-DE" dirty="0" err="1"/>
              <a:t>Stattdessen sollte </a:t>
            </a:r>
            <a:r>
              <a:rPr lang="de-DE" dirty="0"/>
              <a:t>ein </a:t>
            </a:r>
            <a:r>
              <a:rPr lang="de-DE" dirty="0" err="1"/>
              <a:t>Ziel die intrinsischen Wünsche der Menschen ansprechen </a:t>
            </a:r>
            <a:endParaRPr lang="de-DE" dirty="0"/>
          </a:p>
        </p:txBody>
      </p:sp>
      <p:sp>
        <p:nvSpPr>
          <p:cNvPr id="18"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Resümee</a:t>
            </a:r>
            <a:endParaRPr lang="en-US" altLang="ko-KR" sz="2400" b="1" dirty="0">
              <a:solidFill>
                <a:srgbClr val="F36A0D"/>
              </a:solidFill>
              <a:latin typeface="Trebuchet MS" panose="020B0603020202020204" pitchFamily="34" charset="0"/>
              <a:cs typeface="Arial" pitchFamily="34" charset="0"/>
            </a:endParaRPr>
          </a:p>
        </p:txBody>
      </p:sp>
      <p:sp>
        <p:nvSpPr>
          <p:cNvPr id="9" name="CuadroTexto 34">
            <a:extLst>
              <a:ext uri="{FF2B5EF4-FFF2-40B4-BE49-F238E27FC236}">
                <a16:creationId xmlns:a16="http://schemas.microsoft.com/office/drawing/2014/main" xmlns="" id="{3D6F8B54-871F-41E9-A9EB-664F827DF74F}"/>
              </a:ext>
            </a:extLst>
          </p:cNvPr>
          <p:cNvSpPr txBox="1"/>
          <p:nvPr/>
        </p:nvSpPr>
        <p:spPr>
          <a:xfrm>
            <a:off x="274087" y="1286224"/>
            <a:ext cx="9534931"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a:t>
            </a:r>
            <a:r>
              <a:rPr lang="en-GB" altLang="es-ES" sz="2400" b="1">
                <a:solidFill>
                  <a:srgbClr val="0594A9"/>
                </a:solidFill>
                <a:latin typeface="Trebuchet MS" panose="020B0603020202020204" pitchFamily="34" charset="0"/>
                <a:cs typeface="Calibri" panose="020F0502020204030204" pitchFamily="34" charset="0"/>
              </a:rPr>
              <a:t>- </a:t>
            </a:r>
            <a:r>
              <a:rPr lang="en-US" altLang="ko-KR" sz="2400" b="1">
                <a:solidFill>
                  <a:srgbClr val="0594A9"/>
                </a:solidFill>
                <a:latin typeface="Trebuchet MS" panose="020B0603020202020204" pitchFamily="34" charset="0"/>
                <a:cs typeface="Calibri" panose="020F0502020204030204" pitchFamily="34" charset="0"/>
              </a:rPr>
              <a:t>Was </a:t>
            </a:r>
            <a:r>
              <a:rPr lang="en-US" altLang="ko-KR" sz="2400" b="1" dirty="0">
                <a:solidFill>
                  <a:srgbClr val="0594A9"/>
                </a:solidFill>
                <a:latin typeface="Trebuchet MS" panose="020B0603020202020204" pitchFamily="34" charset="0"/>
                <a:cs typeface="Calibri" panose="020F0502020204030204" pitchFamily="34" charset="0"/>
              </a:rPr>
              <a:t>ist ein agiles Ziel?</a:t>
            </a:r>
          </a:p>
        </p:txBody>
      </p:sp>
      <p:grpSp>
        <p:nvGrpSpPr>
          <p:cNvPr id="10" name="Group 27">
            <a:extLst>
              <a:ext uri="{FF2B5EF4-FFF2-40B4-BE49-F238E27FC236}">
                <a16:creationId xmlns:a16="http://schemas.microsoft.com/office/drawing/2014/main" xmlns="" id="{824E82C0-5035-4ED3-A658-3A1722539921}"/>
              </a:ext>
            </a:extLst>
          </p:cNvPr>
          <p:cNvGrpSpPr/>
          <p:nvPr/>
        </p:nvGrpSpPr>
        <p:grpSpPr>
          <a:xfrm>
            <a:off x="1080624" y="2340892"/>
            <a:ext cx="199272" cy="206152"/>
            <a:chOff x="2411760" y="3708613"/>
            <a:chExt cx="206152" cy="206152"/>
          </a:xfrm>
        </p:grpSpPr>
        <p:sp>
          <p:nvSpPr>
            <p:cNvPr id="11" name="Oval 28">
              <a:extLst>
                <a:ext uri="{FF2B5EF4-FFF2-40B4-BE49-F238E27FC236}">
                  <a16:creationId xmlns:a16="http://schemas.microsoft.com/office/drawing/2014/main" xmlns="" id="{4E2942B7-1F20-4755-9444-C168D651FD9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2" name="Chevron 38">
              <a:extLst>
                <a:ext uri="{FF2B5EF4-FFF2-40B4-BE49-F238E27FC236}">
                  <a16:creationId xmlns:a16="http://schemas.microsoft.com/office/drawing/2014/main" xmlns="" id="{5CCC6765-D726-494F-84ED-33F416427E6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5" name="Immagin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204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2" name="Textfeld 41">
            <a:extLst>
              <a:ext uri="{FF2B5EF4-FFF2-40B4-BE49-F238E27FC236}">
                <a16:creationId xmlns:a16="http://schemas.microsoft.com/office/drawing/2014/main" xmlns="" id="{7DB122C6-DC69-47BD-8E79-687F7FCEA816}"/>
              </a:ext>
            </a:extLst>
          </p:cNvPr>
          <p:cNvSpPr txBox="1"/>
          <p:nvPr/>
        </p:nvSpPr>
        <p:spPr>
          <a:xfrm>
            <a:off x="434705" y="1860493"/>
            <a:ext cx="11653887" cy="3970318"/>
          </a:xfrm>
          <a:prstGeom prst="rect">
            <a:avLst/>
          </a:prstGeom>
          <a:noFill/>
        </p:spPr>
        <p:txBody>
          <a:bodyPr wrap="square">
            <a:spAutoFit/>
          </a:bodyPr>
          <a:lstStyle/>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spezifisch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verständlich genug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damit die Leute wissen, was Sie meinen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überschaubar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messbar</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der Erfolg bestimmt werden kann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a:t>
            </a:r>
            <a:r>
              <a:rPr lang="de-DE" dirty="0">
                <a:latin typeface="Calibri" panose="020F0502020204030204" pitchFamily="34" charset="0"/>
                <a:cs typeface="Calibri" panose="020F0502020204030204" pitchFamily="34" charset="0"/>
              </a:rPr>
              <a:t>einprägsam und </a:t>
            </a:r>
            <a:r>
              <a:rPr lang="de-DE" dirty="0" err="1">
                <a:latin typeface="Calibri" panose="020F0502020204030204" pitchFamily="34" charset="0"/>
                <a:cs typeface="Calibri" panose="020F0502020204030204" pitchFamily="34" charset="0"/>
              </a:rPr>
              <a:t>reproduzierbar</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man es leicht an andere weitergeben kann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erreichbar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realistisch</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die Menschen </a:t>
            </a:r>
            <a:r>
              <a:rPr lang="de-DE" dirty="0">
                <a:latin typeface="Calibri" panose="020F0502020204030204" pitchFamily="34" charset="0"/>
                <a:cs typeface="Calibri" panose="020F0502020204030204" pitchFamily="34" charset="0"/>
              </a:rPr>
              <a:t>eine </a:t>
            </a:r>
            <a:r>
              <a:rPr lang="de-DE" dirty="0" err="1">
                <a:latin typeface="Calibri" panose="020F0502020204030204" pitchFamily="34" charset="0"/>
                <a:cs typeface="Calibri" panose="020F0502020204030204" pitchFamily="34" charset="0"/>
              </a:rPr>
              <a:t>Chance haben, es tatsächlich zu erreichen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ehrgeizig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anregend genug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damit es nicht </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zu</a:t>
            </a:r>
            <a:r>
              <a:rPr lang="de-DE" dirty="0">
                <a:latin typeface="Calibri" panose="020F0502020204030204" pitchFamily="34" charset="0"/>
                <a:cs typeface="Calibri" panose="020F0502020204030204" pitchFamily="34" charset="0"/>
              </a:rPr>
              <a:t>) leicht </a:t>
            </a:r>
            <a:r>
              <a:rPr lang="de-DE" dirty="0" err="1">
                <a:latin typeface="Calibri" panose="020F0502020204030204" pitchFamily="34" charset="0"/>
                <a:cs typeface="Calibri" panose="020F0502020204030204" pitchFamily="34" charset="0"/>
              </a:rPr>
              <a:t>zu erreichen ist</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umsetzbar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zuordenbar</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es in konkrete Maßnahmen umgesetzt werden kann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vereinbart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verbindlich</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sich die Menschen tatsächlich dafür verantwortlich fühlen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für die Menschen </a:t>
            </a:r>
            <a:r>
              <a:rPr lang="de-DE" dirty="0">
                <a:latin typeface="Calibri" panose="020F0502020204030204" pitchFamily="34" charset="0"/>
                <a:cs typeface="Calibri" panose="020F0502020204030204" pitchFamily="34" charset="0"/>
              </a:rPr>
              <a:t>relevant und </a:t>
            </a:r>
            <a:r>
              <a:rPr lang="de-DE" dirty="0" err="1">
                <a:latin typeface="Calibri" panose="020F0502020204030204" pitchFamily="34" charset="0"/>
                <a:cs typeface="Calibri" panose="020F0502020204030204" pitchFamily="34" charset="0"/>
              </a:rPr>
              <a:t>nützlich genug</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damit sie </a:t>
            </a:r>
            <a:r>
              <a:rPr lang="de-DE" dirty="0">
                <a:latin typeface="Calibri" panose="020F0502020204030204" pitchFamily="34" charset="0"/>
                <a:cs typeface="Calibri" panose="020F0502020204030204" pitchFamily="34" charset="0"/>
              </a:rPr>
              <a:t>sich </a:t>
            </a:r>
            <a:r>
              <a:rPr lang="de-DE" dirty="0" err="1">
                <a:latin typeface="Calibri" panose="020F0502020204030204" pitchFamily="34" charset="0"/>
                <a:cs typeface="Calibri" panose="020F0502020204030204" pitchFamily="34" charset="0"/>
              </a:rPr>
              <a:t>wirklich dafür </a:t>
            </a:r>
            <a:r>
              <a:rPr lang="de-DE" dirty="0">
                <a:latin typeface="Calibri" panose="020F0502020204030204" pitchFamily="34" charset="0"/>
                <a:cs typeface="Calibri" panose="020F0502020204030204" pitchFamily="34" charset="0"/>
              </a:rPr>
              <a:t>interessieren?</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a:t>
            </a:r>
            <a:r>
              <a:rPr lang="de-DE" dirty="0">
                <a:latin typeface="Calibri" panose="020F0502020204030204" pitchFamily="34" charset="0"/>
                <a:cs typeface="Calibri" panose="020F0502020204030204" pitchFamily="34" charset="0"/>
              </a:rPr>
              <a:t>zeitgebunden und zeitlich festgelegt, so </a:t>
            </a:r>
            <a:r>
              <a:rPr lang="de-DE" dirty="0" err="1">
                <a:latin typeface="Calibri" panose="020F0502020204030204" pitchFamily="34" charset="0"/>
                <a:cs typeface="Calibri" panose="020F0502020204030204" pitchFamily="34" charset="0"/>
              </a:rPr>
              <a:t>dass man weiß, wann man es </a:t>
            </a:r>
            <a:r>
              <a:rPr lang="de-DE" dirty="0">
                <a:latin typeface="Calibri" panose="020F0502020204030204" pitchFamily="34" charset="0"/>
                <a:cs typeface="Calibri" panose="020F0502020204030204" pitchFamily="34" charset="0"/>
              </a:rPr>
              <a:t>erreichen </a:t>
            </a:r>
            <a:r>
              <a:rPr lang="de-DE" dirty="0" err="1">
                <a:latin typeface="Calibri" panose="020F0502020204030204" pitchFamily="34" charset="0"/>
                <a:cs typeface="Calibri" panose="020F0502020204030204" pitchFamily="34" charset="0"/>
              </a:rPr>
              <a:t>muss</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a:t>
            </a:r>
            <a:r>
              <a:rPr lang="de-DE" dirty="0">
                <a:latin typeface="Calibri" panose="020F0502020204030204" pitchFamily="34" charset="0"/>
                <a:cs typeface="Calibri" panose="020F0502020204030204" pitchFamily="34" charset="0"/>
              </a:rPr>
              <a:t>greifbar und real, so </a:t>
            </a:r>
            <a:r>
              <a:rPr lang="de-DE" dirty="0" err="1">
                <a:latin typeface="Calibri" panose="020F0502020204030204" pitchFamily="34" charset="0"/>
                <a:cs typeface="Calibri" panose="020F0502020204030204" pitchFamily="34" charset="0"/>
              </a:rPr>
              <a:t>dass die Menschen die Auswirkungen der Zielerreichung sehen können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anregend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zündend</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es die Menschen motiviert, ihr Bestes </a:t>
            </a:r>
            <a:r>
              <a:rPr lang="de-DE" dirty="0">
                <a:latin typeface="Calibri" panose="020F0502020204030204" pitchFamily="34" charset="0"/>
                <a:cs typeface="Calibri" panose="020F0502020204030204" pitchFamily="34" charset="0"/>
              </a:rPr>
              <a:t>zu geben?</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inspirierend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visionär</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es den Menschen hilft, </a:t>
            </a:r>
            <a:r>
              <a:rPr lang="de-DE" dirty="0">
                <a:latin typeface="Calibri" panose="020F0502020204030204" pitchFamily="34" charset="0"/>
                <a:cs typeface="Calibri" panose="020F0502020204030204" pitchFamily="34" charset="0"/>
              </a:rPr>
              <a:t>ein </a:t>
            </a:r>
            <a:r>
              <a:rPr lang="de-DE" dirty="0" err="1">
                <a:latin typeface="Calibri" panose="020F0502020204030204" pitchFamily="34" charset="0"/>
                <a:cs typeface="Calibri" panose="020F0502020204030204" pitchFamily="34" charset="0"/>
              </a:rPr>
              <a:t>größeres Bild zu sehen</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wertebasiert </a:t>
            </a:r>
            <a:r>
              <a:rPr lang="de-DE" dirty="0">
                <a:latin typeface="Calibri" panose="020F0502020204030204" pitchFamily="34" charset="0"/>
                <a:cs typeface="Calibri" panose="020F0502020204030204" pitchFamily="34" charset="0"/>
              </a:rPr>
              <a:t>und grundlegend, so </a:t>
            </a:r>
            <a:r>
              <a:rPr lang="de-DE" dirty="0" err="1">
                <a:latin typeface="Calibri" panose="020F0502020204030204" pitchFamily="34" charset="0"/>
                <a:cs typeface="Calibri" panose="020F0502020204030204" pitchFamily="34" charset="0"/>
              </a:rPr>
              <a:t>dass es auf den Unternehmenswerten</a:t>
            </a:r>
            <a:r>
              <a:rPr lang="de-DE" dirty="0">
                <a:latin typeface="Calibri" panose="020F0502020204030204" pitchFamily="34" charset="0"/>
                <a:cs typeface="Calibri" panose="020F0502020204030204" pitchFamily="34" charset="0"/>
              </a:rPr>
              <a:t>, den </a:t>
            </a:r>
            <a:r>
              <a:rPr lang="de-DE" dirty="0" err="1">
                <a:latin typeface="Calibri" panose="020F0502020204030204" pitchFamily="34" charset="0"/>
                <a:cs typeface="Calibri" panose="020F0502020204030204" pitchFamily="34" charset="0"/>
              </a:rPr>
              <a:t>Teamwerten oder den </a:t>
            </a:r>
            <a:r>
              <a:rPr lang="de-DE" dirty="0">
                <a:latin typeface="Calibri" panose="020F0502020204030204" pitchFamily="34" charset="0"/>
                <a:cs typeface="Calibri" panose="020F0502020204030204" pitchFamily="34" charset="0"/>
              </a:rPr>
              <a:t>persönlichen </a:t>
            </a:r>
            <a:r>
              <a:rPr lang="de-DE" dirty="0" err="1">
                <a:latin typeface="Calibri" panose="020F0502020204030204" pitchFamily="34" charset="0"/>
                <a:cs typeface="Calibri" panose="020F0502020204030204" pitchFamily="34" charset="0"/>
              </a:rPr>
              <a:t>Werten aufbaut</a:t>
            </a:r>
            <a:r>
              <a:rPr lang="de-DE"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dirty="0" err="1">
                <a:latin typeface="Calibri" panose="020F0502020204030204" pitchFamily="34" charset="0"/>
                <a:cs typeface="Calibri" panose="020F0502020204030204" pitchFamily="34" charset="0"/>
              </a:rPr>
              <a:t>Ist das Ziel überprüfbar </a:t>
            </a:r>
            <a:r>
              <a:rPr lang="de-DE" dirty="0">
                <a:latin typeface="Calibri" panose="020F0502020204030204" pitchFamily="34" charset="0"/>
                <a:cs typeface="Calibri" panose="020F0502020204030204" pitchFamily="34" charset="0"/>
              </a:rPr>
              <a:t>und </a:t>
            </a:r>
            <a:r>
              <a:rPr lang="de-DE" dirty="0" err="1">
                <a:latin typeface="Calibri" panose="020F0502020204030204" pitchFamily="34" charset="0"/>
                <a:cs typeface="Calibri" panose="020F0502020204030204" pitchFamily="34" charset="0"/>
              </a:rPr>
              <a:t>bewertbar</a:t>
            </a:r>
            <a:r>
              <a:rPr lang="de-DE" dirty="0">
                <a:latin typeface="Calibri" panose="020F0502020204030204" pitchFamily="34" charset="0"/>
                <a:cs typeface="Calibri" panose="020F0502020204030204" pitchFamily="34" charset="0"/>
              </a:rPr>
              <a:t>, so </a:t>
            </a:r>
            <a:r>
              <a:rPr lang="de-DE" dirty="0" err="1">
                <a:latin typeface="Calibri" panose="020F0502020204030204" pitchFamily="34" charset="0"/>
                <a:cs typeface="Calibri" panose="020F0502020204030204" pitchFamily="34" charset="0"/>
              </a:rPr>
              <a:t>dass Sie seine Anwendbarkeit später neu bewerten können</a:t>
            </a:r>
            <a:r>
              <a:rPr lang="de-DE" dirty="0">
                <a:latin typeface="Calibri" panose="020F0502020204030204" pitchFamily="34" charset="0"/>
                <a:cs typeface="Calibri" panose="020F0502020204030204" pitchFamily="34" charset="0"/>
              </a:rPr>
              <a:t>?</a:t>
            </a:r>
          </a:p>
        </p:txBody>
      </p:sp>
      <p:sp>
        <p:nvSpPr>
          <p:cNvPr id="45" name="CuadroTexto 34">
            <a:extLst>
              <a:ext uri="{FF2B5EF4-FFF2-40B4-BE49-F238E27FC236}">
                <a16:creationId xmlns:a16="http://schemas.microsoft.com/office/drawing/2014/main" xmlns="" id="{B85E49EC-D93C-48CA-9A56-9BC690DD9975}"/>
              </a:ext>
            </a:extLst>
          </p:cNvPr>
          <p:cNvSpPr txBox="1"/>
          <p:nvPr/>
        </p:nvSpPr>
        <p:spPr>
          <a:xfrm>
            <a:off x="274087" y="1276988"/>
            <a:ext cx="9534931"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 </a:t>
            </a:r>
            <a:r>
              <a:rPr lang="en-US" altLang="ko-KR" sz="2400" b="1" dirty="0">
                <a:solidFill>
                  <a:srgbClr val="0594A9"/>
                </a:solidFill>
                <a:latin typeface="Trebuchet MS" panose="020B0603020202020204" pitchFamily="34" charset="0"/>
                <a:cs typeface="Calibri" panose="020F0502020204030204" pitchFamily="34" charset="0"/>
              </a:rPr>
              <a:t>Checkliste für agile Zielsetzungen</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49" name="Textfeld 48">
            <a:extLst>
              <a:ext uri="{FF2B5EF4-FFF2-40B4-BE49-F238E27FC236}">
                <a16:creationId xmlns:a16="http://schemas.microsoft.com/office/drawing/2014/main" xmlns="" id="{8BC8BA6C-48FC-4E36-85FE-B1B8342E9FE4}"/>
              </a:ext>
            </a:extLst>
          </p:cNvPr>
          <p:cNvSpPr txBox="1"/>
          <p:nvPr/>
        </p:nvSpPr>
        <p:spPr>
          <a:xfrm>
            <a:off x="7885742" y="6076947"/>
            <a:ext cx="3655168" cy="246221"/>
          </a:xfrm>
          <a:prstGeom prst="rect">
            <a:avLst/>
          </a:prstGeom>
          <a:noFill/>
        </p:spPr>
        <p:txBody>
          <a:bodyPr wrap="none" rtlCol="0">
            <a:spAutoFit/>
          </a:bodyPr>
          <a:lstStyle/>
          <a:p>
            <a:r>
              <a:rPr lang="de-DE" sz="1000" dirty="0">
                <a:solidFill>
                  <a:schemeClr val="bg1">
                    <a:lumMod val="75000"/>
                  </a:schemeClr>
                </a:solidFill>
                <a:latin typeface="Calibri" panose="020F0502020204030204" pitchFamily="34" charset="0"/>
                <a:cs typeface="Calibri" panose="020F0502020204030204" pitchFamily="34" charset="0"/>
              </a:rPr>
              <a:t>Quelle: </a:t>
            </a:r>
            <a:r>
              <a:rPr lang="en-US" sz="1000" dirty="0">
                <a:solidFill>
                  <a:schemeClr val="bg1">
                    <a:lumMod val="75000"/>
                  </a:schemeClr>
                </a:solidFill>
                <a:latin typeface="Calibri" panose="020F0502020204030204" pitchFamily="34" charset="0"/>
                <a:cs typeface="Calibri" panose="020F0502020204030204" pitchFamily="34" charset="0"/>
              </a:rPr>
              <a:t>https://www.infoq.com/articles/agile-goal-setting-appelo/</a:t>
            </a:r>
            <a:endParaRPr lang="de-DE" sz="1000" dirty="0">
              <a:solidFill>
                <a:schemeClr val="bg1">
                  <a:lumMod val="75000"/>
                </a:schemeClr>
              </a:solidFill>
              <a:latin typeface="Calibri" panose="020F0502020204030204" pitchFamily="34" charset="0"/>
              <a:cs typeface="Calibri" panose="020F0502020204030204" pitchFamily="34" charset="0"/>
            </a:endParaRPr>
          </a:p>
        </p:txBody>
      </p:sp>
      <p:sp>
        <p:nvSpPr>
          <p:cNvPr id="16" name="TextBox 3"/>
          <p:cNvSpPr txBox="1"/>
          <p:nvPr/>
        </p:nvSpPr>
        <p:spPr>
          <a:xfrm>
            <a:off x="7721598" y="110974"/>
            <a:ext cx="4123212"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4 - Checkliste für agile Ziele </a:t>
            </a: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5" name="Immagin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4662817" y="3999961"/>
            <a:ext cx="540000" cy="1692000"/>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519093" y="1828927"/>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6973551" y="2249253"/>
            <a:ext cx="540000" cy="1692000"/>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1" name="Group 17">
            <a:extLst>
              <a:ext uri="{FF2B5EF4-FFF2-40B4-BE49-F238E27FC236}">
                <a16:creationId xmlns:a16="http://schemas.microsoft.com/office/drawing/2014/main" xmlns=""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xmlns=""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xmlns=""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xmlns=""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 name="Oval 31">
            <a:extLst>
              <a:ext uri="{FF2B5EF4-FFF2-40B4-BE49-F238E27FC236}">
                <a16:creationId xmlns:a16="http://schemas.microsoft.com/office/drawing/2014/main" xmlns="" id="{7FB9D9D9-C93D-4FEF-9DDB-20110FE3FDB6}"/>
              </a:ext>
            </a:extLst>
          </p:cNvPr>
          <p:cNvSpPr/>
          <p:nvPr/>
        </p:nvSpPr>
        <p:spPr>
          <a:xfrm>
            <a:off x="3892957" y="5304186"/>
            <a:ext cx="792088"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35820" y="3442029"/>
            <a:ext cx="1312102" cy="984885"/>
          </a:xfrm>
          <a:prstGeom prst="rect">
            <a:avLst/>
          </a:prstGeom>
          <a:noFill/>
        </p:spPr>
        <p:txBody>
          <a:bodyPr wrap="square" rtlCol="0">
            <a:spAutoFit/>
          </a:bodyPr>
          <a:lstStyle/>
          <a:p>
            <a:pPr algn="ct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Agiles Management nach Zielsetz</a:t>
            </a:r>
            <a:r>
              <a:rPr lang="en-US" altLang="ko-KR" sz="16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ungen</a:t>
            </a:r>
            <a:endParaRPr lang="ko-KR" alt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Rectangle 19">
            <a:extLst>
              <a:ext uri="{FF2B5EF4-FFF2-40B4-BE49-F238E27FC236}">
                <a16:creationId xmlns:a16="http://schemas.microsoft.com/office/drawing/2014/main" xmlns=""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9" name="Isosceles Triangle 22">
            <a:extLst>
              <a:ext uri="{FF2B5EF4-FFF2-40B4-BE49-F238E27FC236}">
                <a16:creationId xmlns:a16="http://schemas.microsoft.com/office/drawing/2014/main" xmlns="" id="{C7870029-9B09-427D-972C-7E1AF0C676A0}"/>
              </a:ext>
            </a:extLst>
          </p:cNvPr>
          <p:cNvSpPr>
            <a:spLocks noChangeAspect="1"/>
          </p:cNvSpPr>
          <p:nvPr/>
        </p:nvSpPr>
        <p:spPr>
          <a:xfrm rot="19800000">
            <a:off x="4093958" y="5470666"/>
            <a:ext cx="459205" cy="459128"/>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xmlns=""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xmlns=""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20"/>
            <a:ext cx="3204001" cy="1856985"/>
            <a:chOff x="3556042" y="1744979"/>
            <a:chExt cx="3240001" cy="1856985"/>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3" y="2032304"/>
              <a:ext cx="3240000" cy="1569660"/>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ist eine Philosophie, ein Ansatz, der durch spezifische Methoden (Scrum, OKR...) angewandt wird und eine Reihe von Methoden und Praktiken umfasst, die vom Agilen Manifest (2001) ausgehen; Planung, Testen und kontinuierliche Integration: das Ergebnis wird durch kurze Arbeitszyklen (Sprint) geliefert; </a:t>
              </a:r>
            </a:p>
            <a:p>
              <a:pPr algn="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Agiler Ansatz</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5" name="그룹 95">
            <a:extLst>
              <a:ext uri="{FF2B5EF4-FFF2-40B4-BE49-F238E27FC236}">
                <a16:creationId xmlns:a16="http://schemas.microsoft.com/office/drawing/2014/main" xmlns="" id="{F470005F-A75D-49C7-8DF0-EB227EC00F04}"/>
              </a:ext>
            </a:extLst>
          </p:cNvPr>
          <p:cNvGrpSpPr/>
          <p:nvPr/>
        </p:nvGrpSpPr>
        <p:grpSpPr>
          <a:xfrm>
            <a:off x="8395230" y="5141069"/>
            <a:ext cx="3204000" cy="1118322"/>
            <a:chOff x="3556042" y="1744979"/>
            <a:chExt cx="3240000" cy="1118322"/>
          </a:xfrm>
        </p:grpSpPr>
        <p:sp>
          <p:nvSpPr>
            <p:cNvPr id="26" name="TextBox 25">
              <a:extLst>
                <a:ext uri="{FF2B5EF4-FFF2-40B4-BE49-F238E27FC236}">
                  <a16:creationId xmlns:a16="http://schemas.microsoft.com/office/drawing/2014/main" xmlns="" id="{EFA14C89-1E0D-4506-8317-336720BDDB41}"/>
                </a:ext>
              </a:extLst>
            </p:cNvPr>
            <p:cNvSpPr txBox="1"/>
            <p:nvPr/>
          </p:nvSpPr>
          <p:spPr>
            <a:xfrm>
              <a:off x="3556042" y="2032304"/>
              <a:ext cx="3240000" cy="830997"/>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Traditionelle vs. agile Organisationen, 5 Ebenen der agilen Planung: Tagesplanung, </a:t>
              </a:r>
              <a:r>
                <a:rPr lang="en-US" altLang="ko-KR"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Interaktion</a:t>
              </a:r>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Release, Produkt-Roadmap, Produktvision; OKR als Beispiel für agile Methodik</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27" name="TextBox 26">
              <a:extLst>
                <a:ext uri="{FF2B5EF4-FFF2-40B4-BE49-F238E27FC236}">
                  <a16:creationId xmlns:a16="http://schemas.microsoft.com/office/drawing/2014/main" xmlns="" id="{8C7CCA79-1A87-4816-A1B2-0D71C3624891}"/>
                </a:ext>
              </a:extLst>
            </p:cNvPr>
            <p:cNvSpPr txBox="1"/>
            <p:nvPr/>
          </p:nvSpPr>
          <p:spPr>
            <a:xfrm>
              <a:off x="3556042" y="1744979"/>
              <a:ext cx="3240000" cy="307777"/>
            </a:xfrm>
            <a:prstGeom prst="rect">
              <a:avLst/>
            </a:prstGeom>
            <a:noFill/>
          </p:spPr>
          <p:txBody>
            <a:bodyPr wrap="square" rtlCol="0">
              <a:spAutoFit/>
            </a:bodyPr>
            <a:lstStyle/>
            <a:p>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Agile (R)Evolution</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609513" y="5141069"/>
            <a:ext cx="3204000" cy="748990"/>
            <a:chOff x="3556042" y="1744979"/>
            <a:chExt cx="3240000" cy="748990"/>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3556042" y="2032304"/>
              <a:ext cx="3240000" cy="461665"/>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was ein Ziel zu einem agilen Ziel macht, eine Liste von Fragen, die für eine erfolgreiche Identifizierung nützlich sind</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Checkliste für agile Zielsetzungen</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1487654"/>
            <a:chOff x="3556042" y="1744979"/>
            <a:chExt cx="3240000" cy="148765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200329"/>
            </a:xfrm>
            <a:prstGeom prst="rect">
              <a:avLst/>
            </a:prstGeom>
            <a:noFill/>
          </p:spPr>
          <p:txBody>
            <a:bodyPr wrap="square" rtlCol="0">
              <a:spAutoFit/>
            </a:bodyPr>
            <a:lstStyle/>
            <a:p>
              <a:pPr algn="just"/>
              <a:r>
                <a:rPr lang="en-US" altLang="ko-KR"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Eine </a:t>
              </a:r>
              <a:r>
                <a:rPr 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beliebte und überzeugende Methode zur Festlegung von SMART-Zielen und zur Überwachung der Fortschritte bei der Zielerreichung. In der Regel sind die Ziele mit wirtschaftlichen Boni verbunden; MBO-Prozess: </a:t>
              </a:r>
              <a:r>
                <a:rPr lang="de-DE"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Festlegung </a:t>
              </a:r>
              <a:r>
                <a:rPr lang="de-DE"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von Zielen</a:t>
              </a:r>
              <a:r>
                <a:rPr lang="de-DE"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Einbindung </a:t>
              </a:r>
              <a:r>
                <a:rPr lang="de-DE"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der </a:t>
              </a:r>
              <a:r>
                <a:rPr lang="de-DE"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Teams, </a:t>
              </a:r>
              <a:r>
                <a:rPr lang="de-DE"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Zuweisung von Rollen</a:t>
              </a:r>
              <a:r>
                <a:rPr lang="de-DE"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 Messung; </a:t>
              </a:r>
              <a:r>
                <a:rPr lang="de-DE" sz="1200" dirty="0" err="1">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Überprüfung; </a:t>
              </a:r>
              <a:endParaRPr lang="ko-KR" altLang="en-US" sz="1200"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r"/>
              <a:r>
                <a:rPr lang="en-US" altLang="ko-KR" sz="1400" b="1" dirty="0">
                  <a:solidFill>
                    <a:schemeClr val="tx1">
                      <a:lumMod val="75000"/>
                      <a:lumOff val="25000"/>
                    </a:schemeClr>
                  </a:solidFill>
                  <a:latin typeface="Calibri" panose="020F0502020204030204" pitchFamily="34" charset="0"/>
                  <a:ea typeface="FZShuTi" pitchFamily="2" charset="-122"/>
                  <a:cs typeface="Calibri" panose="020F0502020204030204" pitchFamily="34" charset="0"/>
                </a:rPr>
                <a:t>Management nach Zielvorgaben </a:t>
              </a:r>
              <a:endParaRPr lang="ko-KR" alt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Resümee</a:t>
            </a:r>
            <a:endParaRPr lang="en-US" altLang="ko-KR" sz="2400" b="1" dirty="0">
              <a:solidFill>
                <a:srgbClr val="F36A0D"/>
              </a:solidFill>
              <a:latin typeface="Trebuchet MS" panose="020B0603020202020204" pitchFamily="34" charset="0"/>
              <a:cs typeface="Arial" pitchFamily="34" charset="0"/>
            </a:endParaRP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45" name="Immagin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464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rgbClr val="F5B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rgbClr val="A2D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12498" y="4117383"/>
            <a:ext cx="4752000" cy="1908000"/>
          </a:xfrm>
          <a:prstGeom prst="snip1Rect">
            <a:avLst>
              <a:gd name="adj" fmla="val 50000"/>
            </a:avLst>
          </a:prstGeom>
          <a:solidFill>
            <a:schemeClr val="bg1"/>
          </a:solidFill>
          <a:ln w="635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rgbClr val="0684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090254" y="3590711"/>
            <a:ext cx="2063672" cy="9759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Dieses Training </a:t>
            </a:r>
          </a:p>
          <a:p>
            <a:pPr marL="0" indent="0" algn="ctr">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vermittelt</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Ihnen</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GB" sz="18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folgendes</a:t>
            </a:r>
            <a:r>
              <a:rPr lang="en-GB"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Wissen:</a:t>
            </a:r>
          </a:p>
          <a:p>
            <a:pPr algn="just"/>
            <a:endParaRPr lang="en-GB" sz="1800" b="1" dirty="0">
              <a:latin typeface="Calibri" panose="020F0502020204030204" pitchFamily="34" charset="0"/>
              <a:cs typeface="Times New Roman" panose="02020603050405020304" pitchFamily="18"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046490" y="2170775"/>
            <a:ext cx="3565164" cy="1697763"/>
            <a:chOff x="260501" y="1638319"/>
            <a:chExt cx="2614763" cy="1714748"/>
          </a:xfrm>
        </p:grpSpPr>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65279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Was ist unter Management by Objectives zu verstehen und warum scheitert die MBO-Methodik </a:t>
              </a:r>
              <a:r>
                <a:rPr lang="en-US" altLang="ko-KR" sz="1200" b="1" dirty="0" err="1">
                  <a:solidFill>
                    <a:schemeClr val="tx1">
                      <a:lumMod val="75000"/>
                      <a:lumOff val="25000"/>
                    </a:schemeClr>
                  </a:solidFill>
                  <a:cs typeface="Arial" pitchFamily="34" charset="0"/>
                </a:rPr>
                <a:t>manchmal</a:t>
              </a:r>
              <a:r>
                <a:rPr lang="en-US" altLang="ko-KR" sz="1200" b="1" dirty="0">
                  <a:solidFill>
                    <a:schemeClr val="tx1">
                      <a:lumMod val="75000"/>
                      <a:lumOff val="25000"/>
                    </a:schemeClr>
                  </a:solidFill>
                  <a:cs typeface="Arial" pitchFamily="34" charset="0"/>
                </a:rPr>
                <a:t>?</a:t>
              </a:r>
            </a:p>
          </p:txBody>
        </p:sp>
        <p:sp>
          <p:nvSpPr>
            <p:cNvPr id="16" name="TextBox 15">
              <a:extLst>
                <a:ext uri="{FF2B5EF4-FFF2-40B4-BE49-F238E27FC236}">
                  <a16:creationId xmlns:a16="http://schemas.microsoft.com/office/drawing/2014/main" xmlns="" id="{6E35B883-605C-4BB5-A78D-B08AFC8FAE6A}"/>
                </a:ext>
              </a:extLst>
            </p:cNvPr>
            <p:cNvSpPr txBox="1"/>
            <p:nvPr/>
          </p:nvSpPr>
          <p:spPr>
            <a:xfrm>
              <a:off x="260501" y="2140730"/>
              <a:ext cx="2396379" cy="1212337"/>
            </a:xfrm>
            <a:prstGeom prst="rect">
              <a:avLst/>
            </a:prstGeom>
            <a:noFill/>
          </p:spPr>
          <p:txBody>
            <a:bodyPr wrap="square" rtlCol="0">
              <a:spAutoFit/>
            </a:bodyPr>
            <a:lstStyle/>
            <a:p>
              <a:pPr algn="just"/>
              <a:endParaRPr lang="en-US" altLang="ko-KR" sz="1200" dirty="0">
                <a:solidFill>
                  <a:schemeClr val="tx1">
                    <a:lumMod val="75000"/>
                    <a:lumOff val="25000"/>
                  </a:schemeClr>
                </a:solidFill>
                <a:cs typeface="Arial" pitchFamily="34" charset="0"/>
              </a:endParaRPr>
            </a:p>
            <a:p>
              <a:pPr algn="just"/>
              <a:r>
                <a:rPr lang="en-US" altLang="ko-KR" sz="1200" dirty="0">
                  <a:solidFill>
                    <a:schemeClr val="tx1">
                      <a:lumMod val="75000"/>
                      <a:lumOff val="25000"/>
                    </a:schemeClr>
                  </a:solidFill>
                  <a:cs typeface="Arial" pitchFamily="34" charset="0"/>
                </a:rPr>
                <a:t>Es wird behauptet, dass durch die Zuweisung spezifischer und messbarer Ziele und entsprechender Prämien für die Erreichung dieser Ziele die Leistung gesteigert wird. </a:t>
              </a:r>
            </a:p>
            <a:p>
              <a:pPr algn="just"/>
              <a:r>
                <a:rPr lang="en-US" altLang="ko-KR" sz="1200" dirty="0">
                  <a:solidFill>
                    <a:schemeClr val="tx1">
                      <a:lumMod val="75000"/>
                      <a:lumOff val="25000"/>
                    </a:schemeClr>
                  </a:solidFill>
                  <a:cs typeface="Arial" pitchFamily="34" charset="0"/>
                </a:rPr>
                <a:t>Aber ist das wirklich so?</a:t>
              </a:r>
              <a:endParaRPr lang="ko-KR" altLang="en-US" sz="1200" dirty="0">
                <a:solidFill>
                  <a:schemeClr val="tx1">
                    <a:lumMod val="75000"/>
                    <a:lumOff val="25000"/>
                  </a:schemeClr>
                </a:solidFill>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960360" y="4280947"/>
            <a:ext cx="3874624" cy="1656149"/>
            <a:chOff x="113504" y="1638319"/>
            <a:chExt cx="3222809" cy="1672708"/>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13504" y="2098697"/>
              <a:ext cx="3062208" cy="121233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Immer mehr Unternehmen wenden sich von der traditionellen Zielsetzung ab und setzen stattdessen auf alternative Konzepte wie OKR (Objectives and Key Results). Was verbirgt sich hinter diesem Ansatz, wie unterscheidet er sich von traditionellen Methoden und wo liegen die Vorteile?</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113504" y="1638319"/>
              <a:ext cx="3222809"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Wie kann man die klare Strenge der Planung mit agilem Arbeiten verbinden?</a:t>
              </a:r>
              <a:endParaRPr lang="ko-KR" altLang="en-US" sz="1200" b="1" dirty="0">
                <a:solidFill>
                  <a:schemeClr val="tx1">
                    <a:lumMod val="75000"/>
                    <a:lumOff val="25000"/>
                  </a:schemeClr>
                </a:solidFill>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413812" y="2009745"/>
            <a:ext cx="3903332" cy="1578283"/>
            <a:chOff x="-181558" y="1593201"/>
            <a:chExt cx="3584919" cy="1594069"/>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182065" y="2161448"/>
              <a:ext cx="2782563" cy="1025822"/>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Die digitale Transformation und die Komplexität der Unternehmen haben dazu geführt, dass flexible Projektmanagement-Methoden benötigt werden, die traditionelle Praktiken, die in einer Vielzahl von Bereichen veraltet sind, überwinden können.</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181558" y="1593201"/>
              <a:ext cx="3584919" cy="466282"/>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Verstehen der grundlegenden Werte agiler Methoden und der Vorteile, die sie bringen können</a:t>
              </a:r>
              <a:endParaRPr lang="ko-KR" altLang="en-US" sz="1200" b="1" dirty="0">
                <a:solidFill>
                  <a:schemeClr val="tx1">
                    <a:lumMod val="75000"/>
                    <a:lumOff val="25000"/>
                  </a:schemeClr>
                </a:solidFill>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413812" y="4377917"/>
            <a:ext cx="3865690" cy="1578284"/>
            <a:chOff x="-124308" y="1638319"/>
            <a:chExt cx="3698062" cy="1594068"/>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06820" y="2020054"/>
              <a:ext cx="3209603" cy="1212333"/>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Sollten Sie nur ein Ziel definieren oder können Sie mehrere Ziele haben? Theoretisch ist es am besten, nur ein Ziel zu haben. </a:t>
              </a:r>
            </a:p>
            <a:p>
              <a:pPr algn="just"/>
              <a:r>
                <a:rPr lang="en-US" altLang="ko-KR" sz="1200" dirty="0">
                  <a:solidFill>
                    <a:schemeClr val="tx1">
                      <a:lumMod val="75000"/>
                      <a:lumOff val="25000"/>
                    </a:schemeClr>
                  </a:solidFill>
                  <a:cs typeface="Arial" pitchFamily="34" charset="0"/>
                </a:rPr>
                <a:t>Wenn Sie eine Reihe von Zielen definiert haben, können Sie diese anhand der Checkliste am Ende dieses Moduls überprüfen.</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124308" y="1638319"/>
              <a:ext cx="3698062"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Wie man die Ziele auf agile Art und Weise definiert</a:t>
              </a:r>
              <a:endParaRPr lang="ko-KR" altLang="en-US" sz="1200" b="1" dirty="0">
                <a:solidFill>
                  <a:schemeClr val="tx1">
                    <a:lumMod val="75000"/>
                    <a:lumOff val="25000"/>
                  </a:schemeClr>
                </a:solidFill>
                <a:cs typeface="Arial" pitchFamily="34" charset="0"/>
              </a:endParaRPr>
            </a:p>
          </p:txBody>
        </p:sp>
      </p:grpSp>
      <p:sp>
        <p:nvSpPr>
          <p:cNvPr id="28" name="Rectangle 36">
            <a:extLst>
              <a:ext uri="{FF2B5EF4-FFF2-40B4-BE49-F238E27FC236}">
                <a16:creationId xmlns:a16="http://schemas.microsoft.com/office/drawing/2014/main" xmlns="" id="{6754B655-119D-4E8B-AC38-33FA3AFE666E}"/>
              </a:ext>
            </a:extLst>
          </p:cNvPr>
          <p:cNvSpPr/>
          <p:nvPr/>
        </p:nvSpPr>
        <p:spPr>
          <a:xfrm>
            <a:off x="4701552" y="4959429"/>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5" name="Rectangle 9">
            <a:extLst>
              <a:ext uri="{FF2B5EF4-FFF2-40B4-BE49-F238E27FC236}">
                <a16:creationId xmlns:a16="http://schemas.microsoft.com/office/drawing/2014/main" xmlns="" id="{39A0CB04-F1E4-41DB-B33F-65A6305A9B51}"/>
              </a:ext>
            </a:extLst>
          </p:cNvPr>
          <p:cNvSpPr/>
          <p:nvPr/>
        </p:nvSpPr>
        <p:spPr>
          <a:xfrm>
            <a:off x="4551716" y="2708783"/>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Oval 21">
            <a:extLst>
              <a:ext uri="{FF2B5EF4-FFF2-40B4-BE49-F238E27FC236}">
                <a16:creationId xmlns:a16="http://schemas.microsoft.com/office/drawing/2014/main" xmlns="" id="{7A343ADE-6EB3-40AA-897A-D6A81BFF5613}"/>
              </a:ext>
            </a:extLst>
          </p:cNvPr>
          <p:cNvSpPr>
            <a:spLocks noChangeAspect="1"/>
          </p:cNvSpPr>
          <p:nvPr/>
        </p:nvSpPr>
        <p:spPr>
          <a:xfrm>
            <a:off x="7153925" y="4931300"/>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3"/>
          <p:cNvSpPr txBox="1"/>
          <p:nvPr/>
        </p:nvSpPr>
        <p:spPr>
          <a:xfrm>
            <a:off x="7854123" y="97530"/>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Ziele und Zielsetzungen</a:t>
            </a:r>
            <a:endParaRPr lang="en-US" altLang="ko-KR" sz="2400" b="1" dirty="0">
              <a:solidFill>
                <a:srgbClr val="F36A0D"/>
              </a:solidFill>
              <a:latin typeface="Trebuchet MS" panose="020B0603020202020204" pitchFamily="34" charset="0"/>
              <a:cs typeface="Arial" pitchFamily="34" charset="0"/>
            </a:endParaRPr>
          </a:p>
        </p:txBody>
      </p:sp>
      <p:sp>
        <p:nvSpPr>
          <p:cNvPr id="37" name="Rectangle 16">
            <a:extLst>
              <a:ext uri="{FF2B5EF4-FFF2-40B4-BE49-F238E27FC236}">
                <a16:creationId xmlns:a16="http://schemas.microsoft.com/office/drawing/2014/main" xmlns="" id="{A7F6056B-624F-4305-9B1F-E44F6C4B5186}"/>
              </a:ext>
            </a:extLst>
          </p:cNvPr>
          <p:cNvSpPr/>
          <p:nvPr/>
        </p:nvSpPr>
        <p:spPr>
          <a:xfrm rot="2700000">
            <a:off x="7136441" y="2601341"/>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DANKESCHÖN</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761025" y="1625148"/>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491511" y="3703430"/>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983511" y="1625148"/>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675965" y="5104205"/>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244621" y="1619632"/>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182715" y="4172237"/>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511660" y="1615912"/>
            <a:ext cx="2268000" cy="4358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923966" y="4600093"/>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120617" y="4713594"/>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819981" y="5217706"/>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332064" y="4270350"/>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3</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57327" y="1921370"/>
            <a:ext cx="1946489" cy="1100774"/>
            <a:chOff x="674781" y="1895792"/>
            <a:chExt cx="1828622" cy="1100774"/>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830997"/>
            </a:xfrm>
            <a:prstGeom prst="rect">
              <a:avLst/>
            </a:prstGeom>
            <a:noFill/>
          </p:spPr>
          <p:txBody>
            <a:bodyPr wrap="square" rtlCol="0">
              <a:spAutoFit/>
            </a:bodyPr>
            <a:lstStyle/>
            <a:p>
              <a:r>
                <a:rPr lang="en-US" altLang="ko-KR" sz="2400" dirty="0">
                  <a:solidFill>
                    <a:schemeClr val="bg1"/>
                  </a:solidFill>
                  <a:cs typeface="Arial" pitchFamily="34" charset="0"/>
                </a:rPr>
                <a:t>Agiler Ansatz</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2</a:t>
              </a:r>
              <a:endParaRPr lang="ko-KR" altLang="en-US" sz="12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CE112F90-FB8A-469D-BF4A-DC57CE23B559}"/>
              </a:ext>
            </a:extLst>
          </p:cNvPr>
          <p:cNvSpPr txBox="1"/>
          <p:nvPr/>
        </p:nvSpPr>
        <p:spPr>
          <a:xfrm>
            <a:off x="8879254" y="1921370"/>
            <a:ext cx="162752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4</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521385" y="1921370"/>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3</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945035" y="1918320"/>
            <a:ext cx="1976682" cy="1324735"/>
            <a:chOff x="698082" y="1895792"/>
            <a:chExt cx="1985282" cy="1324735"/>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698082" y="2204864"/>
              <a:ext cx="1985282" cy="1015663"/>
            </a:xfrm>
            <a:prstGeom prst="rect">
              <a:avLst/>
            </a:prstGeom>
            <a:noFill/>
          </p:spPr>
          <p:txBody>
            <a:bodyPr wrap="square" rtlCol="0">
              <a:spAutoFit/>
            </a:bodyPr>
            <a:lstStyle/>
            <a:p>
              <a:r>
                <a:rPr lang="en-US" altLang="ko-KR" sz="2000" dirty="0">
                  <a:solidFill>
                    <a:schemeClr val="bg1"/>
                  </a:solidFill>
                  <a:cs typeface="Arial" pitchFamily="34" charset="0"/>
                </a:rPr>
                <a:t>Verwaltung </a:t>
              </a:r>
            </a:p>
            <a:p>
              <a:r>
                <a:rPr lang="en-US" altLang="ko-KR" sz="2000" dirty="0">
                  <a:solidFill>
                    <a:schemeClr val="bg1"/>
                  </a:solidFill>
                  <a:cs typeface="Arial" pitchFamily="34" charset="0"/>
                </a:rPr>
                <a:t>Unter</a:t>
              </a:r>
            </a:p>
            <a:p>
              <a:r>
                <a:rPr lang="en-US" altLang="ko-KR" sz="2000" dirty="0">
                  <a:solidFill>
                    <a:schemeClr val="bg1"/>
                  </a:solidFill>
                  <a:cs typeface="Arial" pitchFamily="34" charset="0"/>
                </a:rPr>
                <a:t>Zielsetzungen</a:t>
              </a:r>
              <a:endParaRPr lang="ko-KR" altLang="en-US" sz="20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756718" y="3814756"/>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Einheit 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F7BC1956-F7E9-4901-8692-C85717C85F25}"/>
              </a:ext>
            </a:extLst>
          </p:cNvPr>
          <p:cNvSpPr txBox="1"/>
          <p:nvPr/>
        </p:nvSpPr>
        <p:spPr>
          <a:xfrm>
            <a:off x="6521385" y="2227392"/>
            <a:ext cx="1894550" cy="1200329"/>
          </a:xfrm>
          <a:prstGeom prst="rect">
            <a:avLst/>
          </a:prstGeom>
          <a:noFill/>
        </p:spPr>
        <p:txBody>
          <a:bodyPr wrap="square" rtlCol="0">
            <a:spAutoFit/>
          </a:bodyPr>
          <a:lstStyle/>
          <a:p>
            <a:r>
              <a:rPr lang="de-DE" altLang="ko-KR" sz="2400" dirty="0">
                <a:solidFill>
                  <a:schemeClr val="bg1"/>
                </a:solidFill>
                <a:cs typeface="Arial" pitchFamily="34" charset="0"/>
              </a:rPr>
              <a:t>Agile </a:t>
            </a:r>
          </a:p>
          <a:p>
            <a:r>
              <a:rPr lang="de-DE" sz="2400" dirty="0">
                <a:solidFill>
                  <a:schemeClr val="bg1"/>
                </a:solidFill>
                <a:cs typeface="Arial" pitchFamily="34" charset="0"/>
              </a:rPr>
              <a:t>(R)Evolution</a:t>
            </a:r>
          </a:p>
          <a:p>
            <a:endParaRPr lang="ko-KR" altLang="en-US" sz="2400" dirty="0">
              <a:solidFill>
                <a:schemeClr val="bg1"/>
              </a:solidFill>
              <a:cs typeface="Arial" pitchFamily="34" charset="0"/>
            </a:endParaRPr>
          </a:p>
        </p:txBody>
      </p:sp>
      <p:sp>
        <p:nvSpPr>
          <p:cNvPr id="31" name="TextBox 14">
            <a:extLst>
              <a:ext uri="{FF2B5EF4-FFF2-40B4-BE49-F238E27FC236}">
                <a16:creationId xmlns:a16="http://schemas.microsoft.com/office/drawing/2014/main" xmlns="" id="{F7BC1956-F7E9-4901-8692-C85717C85F25}"/>
              </a:ext>
            </a:extLst>
          </p:cNvPr>
          <p:cNvSpPr txBox="1"/>
          <p:nvPr/>
        </p:nvSpPr>
        <p:spPr>
          <a:xfrm>
            <a:off x="8780694" y="2227391"/>
            <a:ext cx="1820701" cy="1015663"/>
          </a:xfrm>
          <a:prstGeom prst="rect">
            <a:avLst/>
          </a:prstGeom>
          <a:noFill/>
        </p:spPr>
        <p:txBody>
          <a:bodyPr wrap="square" rtlCol="0">
            <a:spAutoFit/>
          </a:bodyPr>
          <a:lstStyle/>
          <a:p>
            <a:r>
              <a:rPr lang="en-US" altLang="ko-KR" sz="2000" dirty="0">
                <a:solidFill>
                  <a:schemeClr val="bg1"/>
                </a:solidFill>
                <a:cs typeface="Arial" pitchFamily="34" charset="0"/>
              </a:rPr>
              <a:t>Checkliste für agile Zielsetzungen </a:t>
            </a:r>
            <a:endParaRPr lang="ko-KR" altLang="en-US" sz="2000" dirty="0">
              <a:solidFill>
                <a:schemeClr val="bg1"/>
              </a:solidFill>
              <a:cs typeface="Arial" pitchFamily="34" charset="0"/>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37" name="Immagin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231682"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04668" y="3445047"/>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04669" y="2223337"/>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2947207" y="2519112"/>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952044" y="2837667"/>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 einzigartige Note verleihen</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706646" y="2440231"/>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957327" y="2361972"/>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Was ist MBO?</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Konkret handelt es sich bei dieser Managementtheorie um eine Methode zur Bewertung von Mitarbeitern in Unternehmen, die jedoch nicht auf die Kompetenzen der Betroffenen, sondern auf die Erreichung von Zielen und somit auf Ergebnisse ausgerichtet ist. </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706646" y="3620546"/>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957327" y="3542289"/>
            <a:ext cx="5500672" cy="939621"/>
            <a:chOff x="5865235" y="2880785"/>
            <a:chExt cx="3647182" cy="939621"/>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Prozess/Methode des Management by Objective</a:t>
              </a:r>
              <a:endParaRPr lang="ko-KR" altLang="en-US" sz="1400" b="1" dirty="0">
                <a:solidFill>
                  <a:schemeClr val="tx1">
                    <a:lumMod val="75000"/>
                    <a:lumOff val="25000"/>
                  </a:schemeClr>
                </a:solidFill>
              </a:endParaRP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Ausgehend von der Festlegung der strategischen Ziele des Unternehmens werden die operativen Ziele der einzelnen Geschäftsbereiche ermittelt und anschließend in Aktionspläne und schließlich in individuelle Ziele umgewandelt.</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706646" y="4800861"/>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957327" y="4722604"/>
            <a:ext cx="5500672" cy="947936"/>
            <a:chOff x="5865235" y="3995582"/>
            <a:chExt cx="3647182" cy="947936"/>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Vor- </a:t>
              </a:r>
              <a:r>
                <a:rPr lang="en-US" sz="1400" b="1" dirty="0">
                  <a:solidFill>
                    <a:schemeClr val="tx1">
                      <a:lumMod val="75000"/>
                      <a:lumOff val="25000"/>
                    </a:schemeClr>
                  </a:solidFill>
                </a:rPr>
                <a:t>und Nachteile von MBO</a:t>
              </a:r>
              <a:endParaRPr lang="ko-KR" altLang="en-US" sz="1400" b="1"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97187"/>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Selbst wenn sie gewissenhaft und sorgfältig angewandt wird, hat die MBO-Methodik ihre Grenzen, die sie unter anderem aufgrund der zunehmenden Instabilität des sozialen Umfelds und der Märkte unwirksam machen können.</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330791" y="2867903"/>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3929206" y="357258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6096001" y="89421"/>
            <a:ext cx="5748810"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1 - Management durch Zielvereinbarungen</a:t>
            </a:r>
          </a:p>
        </p:txBody>
      </p:sp>
      <p:sp>
        <p:nvSpPr>
          <p:cNvPr id="59" name="TextBox 3"/>
          <p:cNvSpPr txBox="1"/>
          <p:nvPr/>
        </p:nvSpPr>
        <p:spPr>
          <a:xfrm>
            <a:off x="776338" y="2773707"/>
            <a:ext cx="3990687"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Abschnitt 1-3</a:t>
            </a:r>
            <a:endParaRPr lang="en-US" altLang="ko-KR" sz="2000" b="1" dirty="0">
              <a:solidFill>
                <a:srgbClr val="0594A9"/>
              </a:solidFill>
              <a:latin typeface="Trebuchet MS" panose="020B0603020202020204" pitchFamily="34" charset="0"/>
              <a:cs typeface="Arial" pitchFamily="34" charset="0"/>
            </a:endParaRPr>
          </a:p>
        </p:txBody>
      </p:sp>
      <p:pic>
        <p:nvPicPr>
          <p:cNvPr id="47" name="Onlinemedien 3" title="MBO | What is Management By Objective? | Advantages and Disadvantages of MBO">
            <a:hlinkClick r:id="" action="ppaction://media"/>
            <a:extLst>
              <a:ext uri="{FF2B5EF4-FFF2-40B4-BE49-F238E27FC236}">
                <a16:creationId xmlns:a16="http://schemas.microsoft.com/office/drawing/2014/main" xmlns="" id="{B56E1421-8ABC-406C-94D2-13D8D897F88B}"/>
              </a:ext>
            </a:extLst>
          </p:cNvPr>
          <p:cNvPicPr>
            <a:picLocks noRot="1" noChangeAspect="1"/>
          </p:cNvPicPr>
          <p:nvPr>
            <a:videoFile r:link="rId1"/>
          </p:nvPr>
        </p:nvPicPr>
        <p:blipFill>
          <a:blip r:embed="rId4"/>
          <a:stretch>
            <a:fillRect/>
          </a:stretch>
        </p:blipFill>
        <p:spPr>
          <a:xfrm>
            <a:off x="1235139" y="3646349"/>
            <a:ext cx="3209202" cy="1813198"/>
          </a:xfrm>
          <a:prstGeom prst="rect">
            <a:avLst/>
          </a:prstGeom>
        </p:spPr>
      </p:pic>
      <p:sp>
        <p:nvSpPr>
          <p:cNvPr id="4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50" name="Immagin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7"/>
                                        </p:tgtEl>
                                      </p:cBhvr>
                                    </p:cmd>
                                  </p:childTnLst>
                                </p:cTn>
                              </p:par>
                            </p:childTnLst>
                          </p:cTn>
                        </p:par>
                      </p:childTnLst>
                    </p:cTn>
                  </p:par>
                </p:childTnLst>
              </p:cTn>
              <p:nextCondLst>
                <p:cond evt="onClick" delay="0">
                  <p:tgtEl>
                    <p:spTgt spid="47"/>
                  </p:tgtEl>
                </p:cond>
              </p:nextCondLst>
            </p:seq>
            <p:video>
              <p:cMediaNode vol="80000">
                <p:cTn id="12" fill="hold" display="0">
                  <p:stCondLst>
                    <p:cond delay="indefinite"/>
                  </p:stCondLst>
                </p:cTn>
                <p:tgtEl>
                  <p:spTgt spid="4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4907515"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 </a:t>
            </a:r>
            <a:r>
              <a:rPr lang="en-US" altLang="ko-KR" sz="2400" b="1" dirty="0">
                <a:solidFill>
                  <a:srgbClr val="0594A9"/>
                </a:solidFill>
                <a:latin typeface="Trebuchet MS" panose="020B0603020202020204" pitchFamily="34" charset="0"/>
                <a:cs typeface="Calibri" panose="020F0502020204030204" pitchFamily="34" charset="0"/>
              </a:rPr>
              <a:t>Was ist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8" name="Group 27">
            <a:extLst>
              <a:ext uri="{FF2B5EF4-FFF2-40B4-BE49-F238E27FC236}">
                <a16:creationId xmlns:a16="http://schemas.microsoft.com/office/drawing/2014/main" xmlns="" id="{782DAF2F-8C89-449F-B438-A126EC6F5EDD}"/>
              </a:ext>
            </a:extLst>
          </p:cNvPr>
          <p:cNvGrpSpPr/>
          <p:nvPr/>
        </p:nvGrpSpPr>
        <p:grpSpPr>
          <a:xfrm>
            <a:off x="274088" y="2323859"/>
            <a:ext cx="199272" cy="206152"/>
            <a:chOff x="2411760" y="3708613"/>
            <a:chExt cx="206152" cy="206152"/>
          </a:xfrm>
        </p:grpSpPr>
        <p:sp>
          <p:nvSpPr>
            <p:cNvPr id="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473359" y="2219150"/>
            <a:ext cx="5416453" cy="3139321"/>
          </a:xfrm>
          <a:prstGeom prst="rect">
            <a:avLst/>
          </a:prstGeom>
          <a:noFill/>
        </p:spPr>
        <p:txBody>
          <a:bodyPr wrap="square" rtlCol="0">
            <a:spAutoFit/>
          </a:bodyPr>
          <a:lstStyle/>
          <a:p>
            <a:pPr algn="just">
              <a:defRPr/>
            </a:pPr>
            <a:r>
              <a:rPr lang="en-US" altLang="es-ES" b="1" dirty="0">
                <a:cs typeface="Arial" panose="020B0604020202020204" pitchFamily="34" charset="0"/>
              </a:rPr>
              <a:t>Management by Objectives </a:t>
            </a:r>
            <a:r>
              <a:rPr lang="en-US" altLang="es-ES" dirty="0">
                <a:cs typeface="Arial" panose="020B0604020202020204" pitchFamily="34" charset="0"/>
              </a:rPr>
              <a:t>(MBO) ist ein strategischer Ansatz zur Verbesserung der Leistung einer Organisation. </a:t>
            </a: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b="1" dirty="0">
                <a:cs typeface="Arial" panose="020B0604020202020204" pitchFamily="34" charset="0"/>
              </a:rPr>
              <a:t>Langfristige </a:t>
            </a:r>
            <a:r>
              <a:rPr lang="en-US" altLang="es-ES" dirty="0">
                <a:cs typeface="Arial" panose="020B0604020202020204" pitchFamily="34" charset="0"/>
              </a:rPr>
              <a:t>(in der Regel jährliche) Festlegung der Unternehmensziele (hauptsächlich nach dem "</a:t>
            </a:r>
            <a:r>
              <a:rPr lang="en-US" altLang="es-ES" b="1" dirty="0">
                <a:cs typeface="Arial" panose="020B0604020202020204" pitchFamily="34" charset="0"/>
              </a:rPr>
              <a:t>Top-down</a:t>
            </a:r>
            <a:r>
              <a:rPr lang="en-US" altLang="es-ES" dirty="0">
                <a:cs typeface="Arial" panose="020B0604020202020204" pitchFamily="34" charset="0"/>
              </a:rPr>
              <a:t>"-Prinzip)</a:t>
            </a:r>
          </a:p>
          <a:p>
            <a:pPr>
              <a:defRPr/>
            </a:pPr>
            <a:endParaRPr lang="en-US" altLang="es-ES" dirty="0">
              <a:cs typeface="Arial" panose="020B0604020202020204" pitchFamily="34" charset="0"/>
            </a:endParaRPr>
          </a:p>
          <a:p>
            <a:pPr marL="285750" indent="-285750">
              <a:buFont typeface="Arial" panose="020B0604020202020204" pitchFamily="34" charset="0"/>
              <a:buChar char="•"/>
              <a:defRPr/>
            </a:pPr>
            <a:r>
              <a:rPr lang="en-US" altLang="es-ES" dirty="0">
                <a:cs typeface="Arial" panose="020B0604020202020204" pitchFamily="34" charset="0"/>
              </a:rPr>
              <a:t>Zielerreichung: gemessen, bewertet und im besten Fall belohnt (</a:t>
            </a:r>
            <a:r>
              <a:rPr lang="en-US" altLang="es-ES" b="1" dirty="0">
                <a:cs typeface="Arial" panose="020B0604020202020204" pitchFamily="34" charset="0"/>
              </a:rPr>
              <a:t>Boni</a:t>
            </a:r>
            <a:r>
              <a:rPr lang="en-US" altLang="es-ES" dirty="0">
                <a:cs typeface="Arial" panose="020B0604020202020204" pitchFamily="34" charset="0"/>
              </a:rPr>
              <a:t>) auf der Grundlage der Ergebnisse am Ende des Jahres.</a:t>
            </a:r>
            <a:endParaRPr lang="es-ES" dirty="0">
              <a:cs typeface="Calibri" panose="020F0502020204030204" pitchFamily="34" charset="0"/>
            </a:endParaRPr>
          </a:p>
          <a:p>
            <a:endParaRPr lang="de-DE" dirty="0"/>
          </a:p>
        </p:txBody>
      </p:sp>
      <p:sp>
        <p:nvSpPr>
          <p:cNvPr id="5" name="Gleichschenkliges Dreieck 4"/>
          <p:cNvSpPr/>
          <p:nvPr/>
        </p:nvSpPr>
        <p:spPr>
          <a:xfrm>
            <a:off x="6500059" y="1899996"/>
            <a:ext cx="3597735" cy="847725"/>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65000"/>
                    <a:lumOff val="35000"/>
                  </a:schemeClr>
                </a:solidFill>
              </a:rPr>
              <a:t>Gesamtstrategie</a:t>
            </a:r>
          </a:p>
          <a:p>
            <a:pPr lvl="0" algn="ctr"/>
            <a:r>
              <a:rPr lang="de-DE" sz="1200" dirty="0">
                <a:solidFill>
                  <a:schemeClr val="tx1">
                    <a:lumMod val="65000"/>
                    <a:lumOff val="35000"/>
                  </a:schemeClr>
                </a:solidFill>
              </a:rPr>
              <a:t>Organisatorische Ziele</a:t>
            </a:r>
          </a:p>
          <a:p>
            <a:pPr algn="ctr"/>
            <a:endParaRPr lang="de-DE" dirty="0"/>
          </a:p>
        </p:txBody>
      </p:sp>
      <p:sp>
        <p:nvSpPr>
          <p:cNvPr id="6" name="Gleichschenkliges Dreieck 5"/>
          <p:cNvSpPr/>
          <p:nvPr/>
        </p:nvSpPr>
        <p:spPr>
          <a:xfrm>
            <a:off x="6500059" y="3093331"/>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Bereich</a:t>
            </a:r>
          </a:p>
          <a:p>
            <a:pPr algn="ctr"/>
            <a:r>
              <a:rPr lang="de-DE" sz="1200" dirty="0"/>
              <a:t>Objektive</a:t>
            </a:r>
          </a:p>
        </p:txBody>
      </p:sp>
      <p:sp>
        <p:nvSpPr>
          <p:cNvPr id="15" name="Gleichschenkliges Dreieck 14"/>
          <p:cNvSpPr/>
          <p:nvPr/>
        </p:nvSpPr>
        <p:spPr>
          <a:xfrm>
            <a:off x="8414040" y="3093330"/>
            <a:ext cx="1683754" cy="923925"/>
          </a:xfrm>
          <a:prstGeom prst="triangle">
            <a:avLst/>
          </a:prstGeom>
          <a:solidFill>
            <a:srgbClr val="0594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t>Bereich </a:t>
            </a:r>
            <a:endParaRPr lang="de-DE" sz="1200" dirty="0"/>
          </a:p>
          <a:p>
            <a:pPr algn="ctr"/>
            <a:r>
              <a:rPr lang="de-DE" sz="1200" dirty="0"/>
              <a:t>Objektive</a:t>
            </a:r>
          </a:p>
        </p:txBody>
      </p:sp>
      <p:sp>
        <p:nvSpPr>
          <p:cNvPr id="11" name="Gleichschenkliges Dreieck 10"/>
          <p:cNvSpPr/>
          <p:nvPr/>
        </p:nvSpPr>
        <p:spPr>
          <a:xfrm>
            <a:off x="6500059" y="4362866"/>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Gleichschenkliges Dreieck 16"/>
          <p:cNvSpPr/>
          <p:nvPr/>
        </p:nvSpPr>
        <p:spPr>
          <a:xfrm>
            <a:off x="7509274"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Gleichschenkliges Dreieck 17"/>
          <p:cNvSpPr/>
          <p:nvPr/>
        </p:nvSpPr>
        <p:spPr>
          <a:xfrm>
            <a:off x="8518489" y="4371269"/>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p:cNvSpPr/>
          <p:nvPr/>
        </p:nvSpPr>
        <p:spPr>
          <a:xfrm>
            <a:off x="9423255" y="4362864"/>
            <a:ext cx="674539" cy="919821"/>
          </a:xfrm>
          <a:prstGeom prst="triangle">
            <a:avLst/>
          </a:prstGeom>
          <a:solidFill>
            <a:srgbClr val="8BE5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p:cNvCxnSpPr/>
          <p:nvPr/>
        </p:nvCxnSpPr>
        <p:spPr>
          <a:xfrm>
            <a:off x="67051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p:cNvCxnSpPr/>
          <p:nvPr/>
        </p:nvCxnSpPr>
        <p:spPr>
          <a:xfrm>
            <a:off x="697186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p:cNvCxnSpPr/>
          <p:nvPr/>
        </p:nvCxnSpPr>
        <p:spPr>
          <a:xfrm>
            <a:off x="77052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p:cNvCxnSpPr/>
          <p:nvPr/>
        </p:nvCxnSpPr>
        <p:spPr>
          <a:xfrm>
            <a:off x="7971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6" name="Gerader Verbinder 25"/>
          <p:cNvCxnSpPr/>
          <p:nvPr/>
        </p:nvCxnSpPr>
        <p:spPr>
          <a:xfrm>
            <a:off x="87339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p:cNvCxnSpPr/>
          <p:nvPr/>
        </p:nvCxnSpPr>
        <p:spPr>
          <a:xfrm>
            <a:off x="9000686" y="5291090"/>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8" name="Gerader Verbinder 27"/>
          <p:cNvCxnSpPr/>
          <p:nvPr/>
        </p:nvCxnSpPr>
        <p:spPr>
          <a:xfrm>
            <a:off x="9619811" y="5282685"/>
            <a:ext cx="0" cy="558492"/>
          </a:xfrm>
          <a:prstGeom prst="line">
            <a:avLst/>
          </a:prstGeom>
        </p:spPr>
        <p:style>
          <a:lnRef idx="1">
            <a:schemeClr val="dk1"/>
          </a:lnRef>
          <a:fillRef idx="0">
            <a:schemeClr val="dk1"/>
          </a:fillRef>
          <a:effectRef idx="0">
            <a:schemeClr val="dk1"/>
          </a:effectRef>
          <a:fontRef idx="minor">
            <a:schemeClr val="tx1"/>
          </a:fontRef>
        </p:style>
      </p:cxnSp>
      <p:cxnSp>
        <p:nvCxnSpPr>
          <p:cNvPr id="29" name="Gerader Verbinder 28"/>
          <p:cNvCxnSpPr/>
          <p:nvPr/>
        </p:nvCxnSpPr>
        <p:spPr>
          <a:xfrm>
            <a:off x="9886511" y="5282685"/>
            <a:ext cx="0" cy="558492"/>
          </a:xfrm>
          <a:prstGeom prst="line">
            <a:avLst/>
          </a:prstGeom>
        </p:spPr>
        <p:style>
          <a:lnRef idx="1">
            <a:schemeClr val="dk1"/>
          </a:lnRef>
          <a:fillRef idx="0">
            <a:schemeClr val="dk1"/>
          </a:fillRef>
          <a:effectRef idx="0">
            <a:schemeClr val="dk1"/>
          </a:effectRef>
          <a:fontRef idx="minor">
            <a:schemeClr val="tx1"/>
          </a:fontRef>
        </p:style>
      </p:cxnSp>
      <p:sp>
        <p:nvSpPr>
          <p:cNvPr id="16" name="Ellipse 15"/>
          <p:cNvSpPr/>
          <p:nvPr/>
        </p:nvSpPr>
        <p:spPr>
          <a:xfrm>
            <a:off x="659318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688017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7593523"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7880518"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863099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891798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9516819"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9803814" y="5815700"/>
            <a:ext cx="205983" cy="211719"/>
          </a:xfrm>
          <a:prstGeom prst="ellipse">
            <a:avLst/>
          </a:prstGeom>
          <a:solidFill>
            <a:srgbClr val="A2D3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Legende mit Pfeil nach links 42"/>
          <p:cNvSpPr/>
          <p:nvPr/>
        </p:nvSpPr>
        <p:spPr>
          <a:xfrm>
            <a:off x="10193758" y="5506703"/>
            <a:ext cx="1523499" cy="668947"/>
          </a:xfrm>
          <a:prstGeom prst="leftArrowCallout">
            <a:avLst/>
          </a:prstGeom>
          <a:solidFill>
            <a:schemeClr val="accent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de-DE" sz="1200" dirty="0">
                <a:solidFill>
                  <a:schemeClr val="tx1">
                    <a:lumMod val="65000"/>
                    <a:lumOff val="35000"/>
                  </a:schemeClr>
                </a:solidFill>
              </a:rPr>
              <a:t>Einzelne Objektive</a:t>
            </a:r>
          </a:p>
          <a:p>
            <a:pPr algn="ctr"/>
            <a:endParaRPr lang="de-DE" sz="1200" dirty="0">
              <a:solidFill>
                <a:schemeClr val="tx1">
                  <a:lumMod val="65000"/>
                  <a:lumOff val="35000"/>
                </a:schemeClr>
              </a:solidFill>
            </a:endParaRPr>
          </a:p>
        </p:txBody>
      </p:sp>
      <p:sp>
        <p:nvSpPr>
          <p:cNvPr id="44" name="Legende mit Pfeil nach links 43"/>
          <p:cNvSpPr/>
          <p:nvPr/>
        </p:nvSpPr>
        <p:spPr>
          <a:xfrm>
            <a:off x="10193758" y="4371269"/>
            <a:ext cx="1523498" cy="690867"/>
          </a:xfrm>
          <a:prstGeom prst="leftArrowCallout">
            <a:avLst/>
          </a:prstGeom>
          <a:solidFill>
            <a:schemeClr val="accent3">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de-DE" sz="1200" dirty="0" err="1">
                <a:solidFill>
                  <a:schemeClr val="tx1">
                    <a:lumMod val="65000"/>
                    <a:lumOff val="35000"/>
                  </a:schemeClr>
                </a:solidFill>
              </a:rPr>
              <a:t>Branche/</a:t>
            </a:r>
          </a:p>
          <a:p>
            <a:pPr lvl="0"/>
            <a:r>
              <a:rPr lang="de-DE" sz="1200" dirty="0">
                <a:solidFill>
                  <a:schemeClr val="tx1">
                    <a:lumMod val="65000"/>
                    <a:lumOff val="35000"/>
                  </a:schemeClr>
                </a:solidFill>
              </a:rPr>
              <a:t>Abteilung</a:t>
            </a:r>
          </a:p>
          <a:p>
            <a:pPr lvl="0"/>
            <a:r>
              <a:rPr lang="de-DE" sz="1200" dirty="0">
                <a:solidFill>
                  <a:schemeClr val="tx1">
                    <a:lumMod val="65000"/>
                    <a:lumOff val="35000"/>
                  </a:schemeClr>
                </a:solidFill>
              </a:rPr>
              <a:t>Objektive</a:t>
            </a:r>
          </a:p>
          <a:p>
            <a:pPr algn="ctr"/>
            <a:endParaRPr lang="de-DE" sz="1200" dirty="0">
              <a:solidFill>
                <a:schemeClr val="tx1">
                  <a:lumMod val="65000"/>
                  <a:lumOff val="35000"/>
                </a:schemeClr>
              </a:solidFill>
            </a:endParaRPr>
          </a:p>
        </p:txBody>
      </p:sp>
      <p:sp>
        <p:nvSpPr>
          <p:cNvPr id="45" name="TextBox 3"/>
          <p:cNvSpPr txBox="1"/>
          <p:nvPr/>
        </p:nvSpPr>
        <p:spPr>
          <a:xfrm>
            <a:off x="5889813" y="89421"/>
            <a:ext cx="5954998"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1 - Management durch Zielvereinbarungen</a:t>
            </a:r>
          </a:p>
        </p:txBody>
      </p:sp>
      <p:sp>
        <p:nvSpPr>
          <p:cNvPr id="4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48" name="Immagin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5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2 - </a:t>
            </a:r>
            <a:r>
              <a:rPr lang="en-US" altLang="ko-KR" sz="2400" b="1" dirty="0">
                <a:solidFill>
                  <a:srgbClr val="0594A9"/>
                </a:solidFill>
                <a:latin typeface="Trebuchet MS" panose="020B0603020202020204" pitchFamily="34" charset="0"/>
                <a:cs typeface="Calibri" panose="020F0502020204030204" pitchFamily="34" charset="0"/>
              </a:rPr>
              <a:t>Prozess / Methode des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Textfeld 1"/>
          <p:cNvSpPr txBox="1"/>
          <p:nvPr/>
        </p:nvSpPr>
        <p:spPr>
          <a:xfrm>
            <a:off x="6752104" y="5222211"/>
            <a:ext cx="4526420" cy="923330"/>
          </a:xfrm>
          <a:prstGeom prst="rect">
            <a:avLst/>
          </a:prstGeom>
          <a:noFill/>
        </p:spPr>
        <p:txBody>
          <a:bodyPr wrap="square" rtlCol="0">
            <a:spAutoFit/>
          </a:bodyPr>
          <a:lstStyle/>
          <a:p>
            <a:r>
              <a:rPr lang="en-US" dirty="0"/>
              <a:t>Zielsetzungen müssen </a:t>
            </a:r>
            <a:r>
              <a:rPr lang="en-US" b="1" dirty="0"/>
              <a:t>S.M.A.R.T. </a:t>
            </a:r>
            <a:r>
              <a:rPr lang="en-US" dirty="0"/>
              <a:t>sein (Spezifisch, messbar, </a:t>
            </a:r>
            <a:r>
              <a:rPr lang="en-US" b="1" dirty="0"/>
              <a:t>erreichbar</a:t>
            </a:r>
            <a:r>
              <a:rPr lang="en-US" dirty="0"/>
              <a:t>, </a:t>
            </a:r>
            <a:r>
              <a:rPr lang="en-US" dirty="0" err="1"/>
              <a:t>realistisch</a:t>
            </a:r>
            <a:r>
              <a:rPr lang="en-US" dirty="0"/>
              <a:t>, </a:t>
            </a:r>
            <a:r>
              <a:rPr lang="en-US" dirty="0" err="1"/>
              <a:t>terminiert</a:t>
            </a:r>
            <a:r>
              <a:rPr lang="en-US" dirty="0"/>
              <a:t>) </a:t>
            </a:r>
          </a:p>
        </p:txBody>
      </p:sp>
      <p:pic>
        <p:nvPicPr>
          <p:cNvPr id="1026" name="Picture 2" descr="Management By Objectives PPT Slide 3"/>
          <p:cNvPicPr>
            <a:picLocks noChangeAspect="1" noChangeArrowheads="1"/>
          </p:cNvPicPr>
          <p:nvPr/>
        </p:nvPicPr>
        <p:blipFill rotWithShape="1">
          <a:blip r:embed="rId3">
            <a:extLst>
              <a:ext uri="{28A0092B-C50C-407E-A947-70E740481C1C}">
                <a14:useLocalDpi xmlns:a14="http://schemas.microsoft.com/office/drawing/2010/main" val="0"/>
              </a:ext>
            </a:extLst>
          </a:blip>
          <a:srcRect l="11476" t="15017" r="10295" b="4268"/>
          <a:stretch/>
        </p:blipFill>
        <p:spPr bwMode="auto">
          <a:xfrm>
            <a:off x="6752104" y="1506238"/>
            <a:ext cx="4516531" cy="349505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33">
            <a:extLst>
              <a:ext uri="{FF2B5EF4-FFF2-40B4-BE49-F238E27FC236}">
                <a16:creationId xmlns:a16="http://schemas.microsoft.com/office/drawing/2014/main" xmlns="" id="{8BE2F911-DB9A-40CA-BD2A-97F23CDE284A}"/>
              </a:ext>
            </a:extLst>
          </p:cNvPr>
          <p:cNvGrpSpPr/>
          <p:nvPr/>
        </p:nvGrpSpPr>
        <p:grpSpPr>
          <a:xfrm>
            <a:off x="338923" y="2046953"/>
            <a:ext cx="199272" cy="206152"/>
            <a:chOff x="2411760" y="3708613"/>
            <a:chExt cx="206152" cy="206152"/>
          </a:xfrm>
        </p:grpSpPr>
        <p:sp>
          <p:nvSpPr>
            <p:cNvPr id="17"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 name="Textfeld 2"/>
          <p:cNvSpPr txBox="1"/>
          <p:nvPr/>
        </p:nvSpPr>
        <p:spPr>
          <a:xfrm>
            <a:off x="610827" y="2412241"/>
            <a:ext cx="5804538" cy="3970318"/>
          </a:xfrm>
          <a:prstGeom prst="rect">
            <a:avLst/>
          </a:prstGeom>
          <a:noFill/>
        </p:spPr>
        <p:txBody>
          <a:bodyPr wrap="none" rtlCol="0">
            <a:spAutoFit/>
          </a:bodyPr>
          <a:lstStyle/>
          <a:p>
            <a:r>
              <a:rPr lang="en-US" dirty="0"/>
              <a:t>1. </a:t>
            </a:r>
            <a:r>
              <a:rPr lang="en-US" b="1" dirty="0"/>
              <a:t>Definition des Ziels: </a:t>
            </a:r>
          </a:p>
          <a:p>
            <a:r>
              <a:rPr lang="en-US" dirty="0"/>
              <a:t>	- Was möchte ich in welchem Zeitraum </a:t>
            </a:r>
            <a:r>
              <a:rPr lang="en-US" dirty="0" err="1"/>
              <a:t>erreichen</a:t>
            </a:r>
            <a:r>
              <a:rPr lang="en-US" dirty="0"/>
              <a:t>?</a:t>
            </a:r>
          </a:p>
          <a:p>
            <a:endParaRPr lang="en-US" dirty="0"/>
          </a:p>
          <a:p>
            <a:r>
              <a:rPr lang="en-US" dirty="0"/>
              <a:t>2. </a:t>
            </a:r>
            <a:r>
              <a:rPr lang="en-US" b="1" dirty="0"/>
              <a:t>Einbindung </a:t>
            </a:r>
            <a:r>
              <a:rPr lang="en-US" dirty="0"/>
              <a:t>des Teams: </a:t>
            </a:r>
          </a:p>
          <a:p>
            <a:r>
              <a:rPr lang="en-US" dirty="0"/>
              <a:t>	- Auf welche Ressourcen kann/will ich </a:t>
            </a:r>
            <a:r>
              <a:rPr lang="en-US" dirty="0" err="1"/>
              <a:t>zählen</a:t>
            </a:r>
            <a:r>
              <a:rPr lang="en-US" dirty="0"/>
              <a:t>?</a:t>
            </a:r>
          </a:p>
          <a:p>
            <a:endParaRPr lang="en-US" dirty="0"/>
          </a:p>
          <a:p>
            <a:r>
              <a:rPr lang="en-US" dirty="0"/>
              <a:t>3. </a:t>
            </a:r>
            <a:r>
              <a:rPr lang="en-US" b="1" dirty="0"/>
              <a:t>Zuweisung </a:t>
            </a:r>
            <a:r>
              <a:rPr lang="en-US" dirty="0"/>
              <a:t>von Rollen und Zielen: </a:t>
            </a:r>
          </a:p>
          <a:p>
            <a:r>
              <a:rPr lang="en-US" dirty="0"/>
              <a:t>	- Welchen Beitrag erwarte ich von </a:t>
            </a:r>
            <a:r>
              <a:rPr lang="en-US" dirty="0" err="1"/>
              <a:t>allen</a:t>
            </a:r>
            <a:r>
              <a:rPr lang="en-US" dirty="0"/>
              <a:t>?</a:t>
            </a:r>
          </a:p>
          <a:p>
            <a:endParaRPr lang="en-US" dirty="0"/>
          </a:p>
          <a:p>
            <a:r>
              <a:rPr lang="en-US" dirty="0"/>
              <a:t>4. </a:t>
            </a:r>
            <a:r>
              <a:rPr lang="en-US" b="1" dirty="0"/>
              <a:t>Messung </a:t>
            </a:r>
            <a:r>
              <a:rPr lang="en-US" dirty="0"/>
              <a:t>im Gange: </a:t>
            </a:r>
          </a:p>
          <a:p>
            <a:r>
              <a:rPr lang="en-US" dirty="0"/>
              <a:t>	- Wo stehen wir? – </a:t>
            </a:r>
            <a:r>
              <a:rPr lang="en-US" dirty="0" err="1"/>
              <a:t>Abhilfemaßnahmen</a:t>
            </a:r>
            <a:endParaRPr lang="en-US" dirty="0"/>
          </a:p>
          <a:p>
            <a:endParaRPr lang="en-US" dirty="0"/>
          </a:p>
          <a:p>
            <a:r>
              <a:rPr lang="en-US" dirty="0"/>
              <a:t>5. Abschließende </a:t>
            </a:r>
            <a:r>
              <a:rPr lang="en-US" b="1" dirty="0"/>
              <a:t>Überprüfung </a:t>
            </a:r>
            <a:r>
              <a:rPr lang="en-US" dirty="0"/>
              <a:t>der Ergebnisse</a:t>
            </a:r>
          </a:p>
          <a:p>
            <a:r>
              <a:rPr lang="en-US" dirty="0"/>
              <a:t>	- Ziel erreicht? </a:t>
            </a:r>
            <a:endParaRPr lang="de-DE" dirty="0"/>
          </a:p>
        </p:txBody>
      </p:sp>
      <p:sp>
        <p:nvSpPr>
          <p:cNvPr id="4" name="Textfeld 3"/>
          <p:cNvSpPr txBox="1"/>
          <p:nvPr/>
        </p:nvSpPr>
        <p:spPr>
          <a:xfrm>
            <a:off x="538195" y="1965363"/>
            <a:ext cx="4700005" cy="369332"/>
          </a:xfrm>
          <a:prstGeom prst="rect">
            <a:avLst/>
          </a:prstGeom>
          <a:noFill/>
        </p:spPr>
        <p:txBody>
          <a:bodyPr wrap="none" rtlCol="0">
            <a:spAutoFit/>
          </a:bodyPr>
          <a:lstStyle/>
          <a:p>
            <a:r>
              <a:rPr lang="en-US" b="1" dirty="0"/>
              <a:t>Schritte </a:t>
            </a:r>
            <a:r>
              <a:rPr lang="en-US" dirty="0"/>
              <a:t>im Management by Objectives-Prozess: </a:t>
            </a:r>
            <a:endParaRPr lang="de-DE" dirty="0"/>
          </a:p>
        </p:txBody>
      </p:sp>
      <p:sp>
        <p:nvSpPr>
          <p:cNvPr id="14" name="Textfeld 13"/>
          <p:cNvSpPr txBox="1"/>
          <p:nvPr/>
        </p:nvSpPr>
        <p:spPr>
          <a:xfrm>
            <a:off x="7318390" y="6239187"/>
            <a:ext cx="4526420" cy="230832"/>
          </a:xfrm>
          <a:prstGeom prst="rect">
            <a:avLst/>
          </a:prstGeom>
          <a:noFill/>
        </p:spPr>
        <p:txBody>
          <a:bodyPr wrap="square" rtlCol="0">
            <a:spAutoFit/>
          </a:bodyPr>
          <a:lstStyle/>
          <a:p>
            <a:r>
              <a:rPr lang="de-DE" sz="900" dirty="0">
                <a:solidFill>
                  <a:schemeClr val="bg1">
                    <a:lumMod val="75000"/>
                  </a:schemeClr>
                </a:solidFill>
              </a:rPr>
              <a:t>Quelle: https://www.sketchbubble.com/en/presentation-management-by-objectives.html</a:t>
            </a:r>
          </a:p>
        </p:txBody>
      </p:sp>
      <p:sp>
        <p:nvSpPr>
          <p:cNvPr id="15" name="TextBox 3"/>
          <p:cNvSpPr txBox="1"/>
          <p:nvPr/>
        </p:nvSpPr>
        <p:spPr>
          <a:xfrm>
            <a:off x="5689600" y="89421"/>
            <a:ext cx="6155211"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1 - Management durch Zielvereinbarungen</a:t>
            </a:r>
          </a:p>
        </p:txBody>
      </p:sp>
      <p:sp>
        <p:nvSpPr>
          <p:cNvPr id="1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21" name="Immagin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9">
            <a:extLst>
              <a:ext uri="{FF2B5EF4-FFF2-40B4-BE49-F238E27FC236}">
                <a16:creationId xmlns:a16="http://schemas.microsoft.com/office/drawing/2014/main" xmlns="" id="{FA6E2EA0-6E66-4A2D-A0FF-7A7C34C30A55}"/>
              </a:ext>
            </a:extLst>
          </p:cNvPr>
          <p:cNvGrpSpPr/>
          <p:nvPr/>
        </p:nvGrpSpPr>
        <p:grpSpPr>
          <a:xfrm>
            <a:off x="274088" y="2016109"/>
            <a:ext cx="199272" cy="206152"/>
            <a:chOff x="2411760" y="3708613"/>
            <a:chExt cx="206152" cy="206152"/>
          </a:xfrm>
        </p:grpSpPr>
        <p:sp>
          <p:nvSpPr>
            <p:cNvPr id="14"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5"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5" name="CuadroTexto 34">
            <a:extLst>
              <a:ext uri="{FF2B5EF4-FFF2-40B4-BE49-F238E27FC236}">
                <a16:creationId xmlns:a16="http://schemas.microsoft.com/office/drawing/2014/main" xmlns="" id="{486A650B-1B81-458B-B55E-5B3AF64550EB}"/>
              </a:ext>
            </a:extLst>
          </p:cNvPr>
          <p:cNvSpPr txBox="1"/>
          <p:nvPr/>
        </p:nvSpPr>
        <p:spPr>
          <a:xfrm>
            <a:off x="274088" y="1276988"/>
            <a:ext cx="8878877" cy="461665"/>
          </a:xfrm>
          <a:prstGeom prst="rect">
            <a:avLst/>
          </a:prstGeom>
          <a:noFill/>
        </p:spPr>
        <p:txBody>
          <a:bodyPr wrap="square">
            <a:spAutoFit/>
          </a:bodyPr>
          <a:lstStyle/>
          <a:p>
            <a:r>
              <a:rPr lang="en-GB" altLang="es-ES" sz="2400" b="1" dirty="0">
                <a:solidFill>
                  <a:srgbClr val="0594A9"/>
                </a:solidFill>
                <a:latin typeface="Trebuchet MS" panose="020B0603020202020204" pitchFamily="34" charset="0"/>
                <a:cs typeface="Calibri" panose="020F0502020204030204" pitchFamily="34" charset="0"/>
              </a:rPr>
              <a:t>Abschnitt 3 - </a:t>
            </a:r>
            <a:r>
              <a:rPr lang="en-US" altLang="ko-KR" sz="2400" b="1" dirty="0">
                <a:solidFill>
                  <a:srgbClr val="0594A9"/>
                </a:solidFill>
                <a:latin typeface="Trebuchet MS" panose="020B0603020202020204" pitchFamily="34" charset="0"/>
                <a:cs typeface="Calibri" panose="020F0502020204030204" pitchFamily="34" charset="0"/>
              </a:rPr>
              <a:t>Vor- </a:t>
            </a:r>
            <a:r>
              <a:rPr lang="en-US" sz="2400" b="1" dirty="0">
                <a:solidFill>
                  <a:srgbClr val="0594A9"/>
                </a:solidFill>
                <a:latin typeface="Trebuchet MS" panose="020B0603020202020204" pitchFamily="34" charset="0"/>
                <a:cs typeface="Calibri" panose="020F0502020204030204" pitchFamily="34" charset="0"/>
              </a:rPr>
              <a:t>und Nachteile von MBO</a:t>
            </a:r>
            <a:endParaRPr lang="ko-KR" altLang="en-US" sz="2400" b="1"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2295238535"/>
              </p:ext>
            </p:extLst>
          </p:nvPr>
        </p:nvGraphicFramePr>
        <p:xfrm>
          <a:off x="945372" y="1911334"/>
          <a:ext cx="10301256" cy="4270378"/>
        </p:xfrm>
        <a:graphic>
          <a:graphicData uri="http://schemas.openxmlformats.org/drawingml/2006/table">
            <a:tbl>
              <a:tblPr firstRow="1" bandRow="1">
                <a:tableStyleId>{5C22544A-7EE6-4342-B048-85BDC9FD1C3A}</a:tableStyleId>
              </a:tblPr>
              <a:tblGrid>
                <a:gridCol w="5150628">
                  <a:extLst>
                    <a:ext uri="{9D8B030D-6E8A-4147-A177-3AD203B41FA5}">
                      <a16:colId xmlns:a16="http://schemas.microsoft.com/office/drawing/2014/main" xmlns="" val="3321254773"/>
                    </a:ext>
                  </a:extLst>
                </a:gridCol>
                <a:gridCol w="5150628">
                  <a:extLst>
                    <a:ext uri="{9D8B030D-6E8A-4147-A177-3AD203B41FA5}">
                      <a16:colId xmlns:a16="http://schemas.microsoft.com/office/drawing/2014/main" xmlns="" val="1836251787"/>
                    </a:ext>
                  </a:extLst>
                </a:gridCol>
              </a:tblGrid>
              <a:tr h="3422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t>Vorteile </a:t>
                      </a:r>
                      <a:r>
                        <a:rPr lang="de-DE" sz="1800" dirty="0" err="1"/>
                        <a:t>von </a:t>
                      </a:r>
                      <a:r>
                        <a:rPr lang="de-DE" sz="1800" dirty="0"/>
                        <a:t>MBO </a:t>
                      </a:r>
                      <a:endParaRPr lang="de-DE" sz="1800" b="1" dirty="0"/>
                    </a:p>
                  </a:txBody>
                  <a:tcPr>
                    <a:solidFill>
                      <a:srgbClr val="0594A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Beschränkungen des MBO </a:t>
                      </a:r>
                      <a:endParaRPr lang="en-US" sz="1800" b="1" dirty="0"/>
                    </a:p>
                  </a:txBody>
                  <a:tcPr>
                    <a:solidFill>
                      <a:srgbClr val="EE902F"/>
                    </a:solidFill>
                  </a:tcPr>
                </a:tc>
                <a:extLst>
                  <a:ext uri="{0D108BD9-81ED-4DB2-BD59-A6C34878D82A}">
                    <a16:rowId xmlns:a16="http://schemas.microsoft.com/office/drawing/2014/main" xmlns="" val="2184498399"/>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err="1"/>
                        <a:t>Verbesserte </a:t>
                      </a:r>
                      <a:r>
                        <a:rPr lang="de-DE" sz="1400" kern="1200" dirty="0"/>
                        <a:t>Leistung</a:t>
                      </a: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Fehlen eines angemessenen Ziels/eines ausdrücklichen Teamziels</a:t>
                      </a:r>
                    </a:p>
                    <a:p>
                      <a:pPr algn="ctr"/>
                      <a:endParaRPr lang="de-DE" sz="1400" dirty="0"/>
                    </a:p>
                  </a:txBody>
                  <a:tcPr anchor="ctr"/>
                </a:tc>
                <a:extLst>
                  <a:ext uri="{0D108BD9-81ED-4DB2-BD59-A6C34878D82A}">
                    <a16:rowId xmlns:a16="http://schemas.microsoft.com/office/drawing/2014/main" xmlns="" val="962120338"/>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err="1"/>
                        <a:t>Keine Rollenmehrdeutigkeit</a:t>
                      </a:r>
                      <a:endParaRPr lang="de-DE" sz="1400" kern="1200" dirty="0">
                        <a:solidFill>
                          <a:schemeClr val="dk1"/>
                        </a:solidFill>
                        <a:latin typeface="+mn-lt"/>
                        <a:ea typeface="+mn-ea"/>
                        <a:cs typeface="+mn-cs"/>
                      </a:endParaRPr>
                    </a:p>
                  </a:txBody>
                  <a:tcPr anchor="ctr"/>
                </a:tc>
                <a:tc>
                  <a:txBody>
                    <a:bodyPr/>
                    <a:lstStyle/>
                    <a:p>
                      <a:pPr algn="ctr"/>
                      <a:r>
                        <a:rPr lang="en-US" sz="1400" dirty="0"/>
                        <a:t>SMART"-Ziele sind nicht unbedingt agile Ziele. </a:t>
                      </a:r>
                      <a:endParaRPr lang="de-DE" sz="1400" dirty="0"/>
                    </a:p>
                  </a:txBody>
                  <a:tcPr anchor="ctr"/>
                </a:tc>
                <a:extLst>
                  <a:ext uri="{0D108BD9-81ED-4DB2-BD59-A6C34878D82A}">
                    <a16:rowId xmlns:a16="http://schemas.microsoft.com/office/drawing/2014/main" xmlns="" val="2521698506"/>
                  </a:ext>
                </a:extLst>
              </a:tr>
              <a:tr h="339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t>Maximale Ausnutzung der Humanressourcen</a:t>
                      </a: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Probleme bei der Zielsetzung</a:t>
                      </a:r>
                    </a:p>
                  </a:txBody>
                  <a:tcPr anchor="ctr"/>
                </a:tc>
                <a:extLst>
                  <a:ext uri="{0D108BD9-81ED-4DB2-BD59-A6C34878D82A}">
                    <a16:rowId xmlns:a16="http://schemas.microsoft.com/office/drawing/2014/main" xmlns="" val="3902144717"/>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t>Berufliche Entwicklung der Mitarbeiter</a:t>
                      </a: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Koordinierungsproblem Zeitaufwendig</a:t>
                      </a:r>
                    </a:p>
                    <a:p>
                      <a:pPr algn="ctr"/>
                      <a:endParaRPr lang="de-DE" sz="1400" dirty="0"/>
                    </a:p>
                  </a:txBody>
                  <a:tcPr anchor="ctr"/>
                </a:tc>
                <a:extLst>
                  <a:ext uri="{0D108BD9-81ED-4DB2-BD59-A6C34878D82A}">
                    <a16:rowId xmlns:a16="http://schemas.microsoft.com/office/drawing/2014/main" xmlns="" val="1431494006"/>
                  </a:ext>
                </a:extLst>
              </a:tr>
              <a:tr h="594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err="1"/>
                        <a:t>Ergebnisorientierte </a:t>
                      </a:r>
                      <a:r>
                        <a:rPr lang="de-DE" sz="1400" kern="1200" dirty="0"/>
                        <a:t>Leistungsbewertung </a:t>
                      </a:r>
                    </a:p>
                    <a:p>
                      <a:pPr marL="0" marR="0" indent="0" algn="ctr" defTabSz="914400" rtl="0" eaLnBrk="1" fontAlgn="auto" latinLnBrk="0" hangingPunct="1">
                        <a:lnSpc>
                          <a:spcPct val="100000"/>
                        </a:lnSpc>
                        <a:spcBef>
                          <a:spcPts val="0"/>
                        </a:spcBef>
                        <a:spcAft>
                          <a:spcPts val="0"/>
                        </a:spcAft>
                        <a:buClrTx/>
                        <a:buSzTx/>
                        <a:buFontTx/>
                        <a:buNone/>
                        <a:tabLst/>
                        <a:defRPr/>
                      </a:pPr>
                      <a:r>
                        <a:rPr lang="de-DE" sz="1400" kern="1200" dirty="0"/>
                        <a:t>(</a:t>
                      </a:r>
                      <a:r>
                        <a:rPr lang="en-US" sz="1400" kern="1200" dirty="0"/>
                        <a:t>und nicht auf einige immaterielle Eigenschaften)</a:t>
                      </a: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Belohnung-Bestrafung-Ansatz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(extrinsischer Zweck vs. intrinsische Motivation)</a:t>
                      </a:r>
                    </a:p>
                  </a:txBody>
                  <a:tcPr anchor="ctr"/>
                </a:tc>
                <a:extLst>
                  <a:ext uri="{0D108BD9-81ED-4DB2-BD59-A6C34878D82A}">
                    <a16:rowId xmlns:a16="http://schemas.microsoft.com/office/drawing/2014/main" xmlns="" val="416271572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Entwickelt organisatorische Probleme</a:t>
                      </a:r>
                    </a:p>
                    <a:p>
                      <a:pPr algn="ctr"/>
                      <a:endParaRPr lang="de-DE" sz="1400" dirty="0"/>
                    </a:p>
                  </a:txBody>
                  <a:tcPr anchor="ctr"/>
                </a:tc>
                <a:extLst>
                  <a:ext uri="{0D108BD9-81ED-4DB2-BD59-A6C34878D82A}">
                    <a16:rowId xmlns:a16="http://schemas.microsoft.com/office/drawing/2014/main" xmlns="" val="874507014"/>
                  </a:ext>
                </a:extLst>
              </a:tr>
              <a:tr h="59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Manchmal fehlt es an Wertschätzung </a:t>
                      </a:r>
                      <a:endParaRPr lang="de-DE" sz="1400" dirty="0"/>
                    </a:p>
                    <a:p>
                      <a:pPr algn="ctr"/>
                      <a:endParaRPr lang="de-DE" sz="1400" dirty="0"/>
                    </a:p>
                  </a:txBody>
                  <a:tcPr anchor="ctr"/>
                </a:tc>
                <a:extLst>
                  <a:ext uri="{0D108BD9-81ED-4DB2-BD59-A6C34878D82A}">
                    <a16:rowId xmlns:a16="http://schemas.microsoft.com/office/drawing/2014/main" xmlns="" val="2128822737"/>
                  </a:ext>
                </a:extLst>
              </a:tr>
            </a:tbl>
          </a:graphicData>
        </a:graphic>
      </p:graphicFrame>
      <p:sp>
        <p:nvSpPr>
          <p:cNvPr id="11" name="TextBox 3"/>
          <p:cNvSpPr txBox="1"/>
          <p:nvPr/>
        </p:nvSpPr>
        <p:spPr>
          <a:xfrm>
            <a:off x="5760719" y="89421"/>
            <a:ext cx="6084091" cy="1077218"/>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1 - Management durch Zielvereinbarungen</a:t>
            </a: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7" name="Immagin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76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SCHWÄCHE</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Sie können Ihr Publikum einfach beeindrucken und ihm einen einzigartigen Kick geben</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614553" y="2057468"/>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1" name="그룹 64">
            <a:extLst>
              <a:ext uri="{FF2B5EF4-FFF2-40B4-BE49-F238E27FC236}">
                <a16:creationId xmlns:a16="http://schemas.microsoft.com/office/drawing/2014/main" xmlns="" id="{AAA46FB0-9A90-4517-B633-9B57F5996C6B}"/>
              </a:ext>
            </a:extLst>
          </p:cNvPr>
          <p:cNvGrpSpPr/>
          <p:nvPr/>
        </p:nvGrpSpPr>
        <p:grpSpPr>
          <a:xfrm>
            <a:off x="5865235" y="1994589"/>
            <a:ext cx="5500672" cy="939621"/>
            <a:chOff x="5865235" y="1765988"/>
            <a:chExt cx="3647182" cy="939621"/>
          </a:xfrm>
        </p:grpSpPr>
        <p:sp>
          <p:nvSpPr>
            <p:cNvPr id="32" name="TextBox 31">
              <a:extLst>
                <a:ext uri="{FF2B5EF4-FFF2-40B4-BE49-F238E27FC236}">
                  <a16:creationId xmlns:a16="http://schemas.microsoft.com/office/drawing/2014/main" xmlns="" id="{66C749B0-2A01-46AC-992D-FE0D8434A460}"/>
                </a:ext>
              </a:extLst>
            </p:cNvPr>
            <p:cNvSpPr txBox="1"/>
            <p:nvPr/>
          </p:nvSpPr>
          <p:spPr>
            <a:xfrm>
              <a:off x="5865235" y="1765988"/>
              <a:ext cx="3647182"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Was ist die Agile Methodik? Die vier Werte von Agile </a:t>
              </a:r>
            </a:p>
          </p:txBody>
        </p:sp>
        <p:sp>
          <p:nvSpPr>
            <p:cNvPr id="33" name="TextBox 32">
              <a:extLst>
                <a:ext uri="{FF2B5EF4-FFF2-40B4-BE49-F238E27FC236}">
                  <a16:creationId xmlns:a16="http://schemas.microsoft.com/office/drawing/2014/main" xmlns="" id="{AD1FB7ED-2DDC-48A2-941A-B11C7209BC30}"/>
                </a:ext>
              </a:extLst>
            </p:cNvPr>
            <p:cNvSpPr txBox="1"/>
            <p:nvPr/>
          </p:nvSpPr>
          <p:spPr>
            <a:xfrm>
              <a:off x="5865235" y="2059278"/>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Zielsetzung über einen Zeitraum von 12 Monaten? Das ist auf dynamischen Märkten unrealistisch. Agilität bedeutet Flexibilität und Anpassungsfähigkeit, offen zu sein für Veränderungen und in der Lage zu sein, sie zu bewältigen.</a:t>
              </a:r>
              <a:endParaRPr lang="ko-KR" altLang="en-US" sz="1200" dirty="0">
                <a:solidFill>
                  <a:schemeClr val="tx1">
                    <a:lumMod val="75000"/>
                    <a:lumOff val="25000"/>
                  </a:schemeClr>
                </a:solidFill>
              </a:endParaRPr>
            </a:p>
          </p:txBody>
        </p:sp>
      </p:grpSp>
      <p:grpSp>
        <p:nvGrpSpPr>
          <p:cNvPr id="34" name="Group 33">
            <a:extLst>
              <a:ext uri="{FF2B5EF4-FFF2-40B4-BE49-F238E27FC236}">
                <a16:creationId xmlns:a16="http://schemas.microsoft.com/office/drawing/2014/main" xmlns="" id="{8BE2F911-DB9A-40CA-BD2A-97F23CDE284A}"/>
              </a:ext>
            </a:extLst>
          </p:cNvPr>
          <p:cNvGrpSpPr/>
          <p:nvPr/>
        </p:nvGrpSpPr>
        <p:grpSpPr>
          <a:xfrm>
            <a:off x="5618822" y="3229322"/>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37" name="그룹 61">
            <a:extLst>
              <a:ext uri="{FF2B5EF4-FFF2-40B4-BE49-F238E27FC236}">
                <a16:creationId xmlns:a16="http://schemas.microsoft.com/office/drawing/2014/main" xmlns="" id="{CFFB7B79-DD9F-4013-BA85-CFF5BD7A1EB2}"/>
              </a:ext>
            </a:extLst>
          </p:cNvPr>
          <p:cNvGrpSpPr/>
          <p:nvPr/>
        </p:nvGrpSpPr>
        <p:grpSpPr>
          <a:xfrm>
            <a:off x="5865235" y="3174906"/>
            <a:ext cx="5500672" cy="1308953"/>
            <a:chOff x="5865235" y="2880785"/>
            <a:chExt cx="3647182" cy="1308953"/>
          </a:xfrm>
        </p:grpSpPr>
        <p:sp>
          <p:nvSpPr>
            <p:cNvPr id="38" name="TextBox 37">
              <a:extLst>
                <a:ext uri="{FF2B5EF4-FFF2-40B4-BE49-F238E27FC236}">
                  <a16:creationId xmlns:a16="http://schemas.microsoft.com/office/drawing/2014/main" xmlns="" id="{2486FB4F-D81D-4A94-BB5A-C3912A5A87A8}"/>
                </a:ext>
              </a:extLst>
            </p:cNvPr>
            <p:cNvSpPr txBox="1"/>
            <p:nvPr/>
          </p:nvSpPr>
          <p:spPr>
            <a:xfrm>
              <a:off x="5865235" y="2880785"/>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Phasen des agilen Prozesses</a:t>
              </a:r>
            </a:p>
          </p:txBody>
        </p:sp>
        <p:sp>
          <p:nvSpPr>
            <p:cNvPr id="39" name="TextBox 38">
              <a:extLst>
                <a:ext uri="{FF2B5EF4-FFF2-40B4-BE49-F238E27FC236}">
                  <a16:creationId xmlns:a16="http://schemas.microsoft.com/office/drawing/2014/main" xmlns="" id="{6F00241E-BDD5-4E53-9352-0D02A555DDA1}"/>
                </a:ext>
              </a:extLst>
            </p:cNvPr>
            <p:cNvSpPr txBox="1"/>
            <p:nvPr/>
          </p:nvSpPr>
          <p:spPr>
            <a:xfrm>
              <a:off x="5865235" y="3174075"/>
              <a:ext cx="3646840" cy="1015663"/>
            </a:xfrm>
            <a:prstGeom prst="rect">
              <a:avLst/>
            </a:prstGeom>
            <a:noFill/>
          </p:spPr>
          <p:txBody>
            <a:bodyPr wrap="square" rtlCol="0">
              <a:spAutoFit/>
            </a:bodyPr>
            <a:lstStyle/>
            <a:p>
              <a:r>
                <a:rPr lang="en-US" altLang="ko-KR" sz="1200" dirty="0">
                  <a:solidFill>
                    <a:schemeClr val="tx1">
                      <a:lumMod val="75000"/>
                      <a:lumOff val="25000"/>
                    </a:schemeClr>
                  </a:solidFill>
                </a:rPr>
                <a:t>Agile ist eine Methode zur Verwaltung der digitalen Transformation eines Unternehmens auf einer übergeordneten Ebene. Sie basiert auf der Strukturierung und Umsetzung eines Projekts, das in Phasen, sogenannte Sprints, unterteilt ist, von denen sich jede auf eine bestimmte Funktion konzentriert. Alle Schritte erfordern die Überprüfung und "Genehmigung/Zufriedenheit" des Kunden, dem die bis dahin geleistete Arbeit gezeigt wird.</a:t>
              </a:r>
              <a:endParaRPr lang="ko-KR" altLang="en-US" sz="1200" dirty="0">
                <a:solidFill>
                  <a:schemeClr val="tx1">
                    <a:lumMod val="75000"/>
                    <a:lumOff val="25000"/>
                  </a:schemeClr>
                </a:solidFill>
              </a:endParaRPr>
            </a:p>
          </p:txBody>
        </p:sp>
      </p:grpSp>
      <p:grpSp>
        <p:nvGrpSpPr>
          <p:cNvPr id="40" name="Group 39">
            <a:extLst>
              <a:ext uri="{FF2B5EF4-FFF2-40B4-BE49-F238E27FC236}">
                <a16:creationId xmlns:a16="http://schemas.microsoft.com/office/drawing/2014/main" xmlns="" id="{FA6E2EA0-6E66-4A2D-A0FF-7A7C34C30A55}"/>
              </a:ext>
            </a:extLst>
          </p:cNvPr>
          <p:cNvGrpSpPr/>
          <p:nvPr/>
        </p:nvGrpSpPr>
        <p:grpSpPr>
          <a:xfrm>
            <a:off x="5614553" y="5058696"/>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43" name="그룹 2">
            <a:extLst>
              <a:ext uri="{FF2B5EF4-FFF2-40B4-BE49-F238E27FC236}">
                <a16:creationId xmlns:a16="http://schemas.microsoft.com/office/drawing/2014/main" xmlns="" id="{6AD24671-2804-49FF-BDF2-658AB7C3F0BF}"/>
              </a:ext>
            </a:extLst>
          </p:cNvPr>
          <p:cNvGrpSpPr/>
          <p:nvPr/>
        </p:nvGrpSpPr>
        <p:grpSpPr>
          <a:xfrm>
            <a:off x="5865235" y="5007884"/>
            <a:ext cx="5500672" cy="939621"/>
            <a:chOff x="5865235" y="3995582"/>
            <a:chExt cx="3647182" cy="939621"/>
          </a:xfrm>
        </p:grpSpPr>
        <p:sp>
          <p:nvSpPr>
            <p:cNvPr id="44" name="TextBox 43">
              <a:extLst>
                <a:ext uri="{FF2B5EF4-FFF2-40B4-BE49-F238E27FC236}">
                  <a16:creationId xmlns:a16="http://schemas.microsoft.com/office/drawing/2014/main" xmlns="" id="{B32AD888-5FC4-4DAB-927D-F2F9987B8C82}"/>
                </a:ext>
              </a:extLst>
            </p:cNvPr>
            <p:cNvSpPr txBox="1"/>
            <p:nvPr/>
          </p:nvSpPr>
          <p:spPr>
            <a:xfrm>
              <a:off x="5865235" y="3995582"/>
              <a:ext cx="3647182" cy="307777"/>
            </a:xfrm>
            <a:prstGeom prst="rect">
              <a:avLst/>
            </a:prstGeom>
            <a:noFill/>
          </p:spPr>
          <p:txBody>
            <a:bodyPr wrap="square" rtlCol="0" anchor="ctr">
              <a:spAutoFit/>
            </a:bodyPr>
            <a:lstStyle/>
            <a:p>
              <a:r>
                <a:rPr lang="en-US" sz="1400" b="1" dirty="0">
                  <a:solidFill>
                    <a:schemeClr val="tx1">
                      <a:lumMod val="75000"/>
                      <a:lumOff val="25000"/>
                    </a:schemeClr>
                  </a:solidFill>
                </a:rPr>
                <a:t>Vorteile und Nachteile von Agile</a:t>
              </a:r>
            </a:p>
          </p:txBody>
        </p:sp>
        <p:sp>
          <p:nvSpPr>
            <p:cNvPr id="45" name="TextBox 44">
              <a:extLst>
                <a:ext uri="{FF2B5EF4-FFF2-40B4-BE49-F238E27FC236}">
                  <a16:creationId xmlns:a16="http://schemas.microsoft.com/office/drawing/2014/main" xmlns="" id="{95BE2749-442A-4DA2-9752-2BBEAB4B15B3}"/>
                </a:ext>
              </a:extLst>
            </p:cNvPr>
            <p:cNvSpPr txBox="1"/>
            <p:nvPr/>
          </p:nvSpPr>
          <p:spPr>
            <a:xfrm>
              <a:off x="5865235" y="4288872"/>
              <a:ext cx="3646840" cy="646331"/>
            </a:xfrm>
            <a:prstGeom prst="rect">
              <a:avLst/>
            </a:prstGeom>
            <a:noFill/>
          </p:spPr>
          <p:txBody>
            <a:bodyPr wrap="square" rtlCol="0">
              <a:spAutoFit/>
            </a:bodyPr>
            <a:lstStyle/>
            <a:p>
              <a:r>
                <a:rPr lang="en-US" altLang="ko-KR" sz="1200" dirty="0">
                  <a:solidFill>
                    <a:schemeClr val="tx1">
                      <a:lumMod val="75000"/>
                      <a:lumOff val="25000"/>
                    </a:schemeClr>
                  </a:solidFill>
                </a:rPr>
                <a:t>Die agile Methodik bringt zwar unzählige Vorteile für ein Unternehmen, ist aber ein nicht strukturiertes und geregeltes Modell, das sich nicht für alle Arten von Projekten eignet.</a:t>
              </a:r>
              <a:endParaRPr lang="ko-KR" altLang="en-US" sz="1200" dirty="0">
                <a:solidFill>
                  <a:schemeClr val="tx1">
                    <a:lumMod val="75000"/>
                    <a:lumOff val="25000"/>
                  </a:schemeClr>
                </a:solidFill>
              </a:endParaRPr>
            </a:p>
          </p:txBody>
        </p:sp>
      </p:gr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8" name="TextBox 3"/>
          <p:cNvSpPr txBox="1"/>
          <p:nvPr/>
        </p:nvSpPr>
        <p:spPr>
          <a:xfrm>
            <a:off x="5975926" y="451493"/>
            <a:ext cx="5868883" cy="954107"/>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2 - Agiler Ansatz</a:t>
            </a:r>
          </a:p>
          <a:p>
            <a:endParaRPr lang="en-US" altLang="ko-KR" sz="2400" b="1" dirty="0">
              <a:solidFill>
                <a:srgbClr val="F36A0D"/>
              </a:solidFill>
              <a:latin typeface="Trebuchet MS" panose="020B0603020202020204" pitchFamily="34" charset="0"/>
              <a:cs typeface="Arial" pitchFamily="34" charset="0"/>
            </a:endParaRPr>
          </a:p>
        </p:txBody>
      </p:sp>
      <p:pic>
        <p:nvPicPr>
          <p:cNvPr id="2" name="1iccpf2eN1Q"/>
          <p:cNvPicPr>
            <a:picLocks noRot="1" noChangeAspect="1"/>
          </p:cNvPicPr>
          <p:nvPr>
            <a:videoFile r:link="rId1"/>
          </p:nvPr>
        </p:nvPicPr>
        <p:blipFill>
          <a:blip r:embed="rId4"/>
          <a:stretch>
            <a:fillRect/>
          </a:stretch>
        </p:blipFill>
        <p:spPr>
          <a:xfrm>
            <a:off x="1157326" y="3495615"/>
            <a:ext cx="3447627" cy="1939290"/>
          </a:xfrm>
          <a:prstGeom prst="rect">
            <a:avLst/>
          </a:prstGeom>
        </p:spPr>
      </p:pic>
      <p:sp>
        <p:nvSpPr>
          <p:cNvPr id="46" name="TextBox 3"/>
          <p:cNvSpPr txBox="1"/>
          <p:nvPr/>
        </p:nvSpPr>
        <p:spPr>
          <a:xfrm>
            <a:off x="1157326" y="2773707"/>
            <a:ext cx="3456433" cy="523220"/>
          </a:xfrm>
          <a:prstGeom prst="rect">
            <a:avLst/>
          </a:prstGeom>
          <a:noFill/>
        </p:spPr>
        <p:txBody>
          <a:bodyPr wrap="square" rtlCol="0">
            <a:spAutoFit/>
          </a:bodyPr>
          <a:lstStyle/>
          <a:p>
            <a:r>
              <a:rPr lang="en-US" altLang="ko-KR" sz="2800" b="1" dirty="0">
                <a:solidFill>
                  <a:srgbClr val="0594A9"/>
                </a:solidFill>
                <a:latin typeface="Trebuchet MS" panose="020B0603020202020204" pitchFamily="34" charset="0"/>
                <a:cs typeface="Arial" pitchFamily="34" charset="0"/>
              </a:rPr>
              <a:t>Abschnitt 1-3</a:t>
            </a:r>
            <a:endParaRPr lang="en-US" altLang="ko-KR" sz="2000" b="1" dirty="0">
              <a:solidFill>
                <a:srgbClr val="0594A9"/>
              </a:solidFill>
              <a:latin typeface="Trebuchet MS" panose="020B0603020202020204" pitchFamily="34" charset="0"/>
              <a:cs typeface="Arial" pitchFamily="34" charset="0"/>
            </a:endParaRPr>
          </a:p>
        </p:txBody>
      </p:sp>
      <p:sp>
        <p:nvSpPr>
          <p:cNvPr id="4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49" name="Immagin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682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1026" name="Picture 2" descr="What Is Agile Project Management? A Comprehensive Guide"/>
          <p:cNvPicPr>
            <a:picLocks noChangeAspect="1" noChangeArrowheads="1"/>
          </p:cNvPicPr>
          <p:nvPr/>
        </p:nvPicPr>
        <p:blipFill rotWithShape="1">
          <a:blip r:embed="rId3">
            <a:extLst>
              <a:ext uri="{28A0092B-C50C-407E-A947-70E740481C1C}">
                <a14:useLocalDpi xmlns:a14="http://schemas.microsoft.com/office/drawing/2010/main" val="0"/>
              </a:ext>
            </a:extLst>
          </a:blip>
          <a:srcRect l="1121" t="21862" r="1588" b="8725"/>
          <a:stretch/>
        </p:blipFill>
        <p:spPr bwMode="auto">
          <a:xfrm>
            <a:off x="6458628" y="4061938"/>
            <a:ext cx="5404181" cy="1676401"/>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17" name="CuadroTexto 34">
            <a:extLst>
              <a:ext uri="{FF2B5EF4-FFF2-40B4-BE49-F238E27FC236}">
                <a16:creationId xmlns:a16="http://schemas.microsoft.com/office/drawing/2014/main" xmlns="" id="{486A650B-1B81-458B-B55E-5B3AF64550EB}"/>
              </a:ext>
            </a:extLst>
          </p:cNvPr>
          <p:cNvSpPr txBox="1"/>
          <p:nvPr/>
        </p:nvSpPr>
        <p:spPr>
          <a:xfrm>
            <a:off x="274088" y="1276988"/>
            <a:ext cx="6736312" cy="461665"/>
          </a:xfrm>
          <a:prstGeom prst="rect">
            <a:avLst/>
          </a:prstGeom>
          <a:noFill/>
        </p:spPr>
        <p:txBody>
          <a:bodyPr wrap="square">
            <a:spAutoFit/>
          </a:bodyPr>
          <a:lstStyle/>
          <a:p>
            <a:pPr>
              <a:defRPr/>
            </a:pPr>
            <a:r>
              <a:rPr lang="en-GB" altLang="es-ES" sz="2400" b="1" dirty="0">
                <a:solidFill>
                  <a:srgbClr val="0594A9"/>
                </a:solidFill>
                <a:latin typeface="Trebuchet MS" panose="020B0603020202020204" pitchFamily="34" charset="0"/>
                <a:cs typeface="Calibri" panose="020F0502020204030204" pitchFamily="34" charset="0"/>
              </a:rPr>
              <a:t>Abschnitt 1 - </a:t>
            </a:r>
            <a:r>
              <a:rPr lang="en-US" altLang="ko-KR" sz="2400" b="1" dirty="0">
                <a:solidFill>
                  <a:srgbClr val="0594A9"/>
                </a:solidFill>
                <a:latin typeface="Trebuchet MS" panose="020B0603020202020204" pitchFamily="34" charset="0"/>
                <a:cs typeface="Calibri" panose="020F0502020204030204" pitchFamily="34" charset="0"/>
              </a:rPr>
              <a:t>Was ist der agile Ansatz?</a:t>
            </a:r>
            <a:endParaRPr lang="ko-KR" altLang="en-US" sz="2400" b="1" dirty="0">
              <a:solidFill>
                <a:srgbClr val="0594A9"/>
              </a:solidFill>
              <a:latin typeface="Trebuchet MS" panose="020B0603020202020204" pitchFamily="34" charset="0"/>
              <a:cs typeface="Calibri" panose="020F0502020204030204" pitchFamily="34" charset="0"/>
            </a:endParaRPr>
          </a:p>
        </p:txBody>
      </p:sp>
      <p:sp>
        <p:nvSpPr>
          <p:cNvPr id="6" name="Textfeld 5">
            <a:extLst>
              <a:ext uri="{FF2B5EF4-FFF2-40B4-BE49-F238E27FC236}">
                <a16:creationId xmlns:a16="http://schemas.microsoft.com/office/drawing/2014/main" xmlns="" id="{2AB298AC-0570-4D4A-973B-FB22D422CA18}"/>
              </a:ext>
            </a:extLst>
          </p:cNvPr>
          <p:cNvSpPr txBox="1"/>
          <p:nvPr/>
        </p:nvSpPr>
        <p:spPr>
          <a:xfrm>
            <a:off x="274088" y="3564951"/>
            <a:ext cx="6340072"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err="1"/>
              <a:t>Vier</a:t>
            </a:r>
            <a:r>
              <a:rPr lang="en-US" dirty="0"/>
              <a:t> wesentliche </a:t>
            </a:r>
            <a:r>
              <a:rPr lang="en-US" b="1" dirty="0"/>
              <a:t>Werte </a:t>
            </a:r>
            <a:r>
              <a:rPr lang="en-US" dirty="0"/>
              <a:t>der agilen Methodik: </a:t>
            </a:r>
          </a:p>
          <a:p>
            <a:endParaRPr lang="en-US" dirty="0"/>
          </a:p>
          <a:p>
            <a:pPr marL="742950" lvl="1" indent="-285750">
              <a:buFont typeface="Arial" panose="020B0604020202020204" pitchFamily="34" charset="0"/>
              <a:buChar char="•"/>
            </a:pPr>
            <a:r>
              <a:rPr lang="en-US" dirty="0"/>
              <a:t>Individuen und Interaktionen vor Prozessen und Werkzeugen</a:t>
            </a:r>
          </a:p>
          <a:p>
            <a:pPr marL="742950" lvl="1" indent="-285750">
              <a:buFont typeface="Arial" panose="020B0604020202020204" pitchFamily="34" charset="0"/>
              <a:buChar char="•"/>
            </a:pPr>
            <a:r>
              <a:rPr lang="en-US" dirty="0"/>
              <a:t>Funktionierende Software über umfassende Dokumentation</a:t>
            </a:r>
          </a:p>
          <a:p>
            <a:pPr marL="742950" lvl="1" indent="-285750">
              <a:buFont typeface="Arial" panose="020B0604020202020204" pitchFamily="34" charset="0"/>
              <a:buChar char="•"/>
            </a:pPr>
            <a:r>
              <a:rPr lang="en-US" dirty="0"/>
              <a:t>Zusammenarbeit mit dem Kunden </a:t>
            </a:r>
            <a:r>
              <a:rPr lang="en-US" dirty="0" err="1"/>
              <a:t>statt</a:t>
            </a:r>
            <a:r>
              <a:rPr lang="en-US" dirty="0"/>
              <a:t> </a:t>
            </a:r>
            <a:r>
              <a:rPr lang="en-US" dirty="0" err="1"/>
              <a:t>Vertragsverhandlungen</a:t>
            </a:r>
            <a:endParaRPr lang="en-US" dirty="0"/>
          </a:p>
          <a:p>
            <a:pPr marL="742950" lvl="1" indent="-285750">
              <a:buFont typeface="Arial" panose="020B0604020202020204" pitchFamily="34" charset="0"/>
              <a:buChar char="•"/>
            </a:pPr>
            <a:r>
              <a:rPr lang="en-US" dirty="0" err="1"/>
              <a:t>Reagieren</a:t>
            </a:r>
            <a:r>
              <a:rPr lang="en-US" dirty="0"/>
              <a:t> auf Veränderungen statt Befolgen eines Plans </a:t>
            </a:r>
            <a:endParaRPr lang="de-DE" dirty="0"/>
          </a:p>
        </p:txBody>
      </p:sp>
      <p:sp>
        <p:nvSpPr>
          <p:cNvPr id="7" name="Textfeld 6">
            <a:extLst>
              <a:ext uri="{FF2B5EF4-FFF2-40B4-BE49-F238E27FC236}">
                <a16:creationId xmlns:a16="http://schemas.microsoft.com/office/drawing/2014/main" xmlns="" id="{0ACD1AC2-ECA0-4656-8419-41C49D845442}"/>
              </a:ext>
            </a:extLst>
          </p:cNvPr>
          <p:cNvSpPr txBox="1"/>
          <p:nvPr/>
        </p:nvSpPr>
        <p:spPr>
          <a:xfrm>
            <a:off x="502512" y="1959305"/>
            <a:ext cx="11342297" cy="1477328"/>
          </a:xfrm>
          <a:prstGeom prst="rect">
            <a:avLst/>
          </a:prstGeom>
          <a:noFill/>
        </p:spPr>
        <p:txBody>
          <a:bodyPr wrap="square" rtlCol="0">
            <a:spAutoFit/>
          </a:bodyPr>
          <a:lstStyle/>
          <a:p>
            <a:r>
              <a:rPr lang="en-US" b="1" dirty="0"/>
              <a:t>Agile </a:t>
            </a:r>
            <a:r>
              <a:rPr lang="en-US" dirty="0"/>
              <a:t>ist ein iterativer Ansatz für das Projektmanagement (stammt aus der Softwareentwicklungsbranche) </a:t>
            </a:r>
          </a:p>
          <a:p>
            <a:r>
              <a:rPr lang="en-US" dirty="0"/>
              <a:t>die sich auf </a:t>
            </a:r>
            <a:r>
              <a:rPr lang="en-US" b="1" dirty="0"/>
              <a:t>Flexibilität</a:t>
            </a:r>
            <a:r>
              <a:rPr lang="en-US" dirty="0"/>
              <a:t>, </a:t>
            </a:r>
            <a:r>
              <a:rPr lang="en-US" b="1" dirty="0"/>
              <a:t>Kommunikation </a:t>
            </a:r>
            <a:r>
              <a:rPr lang="en-US" dirty="0"/>
              <a:t>und </a:t>
            </a:r>
            <a:r>
              <a:rPr lang="en-US" b="1" dirty="0"/>
              <a:t>Segmentierung </a:t>
            </a:r>
            <a:r>
              <a:rPr lang="en-US" dirty="0" err="1"/>
              <a:t>konzentriert</a:t>
            </a:r>
            <a:r>
              <a:rPr lang="en-US" dirty="0"/>
              <a:t>. </a:t>
            </a:r>
          </a:p>
          <a:p>
            <a:r>
              <a:rPr lang="en-US" dirty="0"/>
              <a:t>Es </a:t>
            </a:r>
            <a:r>
              <a:rPr lang="en-US" dirty="0" err="1"/>
              <a:t>gibt</a:t>
            </a:r>
            <a:r>
              <a:rPr lang="en-US" dirty="0"/>
              <a:t> </a:t>
            </a:r>
            <a:r>
              <a:rPr lang="en-US" dirty="0" err="1"/>
              <a:t>viele</a:t>
            </a:r>
            <a:r>
              <a:rPr lang="en-US" dirty="0"/>
              <a:t> </a:t>
            </a:r>
            <a:r>
              <a:rPr lang="en-US" b="1" dirty="0" err="1"/>
              <a:t>verschiedene</a:t>
            </a:r>
            <a:r>
              <a:rPr lang="en-US" b="1" dirty="0"/>
              <a:t> </a:t>
            </a:r>
            <a:r>
              <a:rPr lang="en-US" b="1" dirty="0" err="1"/>
              <a:t>Anwendungsmethoden</a:t>
            </a:r>
            <a:r>
              <a:rPr lang="en-US" b="1" dirty="0"/>
              <a:t> </a:t>
            </a:r>
            <a:r>
              <a:rPr lang="en-US" dirty="0"/>
              <a:t>der </a:t>
            </a:r>
            <a:r>
              <a:rPr lang="en-US" dirty="0" err="1"/>
              <a:t>agilen</a:t>
            </a:r>
            <a:r>
              <a:rPr lang="en-US" dirty="0"/>
              <a:t> Philosophie (</a:t>
            </a:r>
            <a:r>
              <a:rPr lang="en-US" b="1" dirty="0"/>
              <a:t>Scrum </a:t>
            </a:r>
            <a:r>
              <a:rPr lang="en-US" dirty="0" err="1"/>
              <a:t>ist</a:t>
            </a:r>
            <a:r>
              <a:rPr lang="en-US" dirty="0"/>
              <a:t> die </a:t>
            </a:r>
            <a:r>
              <a:rPr lang="en-US" dirty="0" err="1"/>
              <a:t>populärste</a:t>
            </a:r>
            <a:r>
              <a:rPr lang="en-US" dirty="0"/>
              <a:t>), </a:t>
            </a:r>
            <a:r>
              <a:rPr lang="en-US" dirty="0" err="1"/>
              <a:t>jede</a:t>
            </a:r>
            <a:r>
              <a:rPr lang="en-US" dirty="0"/>
              <a:t> </a:t>
            </a:r>
            <a:r>
              <a:rPr lang="en-US" dirty="0" err="1"/>
              <a:t>davon</a:t>
            </a:r>
            <a:r>
              <a:rPr lang="en-US" dirty="0"/>
              <a:t> </a:t>
            </a:r>
            <a:r>
              <a:rPr lang="en-US" dirty="0" err="1"/>
              <a:t>ist</a:t>
            </a:r>
            <a:r>
              <a:rPr lang="en-US" dirty="0"/>
              <a:t> </a:t>
            </a:r>
            <a:r>
              <a:rPr lang="en-US" dirty="0" err="1"/>
              <a:t>einzigartig</a:t>
            </a:r>
            <a:r>
              <a:rPr lang="en-US" dirty="0"/>
              <a:t> in </a:t>
            </a:r>
            <a:r>
              <a:rPr lang="en-US" dirty="0" err="1"/>
              <a:t>ihrem</a:t>
            </a:r>
            <a:r>
              <a:rPr lang="en-US" dirty="0"/>
              <a:t> </a:t>
            </a:r>
            <a:r>
              <a:rPr lang="en-US" dirty="0" err="1"/>
              <a:t>spezifischen</a:t>
            </a:r>
            <a:r>
              <a:rPr lang="en-US" dirty="0"/>
              <a:t> Ansatz. </a:t>
            </a:r>
          </a:p>
          <a:p>
            <a:r>
              <a:rPr lang="en-US" dirty="0"/>
              <a:t>Aber </a:t>
            </a:r>
            <a:r>
              <a:rPr lang="en-US" dirty="0" err="1"/>
              <a:t>sie</a:t>
            </a:r>
            <a:r>
              <a:rPr lang="en-US" dirty="0"/>
              <a:t> alle </a:t>
            </a:r>
            <a:r>
              <a:rPr lang="en-US" dirty="0" err="1"/>
              <a:t>haben</a:t>
            </a:r>
            <a:r>
              <a:rPr lang="en-US" dirty="0"/>
              <a:t> </a:t>
            </a:r>
            <a:r>
              <a:rPr lang="en-US" dirty="0" err="1"/>
              <a:t>eine</a:t>
            </a:r>
            <a:r>
              <a:rPr lang="en-US" dirty="0"/>
              <a:t> </a:t>
            </a:r>
            <a:r>
              <a:rPr lang="en-US" u="sng" dirty="0" err="1"/>
              <a:t>gemeinsame</a:t>
            </a:r>
            <a:r>
              <a:rPr lang="en-US" u="sng" dirty="0"/>
              <a:t> Vision und </a:t>
            </a:r>
            <a:r>
              <a:rPr lang="en-US" u="sng" dirty="0" err="1"/>
              <a:t>eine</a:t>
            </a:r>
            <a:r>
              <a:rPr lang="en-US" u="sng" dirty="0"/>
              <a:t> </a:t>
            </a:r>
            <a:r>
              <a:rPr lang="en-US" u="sng" dirty="0" err="1"/>
              <a:t>Reihe</a:t>
            </a:r>
            <a:r>
              <a:rPr lang="en-US" u="sng" dirty="0"/>
              <a:t> von </a:t>
            </a:r>
            <a:r>
              <a:rPr lang="en-US" u="sng" dirty="0" err="1"/>
              <a:t>Grundwerten</a:t>
            </a:r>
            <a:r>
              <a:rPr lang="en-US" u="sng" dirty="0"/>
              <a:t>: </a:t>
            </a:r>
            <a:endParaRPr lang="de-DE" u="sng" dirty="0"/>
          </a:p>
        </p:txBody>
      </p:sp>
      <p:grpSp>
        <p:nvGrpSpPr>
          <p:cNvPr id="21" name="Group 27">
            <a:extLst>
              <a:ext uri="{FF2B5EF4-FFF2-40B4-BE49-F238E27FC236}">
                <a16:creationId xmlns:a16="http://schemas.microsoft.com/office/drawing/2014/main" xmlns="" id="{13D6E6CB-2DD2-43D8-B2E2-65B085572137}"/>
              </a:ext>
            </a:extLst>
          </p:cNvPr>
          <p:cNvGrpSpPr/>
          <p:nvPr/>
        </p:nvGrpSpPr>
        <p:grpSpPr>
          <a:xfrm>
            <a:off x="274088" y="2068083"/>
            <a:ext cx="199272" cy="206152"/>
            <a:chOff x="2411760" y="3708613"/>
            <a:chExt cx="206152" cy="206152"/>
          </a:xfrm>
        </p:grpSpPr>
        <p:sp>
          <p:nvSpPr>
            <p:cNvPr id="22" name="Oval 28">
              <a:extLst>
                <a:ext uri="{FF2B5EF4-FFF2-40B4-BE49-F238E27FC236}">
                  <a16:creationId xmlns:a16="http://schemas.microsoft.com/office/drawing/2014/main" xmlns="" id="{B5BD05F5-212A-4F81-AE96-E096FD5D0F1D}"/>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3" name="Chevron 38">
              <a:extLst>
                <a:ext uri="{FF2B5EF4-FFF2-40B4-BE49-F238E27FC236}">
                  <a16:creationId xmlns:a16="http://schemas.microsoft.com/office/drawing/2014/main" xmlns="" id="{C323A6A9-369B-4CE4-8735-788E7FF1F21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TextBox 3"/>
          <p:cNvSpPr txBox="1"/>
          <p:nvPr/>
        </p:nvSpPr>
        <p:spPr>
          <a:xfrm>
            <a:off x="5975926" y="451493"/>
            <a:ext cx="5868883" cy="954107"/>
          </a:xfrm>
          <a:prstGeom prst="rect">
            <a:avLst/>
          </a:prstGeom>
          <a:noFill/>
        </p:spPr>
        <p:txBody>
          <a:bodyPr wrap="square" rtlCol="0">
            <a:spAutoFit/>
          </a:bodyPr>
          <a:lstStyle/>
          <a:p>
            <a:pPr algn="r"/>
            <a:r>
              <a:rPr lang="en-US" altLang="ko-KR" sz="3200" b="1" dirty="0">
                <a:solidFill>
                  <a:srgbClr val="F36A0D"/>
                </a:solidFill>
                <a:latin typeface="Trebuchet MS" panose="020B0603020202020204" pitchFamily="34" charset="0"/>
                <a:cs typeface="Arial" pitchFamily="34" charset="0"/>
              </a:rPr>
              <a:t>Einheit 2 - Agiler Ansatz</a:t>
            </a:r>
          </a:p>
          <a:p>
            <a:endParaRPr lang="en-US" altLang="ko-KR" sz="2400" b="1" dirty="0">
              <a:solidFill>
                <a:srgbClr val="F36A0D"/>
              </a:solidFill>
              <a:latin typeface="Trebuchet MS" panose="020B0603020202020204" pitchFamily="34" charset="0"/>
              <a:cs typeface="Arial" pitchFamily="34" charset="0"/>
            </a:endParaRPr>
          </a:p>
        </p:txBody>
      </p:sp>
      <p:sp>
        <p:nvSpPr>
          <p:cNvPr id="3" name="Textfeld 2"/>
          <p:cNvSpPr txBox="1"/>
          <p:nvPr/>
        </p:nvSpPr>
        <p:spPr>
          <a:xfrm>
            <a:off x="6311027" y="3564951"/>
            <a:ext cx="2849691" cy="369332"/>
          </a:xfrm>
          <a:prstGeom prst="rect">
            <a:avLst/>
          </a:prstGeom>
          <a:noFill/>
        </p:spPr>
        <p:txBody>
          <a:bodyPr wrap="none" rtlCol="0">
            <a:spAutoFit/>
          </a:bodyPr>
          <a:lstStyle/>
          <a:p>
            <a:pPr marL="285750" indent="-285750">
              <a:buFont typeface="Wingdings" panose="05000000000000000000" pitchFamily="2" charset="2"/>
              <a:buChar char="v"/>
            </a:pPr>
            <a:r>
              <a:rPr lang="de-DE" dirty="0" err="1"/>
              <a:t>Fünf </a:t>
            </a:r>
            <a:r>
              <a:rPr lang="de-DE" dirty="0"/>
              <a:t>wesentliche </a:t>
            </a:r>
            <a:r>
              <a:rPr lang="de-DE" b="1" dirty="0" err="1"/>
              <a:t>Eigenschaften: </a:t>
            </a:r>
            <a:endParaRPr lang="de-DE" dirty="0"/>
          </a:p>
        </p:txBody>
      </p:sp>
      <p:sp>
        <p:nvSpPr>
          <p:cNvPr id="15"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01307"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6"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08098" y="6404244"/>
            <a:ext cx="620998" cy="401168"/>
          </a:xfrm>
          <a:prstGeom prst="rect">
            <a:avLst/>
          </a:prstGeom>
        </p:spPr>
      </p:pic>
      <p:pic>
        <p:nvPicPr>
          <p:cNvPr id="18" name="Immagin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75251"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6938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4322</Words>
  <Application>Microsoft Office PowerPoint</Application>
  <PresentationFormat>Widescreen</PresentationFormat>
  <Paragraphs>308</Paragraphs>
  <Slides>20</Slides>
  <Notes>3</Notes>
  <HiddenSlides>0</HiddenSlides>
  <MMClips>2</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20</vt:i4>
      </vt:variant>
    </vt:vector>
  </HeadingPairs>
  <TitlesOfParts>
    <vt:vector size="33" baseType="lpstr">
      <vt:lpstr>Arial Unicode MS</vt:lpstr>
      <vt:lpstr>맑은 고딕</vt:lpstr>
      <vt:lpstr>Arial</vt:lpstr>
      <vt:lpstr>Calibri</vt:lpstr>
      <vt:lpstr>Calibri Light</vt:lpstr>
      <vt:lpstr>FZShuTi</vt:lpstr>
      <vt:lpstr>Symbol</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176</cp:revision>
  <dcterms:created xsi:type="dcterms:W3CDTF">2020-01-20T05:08:25Z</dcterms:created>
  <dcterms:modified xsi:type="dcterms:W3CDTF">2023-03-03T12:24:58Z</dcterms:modified>
</cp:coreProperties>
</file>