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5"/>
  </p:notesMasterIdLst>
  <p:sldIdLst>
    <p:sldId id="344" r:id="rId4"/>
    <p:sldId id="312" r:id="rId5"/>
    <p:sldId id="337" r:id="rId6"/>
    <p:sldId id="346" r:id="rId7"/>
    <p:sldId id="348" r:id="rId8"/>
    <p:sldId id="347" r:id="rId9"/>
    <p:sldId id="349" r:id="rId10"/>
    <p:sldId id="350" r:id="rId11"/>
    <p:sldId id="351" r:id="rId12"/>
    <p:sldId id="353" r:id="rId13"/>
    <p:sldId id="352" r:id="rId14"/>
    <p:sldId id="361" r:id="rId15"/>
    <p:sldId id="354" r:id="rId16"/>
    <p:sldId id="355" r:id="rId17"/>
    <p:sldId id="358" r:id="rId18"/>
    <p:sldId id="356" r:id="rId19"/>
    <p:sldId id="359" r:id="rId20"/>
    <p:sldId id="357" r:id="rId21"/>
    <p:sldId id="360" r:id="rId22"/>
    <p:sldId id="321"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594A9"/>
    <a:srgbClr val="E0A92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1" autoAdjust="0"/>
    <p:restoredTop sz="96196" autoAdjust="0"/>
  </p:normalViewPr>
  <p:slideViewPr>
    <p:cSldViewPr snapToGrid="0" showGuides="1">
      <p:cViewPr varScale="1">
        <p:scale>
          <a:sx n="67" d="100"/>
          <a:sy n="67" d="100"/>
        </p:scale>
        <p:origin x="972"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publications.jrc.ec.europa.eu/repository/handle/JRC120486" TargetMode="External"/><Relationship Id="rId7"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hyperlink" Target="https://publications.jrc.ec.europa.eu/repository/handle/JRC109128"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publications.jrc.ec.europa.eu/repository/handle/JRC120487" TargetMode="Externa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354037" y="3749188"/>
            <a:ext cx="12900074" cy="255454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Der </a:t>
            </a:r>
            <a:r>
              <a:rPr lang="en-US" altLang="ko-KR" sz="3200" b="1" dirty="0" err="1">
                <a:solidFill>
                  <a:schemeClr val="bg1"/>
                </a:solidFill>
                <a:cs typeface="Arial" pitchFamily="34" charset="0"/>
              </a:rPr>
              <a:t>Referenzrahmen</a:t>
            </a:r>
            <a:r>
              <a:rPr lang="en-US" altLang="ko-KR" sz="3200" b="1" dirty="0">
                <a:solidFill>
                  <a:schemeClr val="bg1"/>
                </a:solidFill>
                <a:cs typeface="Arial" pitchFamily="34" charset="0"/>
              </a:rPr>
              <a:t> für unternehmerische Kompetenz, </a:t>
            </a:r>
          </a:p>
          <a:p>
            <a:pPr algn="ctr"/>
            <a:r>
              <a:rPr lang="en-US" altLang="ko-KR" sz="3200" b="1" dirty="0">
                <a:solidFill>
                  <a:schemeClr val="bg1"/>
                </a:solidFill>
                <a:cs typeface="Arial" pitchFamily="34" charset="0"/>
              </a:rPr>
              <a:t>um in der Post-COVID-Zeit erfolgreich zu sein:</a:t>
            </a:r>
          </a:p>
          <a:p>
            <a:pPr algn="ctr"/>
            <a:r>
              <a:rPr lang="en-US" altLang="ko-KR" sz="3200" b="1" dirty="0" err="1">
                <a:solidFill>
                  <a:schemeClr val="bg1"/>
                </a:solidFill>
                <a:cs typeface="Arial" pitchFamily="34" charset="0"/>
              </a:rPr>
              <a:t>EntreComp</a:t>
            </a:r>
            <a:r>
              <a:rPr lang="en-US" altLang="ko-KR" sz="3200" b="1" dirty="0">
                <a:solidFill>
                  <a:schemeClr val="bg1"/>
                </a:solidFill>
                <a:cs typeface="Arial" pitchFamily="34" charset="0"/>
              </a:rPr>
              <a:t> für intelligente Arbeitskräfte </a:t>
            </a:r>
          </a:p>
          <a:p>
            <a:pPr algn="ctr"/>
            <a:r>
              <a:rPr lang="en-US" altLang="ko-KR" sz="3200" b="1" dirty="0">
                <a:solidFill>
                  <a:schemeClr val="bg1"/>
                </a:solidFill>
                <a:cs typeface="Arial" pitchFamily="34" charset="0"/>
              </a:rPr>
              <a:t> </a:t>
            </a:r>
          </a:p>
          <a:p>
            <a:pPr algn="ctr"/>
            <a:r>
              <a:rPr lang="en-US" altLang="ko-KR" sz="3200" b="1" dirty="0">
                <a:solidFill>
                  <a:schemeClr val="bg1"/>
                </a:solidFill>
                <a:cs typeface="Arial" pitchFamily="34" charset="0"/>
              </a:rPr>
              <a:t>Partner: IDP European Consultants</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8" name="Immagin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78204"/>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1.2: Der EntreComp für unternehmerische Resilienz (4)</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latin typeface="Calibri" panose="020F0502020204030204" pitchFamily="34" charset="0"/>
                <a:ea typeface="Times New Roman" panose="02020603050405020304" pitchFamily="18" charset="0"/>
              </a:rPr>
              <a:t>Potenziell könnten alle 15 Kompetenzen von strategischer Bedeutung sein, um Unternehmern dabei zu helfen, Smart Working als neuen wettbewerbsfähigen Rahmen für unternehmerische Widerstandsfähigkeit und Wettbewerbsfähigkeit in vollem Umfang zu nutzen:</a:t>
            </a:r>
          </a:p>
          <a:p>
            <a:pPr marL="342900" indent="-342900" algn="just">
              <a:buFont typeface="Arial" panose="020B0604020202020204" pitchFamily="34" charset="0"/>
              <a:buChar char="•"/>
              <a:defRPr/>
            </a:pPr>
            <a:r>
              <a:rPr lang="en-GB" sz="2400" b="1" dirty="0">
                <a:latin typeface="Calibri" panose="020F0502020204030204" pitchFamily="34" charset="0"/>
                <a:ea typeface="Times New Roman" panose="02020603050405020304" pitchFamily="18" charset="0"/>
              </a:rPr>
              <a:t>Ideen &amp; Chancen </a:t>
            </a:r>
            <a:r>
              <a:rPr lang="en-GB" sz="2400" dirty="0">
                <a:latin typeface="Calibri" panose="020F0502020204030204" pitchFamily="34" charset="0"/>
                <a:ea typeface="Times New Roman" panose="02020603050405020304" pitchFamily="18" charset="0"/>
              </a:rPr>
              <a:t>→ da sich intelligentes Arbeiten als neues Gestaltungsmodell für die Nachhaltigkeit von Unternehmen und langfristige Visionen abzeichnet</a:t>
            </a:r>
          </a:p>
          <a:p>
            <a:pPr marL="342900" indent="-342900" algn="just">
              <a:buFont typeface="Arial" panose="020B0604020202020204" pitchFamily="34" charset="0"/>
              <a:buChar char="•"/>
              <a:defRPr/>
            </a:pPr>
            <a:r>
              <a:rPr lang="en-GB" sz="2400" b="1" dirty="0">
                <a:latin typeface="Calibri" panose="020F0502020204030204" pitchFamily="34" charset="0"/>
                <a:ea typeface="Times New Roman" panose="02020603050405020304" pitchFamily="18" charset="0"/>
              </a:rPr>
              <a:t>Ressourcen* </a:t>
            </a:r>
            <a:r>
              <a:rPr lang="en-GB" sz="2400" dirty="0">
                <a:latin typeface="Calibri" panose="020F0502020204030204" pitchFamily="34" charset="0"/>
                <a:ea typeface="Times New Roman" panose="02020603050405020304" pitchFamily="18" charset="0"/>
              </a:rPr>
              <a:t>→ da intelligentes Arbeiten die Neugestaltung vieler materieller und immaterieller Unternehmensressourcen voraussetzt </a:t>
            </a:r>
          </a:p>
          <a:p>
            <a:pPr marL="342900" indent="-342900" algn="just">
              <a:buFont typeface="Arial" panose="020B0604020202020204" pitchFamily="34" charset="0"/>
              <a:buChar char="•"/>
              <a:defRPr/>
            </a:pPr>
            <a:r>
              <a:rPr lang="en-GB" sz="2400" b="1" dirty="0">
                <a:latin typeface="Calibri" panose="020F0502020204030204" pitchFamily="34" charset="0"/>
                <a:ea typeface="Times New Roman" panose="02020603050405020304" pitchFamily="18" charset="0"/>
              </a:rPr>
              <a:t>Into Action </a:t>
            </a:r>
            <a:r>
              <a:rPr lang="en-GB" sz="2400" dirty="0">
                <a:latin typeface="Calibri" panose="020F0502020204030204" pitchFamily="34" charset="0"/>
                <a:ea typeface="Times New Roman" panose="02020603050405020304" pitchFamily="18" charset="0"/>
              </a:rPr>
              <a:t>→ da intelligentes Arbeiten konkrete Auswirkungen hat, die in der Praxis bewältigt werden sollten</a:t>
            </a:r>
          </a:p>
          <a:p>
            <a:pPr algn="just">
              <a:defRPr/>
            </a:pPr>
            <a:endParaRPr lang="en-GB" sz="1000" dirty="0">
              <a:latin typeface="Calibri" panose="020F0502020204030204" pitchFamily="34" charset="0"/>
              <a:ea typeface="Times New Roman" panose="02020603050405020304" pitchFamily="18" charset="0"/>
            </a:endParaRPr>
          </a:p>
          <a:p>
            <a:pPr algn="just">
              <a:defRPr/>
            </a:pPr>
            <a:r>
              <a:rPr lang="en-GB" sz="1500" i="1" dirty="0">
                <a:latin typeface="Calibri" panose="020F0502020204030204" pitchFamily="34" charset="0"/>
                <a:ea typeface="Times New Roman" panose="02020603050405020304" pitchFamily="18" charset="0"/>
              </a:rPr>
              <a:t>Thema* der Einheit Nr.2</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370568" y="67949"/>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 ganzheitlicher Ansatz für EntreComp</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360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2062103"/>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1.3: Umsetzung des EntreComp: Wo soll man anfangen? </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000" dirty="0">
                <a:latin typeface="Calibri" panose="020F0502020204030204" pitchFamily="34" charset="0"/>
                <a:ea typeface="Times New Roman" panose="02020603050405020304" pitchFamily="18" charset="0"/>
              </a:rPr>
              <a:t>Zum Glück für die Leser hat die Gemeinsame Forschungsstelle der Europäischen Kommission 2018 bzw. 2020 zwei sehr interessante Berichte veröffentlicht, die eine detaillierte Reihe von Fallstudien und bewährten Praktiken bei der Umsetzung von EntreComp auf beiden Ebenen auflisten: allgemeine und berufliche Bildung, Privatsektor und berufliche Entwicklung</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438662" y="33391"/>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 ganzheitlicher Ansatz für EntreComp</a:t>
            </a:r>
            <a:endParaRPr lang="en-US" altLang="ko-KR" sz="2400" b="1" dirty="0">
              <a:solidFill>
                <a:srgbClr val="F36A0D"/>
              </a:solidFill>
              <a:latin typeface="Trebuchet MS" panose="020B0603020202020204" pitchFamily="34" charset="0"/>
              <a:cs typeface="Arial" pitchFamily="34" charset="0"/>
            </a:endParaRPr>
          </a:p>
        </p:txBody>
      </p:sp>
      <p:pic>
        <p:nvPicPr>
          <p:cNvPr id="1026" name="Picture 2" descr="cover">
            <a:hlinkClick r:id="rId3"/>
            <a:extLst>
              <a:ext uri="{FF2B5EF4-FFF2-40B4-BE49-F238E27FC236}">
                <a16:creationId xmlns:a16="http://schemas.microsoft.com/office/drawing/2014/main" xmlns="" id="{FA1EBD5E-A3AB-4F4E-898B-08F3BB7069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055668"/>
            <a:ext cx="3087199" cy="2184166"/>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028" name="Picture 4" descr="cover">
            <a:hlinkClick r:id="rId5"/>
            <a:extLst>
              <a:ext uri="{FF2B5EF4-FFF2-40B4-BE49-F238E27FC236}">
                <a16:creationId xmlns:a16="http://schemas.microsoft.com/office/drawing/2014/main" xmlns="" id="{AFEE9EF4-4EC6-4378-B1E1-576692F164A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3891" y="4065102"/>
            <a:ext cx="3073866" cy="2174732"/>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1" name="Immagin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493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5447277" cy="3785652"/>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1.5: EntreComp Playbook </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latin typeface="Calibri" panose="020F0502020204030204" pitchFamily="34" charset="0"/>
                <a:ea typeface="Times New Roman" panose="02020603050405020304" pitchFamily="18" charset="0"/>
              </a:rPr>
              <a:t>Das EntreComp Playbook wurde für den Gebrauch von Trainern und Beratern entwickelt, die außerhalb des formalen Bildungssystems tätig sind. Es ist als operatives und praktisches Handbuch zur Operationalisierung des EntreComp-Rahmens im professionellen Umfeld mit detaillierten </a:t>
            </a:r>
            <a:r>
              <a:rPr lang="en-GB" sz="2400" dirty="0">
                <a:solidFill>
                  <a:srgbClr val="7030A0"/>
                </a:solidFill>
                <a:latin typeface="Calibri" panose="020F0502020204030204" pitchFamily="34" charset="0"/>
                <a:ea typeface="Times New Roman" panose="02020603050405020304" pitchFamily="18" charset="0"/>
              </a:rPr>
              <a:t>Leitprinzipien</a:t>
            </a:r>
            <a:r>
              <a:rPr lang="en-GB" sz="2400" dirty="0">
                <a:latin typeface="Calibri" panose="020F0502020204030204" pitchFamily="34" charset="0"/>
                <a:ea typeface="Times New Roman" panose="02020603050405020304" pitchFamily="18" charset="0"/>
              </a:rPr>
              <a:t>, </a:t>
            </a:r>
            <a:r>
              <a:rPr lang="en-GB" sz="2400" dirty="0">
                <a:solidFill>
                  <a:srgbClr val="FF6600"/>
                </a:solidFill>
                <a:latin typeface="Calibri" panose="020F0502020204030204" pitchFamily="34" charset="0"/>
                <a:ea typeface="Times New Roman" panose="02020603050405020304" pitchFamily="18" charset="0"/>
              </a:rPr>
              <a:t>Methoden</a:t>
            </a:r>
            <a:r>
              <a:rPr lang="en-GB" sz="2400" dirty="0">
                <a:latin typeface="Calibri" panose="020F0502020204030204" pitchFamily="34" charset="0"/>
                <a:ea typeface="Times New Roman" panose="02020603050405020304" pitchFamily="18" charset="0"/>
              </a:rPr>
              <a:t>, </a:t>
            </a:r>
            <a:r>
              <a:rPr lang="en-GB" sz="2400" dirty="0">
                <a:solidFill>
                  <a:schemeClr val="accent3">
                    <a:lumMod val="75000"/>
                  </a:schemeClr>
                </a:solidFill>
                <a:latin typeface="Calibri" panose="020F0502020204030204" pitchFamily="34" charset="0"/>
                <a:ea typeface="Times New Roman" panose="02020603050405020304" pitchFamily="18" charset="0"/>
              </a:rPr>
              <a:t>Werkzeugen und Techniken konzipiert</a:t>
            </a:r>
            <a:r>
              <a:rPr lang="en-GB" sz="2400" dirty="0">
                <a:latin typeface="Calibri" panose="020F0502020204030204" pitchFamily="34" charset="0"/>
                <a:ea typeface="Times New Roman" panose="02020603050405020304" pitchFamily="18" charset="0"/>
              </a:rPr>
              <a:t>.</a:t>
            </a:r>
            <a:endParaRPr lang="en-GB" sz="2400" dirty="0">
              <a:solidFill>
                <a:schemeClr val="accent3">
                  <a:lumMod val="75000"/>
                </a:schemeClr>
              </a:solidFill>
              <a:latin typeface="Calibri" panose="020F0502020204030204" pitchFamily="34" charset="0"/>
              <a:ea typeface="Times New Roman" panose="02020603050405020304" pitchFamily="18"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224654" y="158948"/>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 ganzheitlicher Ansatz für EntreComp</a:t>
            </a:r>
            <a:endParaRPr lang="en-US" altLang="ko-KR" sz="2400" b="1" dirty="0">
              <a:solidFill>
                <a:srgbClr val="F36A0D"/>
              </a:solidFill>
              <a:latin typeface="Trebuchet MS" panose="020B0603020202020204" pitchFamily="34" charset="0"/>
              <a:cs typeface="Arial" pitchFamily="34" charset="0"/>
            </a:endParaRPr>
          </a:p>
        </p:txBody>
      </p:sp>
      <p:pic>
        <p:nvPicPr>
          <p:cNvPr id="2" name="Immagine 1">
            <a:hlinkClick r:id="rId3"/>
          </p:cNvPr>
          <p:cNvPicPr>
            <a:picLocks noChangeAspect="1"/>
          </p:cNvPicPr>
          <p:nvPr/>
        </p:nvPicPr>
        <p:blipFill>
          <a:blip r:embed="rId4"/>
          <a:stretch>
            <a:fillRect/>
          </a:stretch>
        </p:blipFill>
        <p:spPr>
          <a:xfrm>
            <a:off x="6260130" y="1527072"/>
            <a:ext cx="5584680" cy="3951111"/>
          </a:xfrm>
          <a:prstGeom prst="rect">
            <a:avLst/>
          </a:prstGeom>
          <a:ln>
            <a:solidFill>
              <a:srgbClr val="0070C0"/>
            </a:solidFill>
          </a:ln>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0" name="Immagin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641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52431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2.1: Nutzung der zweiten Säule von </a:t>
            </a:r>
            <a:r>
              <a:rPr lang="en-GB" altLang="es-ES" sz="2400" b="1" dirty="0" err="1">
                <a:solidFill>
                  <a:srgbClr val="0594A9"/>
                </a:solidFill>
                <a:latin typeface="Trebuchet MS" panose="020B0603020202020204" pitchFamily="34" charset="0"/>
                <a:cs typeface="Calibri" panose="020F0502020204030204" pitchFamily="34" charset="0"/>
              </a:rPr>
              <a:t>EntreComp</a:t>
            </a:r>
            <a:endParaRPr lang="en-GB" altLang="es-ES" sz="2400" b="1" dirty="0">
              <a:solidFill>
                <a:srgbClr val="0594A9"/>
              </a:solidFill>
              <a:latin typeface="Trebuchet MS" panose="020B0603020202020204" pitchFamily="34" charset="0"/>
              <a:cs typeface="Calibri" panose="020F0502020204030204" pitchFamily="34" charset="0"/>
            </a:endParaRP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latin typeface="Calibri" panose="020F0502020204030204" pitchFamily="34" charset="0"/>
                <a:ea typeface="Times New Roman" panose="02020603050405020304" pitchFamily="18" charset="0"/>
              </a:rPr>
              <a:t>Im vorangegangenen Abschnitt haben wir die zweite Säule von EntreComp mit besonderem Interesse betrachtet.  </a:t>
            </a:r>
          </a:p>
          <a:p>
            <a:pPr algn="just">
              <a:defRPr/>
            </a:pPr>
            <a:endParaRPr lang="en-GB" sz="2400" dirty="0">
              <a:latin typeface="Calibri" panose="020F0502020204030204" pitchFamily="34" charset="0"/>
              <a:ea typeface="Times New Roman" panose="02020603050405020304" pitchFamily="18" charset="0"/>
            </a:endParaRPr>
          </a:p>
          <a:p>
            <a:pPr algn="just">
              <a:defRPr/>
            </a:pPr>
            <a:r>
              <a:rPr lang="en-GB" sz="2400" dirty="0">
                <a:latin typeface="Calibri" panose="020F0502020204030204" pitchFamily="34" charset="0"/>
                <a:ea typeface="Times New Roman" panose="02020603050405020304" pitchFamily="18" charset="0"/>
              </a:rPr>
              <a:t>Genauer gesagt gibt es drei Kompetenzen, die unter diese Säule fallen und die von strategischer Bedeutung für die Einführung von Smart Working auf Unternehmensebene zu sein scheinen: </a:t>
            </a:r>
          </a:p>
          <a:p>
            <a:pPr algn="just">
              <a:defRPr/>
            </a:pPr>
            <a:endParaRPr lang="en-GB" sz="2400" dirty="0">
              <a:latin typeface="Calibri" panose="020F0502020204030204" pitchFamily="34" charset="0"/>
              <a:ea typeface="Times New Roman" panose="02020603050405020304" pitchFamily="18" charset="0"/>
            </a:endParaRPr>
          </a:p>
          <a:p>
            <a:pPr marL="342900" indent="-342900" algn="just">
              <a:buFont typeface="Arial" panose="020B0604020202020204" pitchFamily="34" charset="0"/>
              <a:buChar char="•"/>
              <a:defRPr/>
            </a:pPr>
            <a:r>
              <a:rPr lang="en-GB" sz="2400" b="1" dirty="0">
                <a:latin typeface="Calibri" panose="020F0502020204030204" pitchFamily="34" charset="0"/>
                <a:ea typeface="Times New Roman" panose="02020603050405020304" pitchFamily="18" charset="0"/>
              </a:rPr>
              <a:t>2.2 Motivation und Durchhaltevermögen</a:t>
            </a:r>
          </a:p>
          <a:p>
            <a:pPr marL="342900" indent="-342900" algn="just">
              <a:buFont typeface="Arial" panose="020B0604020202020204" pitchFamily="34" charset="0"/>
              <a:buChar char="•"/>
              <a:defRPr/>
            </a:pPr>
            <a:r>
              <a:rPr lang="en-GB" sz="2400" b="1" dirty="0">
                <a:latin typeface="Calibri" panose="020F0502020204030204" pitchFamily="34" charset="0"/>
                <a:ea typeface="Times New Roman" panose="02020603050405020304" pitchFamily="18" charset="0"/>
              </a:rPr>
              <a:t>2.3 Mobilisierung von Ressourcen</a:t>
            </a:r>
          </a:p>
          <a:p>
            <a:pPr marL="342900" indent="-342900" algn="just">
              <a:buFont typeface="Arial" panose="020B0604020202020204" pitchFamily="34" charset="0"/>
              <a:buChar char="•"/>
              <a:defRPr/>
            </a:pPr>
            <a:r>
              <a:rPr lang="en-GB" sz="2400" b="1" dirty="0">
                <a:latin typeface="Calibri" panose="020F0502020204030204" pitchFamily="34" charset="0"/>
                <a:ea typeface="Times New Roman" panose="02020603050405020304" pitchFamily="18" charset="0"/>
              </a:rPr>
              <a:t>2.5 Andere mobilisieren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419207" y="87302"/>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"Ressourcen" für intelligentes Arbeiten</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81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3600986"/>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2.2: Motivation und Durchhaltevermögen</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000" dirty="0">
                <a:latin typeface="Calibri" panose="020F0502020204030204" pitchFamily="34" charset="0"/>
                <a:ea typeface="Times New Roman" panose="02020603050405020304" pitchFamily="18" charset="0"/>
              </a:rPr>
              <a:t>Intelligentes Arbeiten kann schwierig sein: Untersuchungen zeigen, dass seine Vorteile erst mittelfristig zum Tragen kommen und dass es einiger Anstrengungen bedarf, um es zu fördern, zu konsolidieren und zu valorisieren.</a:t>
            </a:r>
          </a:p>
          <a:p>
            <a:pPr algn="just">
              <a:defRPr/>
            </a:pPr>
            <a:endParaRPr lang="en-GB" sz="2000" dirty="0">
              <a:latin typeface="Calibri" panose="020F0502020204030204" pitchFamily="34" charset="0"/>
              <a:ea typeface="Times New Roman" panose="02020603050405020304" pitchFamily="18" charset="0"/>
            </a:endParaRPr>
          </a:p>
          <a:p>
            <a:pPr algn="just">
              <a:defRPr/>
            </a:pPr>
            <a:r>
              <a:rPr lang="en-GB" sz="2000" dirty="0">
                <a:latin typeface="Calibri" panose="020F0502020204030204" pitchFamily="34" charset="0"/>
                <a:ea typeface="Times New Roman" panose="02020603050405020304" pitchFamily="18" charset="0"/>
              </a:rPr>
              <a:t>Untätigkeit hilft nicht weiter: Investieren Sie Zeit in die Suche nach Informationen darüber, wie Sie sich am besten auf intelligentes Arbeiten stützen können, und berücksichtigen Sie dabei den spezifischen betrieblichen Kontext Ihrer Organisation, die Fähigkeiten und Kompetenzen Ihres Teams, die treibenden Kräfte für die Unterstützung und die besten externen Praktiken (bitte konsultieren Sie EntreComp at Work, da es speziell auf die Bedarfsermittlung und die Qualifikationslücke im Privatsektor abgestimmt ist)</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428934" y="87302"/>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"Ressourcen" für intelligentes Arbeiten</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0512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830997"/>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2.2: Motivation und Durchhaltevermögen</a:t>
            </a:r>
          </a:p>
          <a:p>
            <a:pPr>
              <a:defRPr/>
            </a:pPr>
            <a:endParaRPr lang="en-GB" alt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283020" y="90310"/>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"Ressourcen" für intelligentes Arbeiten</a:t>
            </a:r>
            <a:endParaRPr lang="en-US" altLang="ko-KR" sz="2400" b="1" dirty="0">
              <a:solidFill>
                <a:srgbClr val="F36A0D"/>
              </a:solidFill>
              <a:latin typeface="Trebuchet MS" panose="020B0603020202020204" pitchFamily="34" charset="0"/>
              <a:cs typeface="Arial" pitchFamily="34" charset="0"/>
            </a:endParaRPr>
          </a:p>
        </p:txBody>
      </p:sp>
      <p:graphicFrame>
        <p:nvGraphicFramePr>
          <p:cNvPr id="8" name="Tabella 5">
            <a:extLst>
              <a:ext uri="{FF2B5EF4-FFF2-40B4-BE49-F238E27FC236}">
                <a16:creationId xmlns:a16="http://schemas.microsoft.com/office/drawing/2014/main" xmlns="" id="{9C754855-B593-41A7-BF13-275340C9BDAF}"/>
              </a:ext>
            </a:extLst>
          </p:cNvPr>
          <p:cNvGraphicFramePr>
            <a:graphicFrameLocks noGrp="1"/>
          </p:cNvGraphicFramePr>
          <p:nvPr>
            <p:extLst>
              <p:ext uri="{D42A27DB-BD31-4B8C-83A1-F6EECF244321}">
                <p14:modId xmlns:p14="http://schemas.microsoft.com/office/powerpoint/2010/main" val="566009664"/>
              </p:ext>
            </p:extLst>
          </p:nvPr>
        </p:nvGraphicFramePr>
        <p:xfrm>
          <a:off x="804390" y="2008843"/>
          <a:ext cx="11179896" cy="4359318"/>
        </p:xfrm>
        <a:graphic>
          <a:graphicData uri="http://schemas.openxmlformats.org/drawingml/2006/table">
            <a:tbl>
              <a:tblPr firstRow="1" bandRow="1">
                <a:tableStyleId>{5C22544A-7EE6-4342-B048-85BDC9FD1C3A}</a:tableStyleId>
              </a:tblPr>
              <a:tblGrid>
                <a:gridCol w="1397487">
                  <a:extLst>
                    <a:ext uri="{9D8B030D-6E8A-4147-A177-3AD203B41FA5}">
                      <a16:colId xmlns:a16="http://schemas.microsoft.com/office/drawing/2014/main" xmlns="" val="414805210"/>
                    </a:ext>
                  </a:extLst>
                </a:gridCol>
                <a:gridCol w="1397487">
                  <a:extLst>
                    <a:ext uri="{9D8B030D-6E8A-4147-A177-3AD203B41FA5}">
                      <a16:colId xmlns:a16="http://schemas.microsoft.com/office/drawing/2014/main" xmlns="" val="2583722988"/>
                    </a:ext>
                  </a:extLst>
                </a:gridCol>
                <a:gridCol w="1397487">
                  <a:extLst>
                    <a:ext uri="{9D8B030D-6E8A-4147-A177-3AD203B41FA5}">
                      <a16:colId xmlns:a16="http://schemas.microsoft.com/office/drawing/2014/main" xmlns="" val="3442029451"/>
                    </a:ext>
                  </a:extLst>
                </a:gridCol>
                <a:gridCol w="1397487">
                  <a:extLst>
                    <a:ext uri="{9D8B030D-6E8A-4147-A177-3AD203B41FA5}">
                      <a16:colId xmlns:a16="http://schemas.microsoft.com/office/drawing/2014/main" xmlns="" val="3599296151"/>
                    </a:ext>
                  </a:extLst>
                </a:gridCol>
                <a:gridCol w="1397487">
                  <a:extLst>
                    <a:ext uri="{9D8B030D-6E8A-4147-A177-3AD203B41FA5}">
                      <a16:colId xmlns:a16="http://schemas.microsoft.com/office/drawing/2014/main" xmlns="" val="3549105305"/>
                    </a:ext>
                  </a:extLst>
                </a:gridCol>
                <a:gridCol w="1397487">
                  <a:extLst>
                    <a:ext uri="{9D8B030D-6E8A-4147-A177-3AD203B41FA5}">
                      <a16:colId xmlns:a16="http://schemas.microsoft.com/office/drawing/2014/main" xmlns="" val="2973949631"/>
                    </a:ext>
                  </a:extLst>
                </a:gridCol>
                <a:gridCol w="1397487">
                  <a:extLst>
                    <a:ext uri="{9D8B030D-6E8A-4147-A177-3AD203B41FA5}">
                      <a16:colId xmlns:a16="http://schemas.microsoft.com/office/drawing/2014/main" xmlns="" val="1436346978"/>
                    </a:ext>
                  </a:extLst>
                </a:gridCol>
                <a:gridCol w="1397487">
                  <a:extLst>
                    <a:ext uri="{9D8B030D-6E8A-4147-A177-3AD203B41FA5}">
                      <a16:colId xmlns:a16="http://schemas.microsoft.com/office/drawing/2014/main" xmlns="" val="1937824920"/>
                    </a:ext>
                  </a:extLst>
                </a:gridCol>
              </a:tblGrid>
              <a:tr h="312661">
                <a:tc gridSpan="2">
                  <a:txBody>
                    <a:bodyPr/>
                    <a:lstStyle/>
                    <a:p>
                      <a:pPr algn="ctr"/>
                      <a:r>
                        <a:rPr lang="en-US" sz="1800" i="1" dirty="0" err="1">
                          <a:solidFill>
                            <a:schemeClr val="tx1"/>
                          </a:solidFill>
                        </a:rPr>
                        <a:t>Basisstadium</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a:r>
                        <a:rPr lang="en-US" sz="1800" i="1" dirty="0" err="1">
                          <a:solidFill>
                            <a:schemeClr val="tx1"/>
                          </a:solidFill>
                        </a:rPr>
                        <a:t>Zwischenstadium</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pPr algn="ctr"/>
                      <a:r>
                        <a:rPr lang="en-US" sz="1800" i="1" dirty="0">
                          <a:solidFill>
                            <a:schemeClr val="tx1"/>
                          </a:solidFill>
                        </a:rPr>
                        <a:t>Fortgeschrittene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2">
                  <a:txBody>
                    <a:bodyPr/>
                    <a:lstStyle/>
                    <a:p>
                      <a:pPr algn="ctr"/>
                      <a:r>
                        <a:rPr lang="en-US" sz="1800" i="1" dirty="0">
                          <a:solidFill>
                            <a:schemeClr val="tx1"/>
                          </a:solidFill>
                        </a:rPr>
                        <a:t>Experte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xmlns="" val="2573470390"/>
                  </a:ext>
                </a:extLst>
              </a:tr>
              <a:tr h="549318">
                <a:tc gridSpan="2">
                  <a:txBody>
                    <a:bodyPr/>
                    <a:lstStyle/>
                    <a:p>
                      <a:r>
                        <a:rPr lang="en-GB" sz="1400" dirty="0"/>
                        <a:t>Auf die Unterstützung durch andere angewiesen sein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r>
                        <a:rPr lang="en-GB" sz="1400" dirty="0"/>
                        <a:t>Unabhängigkeit aufbauen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r>
                        <a:rPr lang="en-GB" sz="1400" dirty="0"/>
                        <a:t>Verantwortung übernehmen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2">
                  <a:txBody>
                    <a:bodyPr/>
                    <a:lstStyle/>
                    <a:p>
                      <a:r>
                        <a:rPr lang="en-GB" sz="1400" dirty="0"/>
                        <a:t>Transformation, Innovation und Wachstum vorantreiben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xmlns="" val="3878563662"/>
                  </a:ext>
                </a:extLst>
              </a:tr>
              <a:tr h="1115372">
                <a:tc>
                  <a:txBody>
                    <a:bodyPr/>
                    <a:lstStyle/>
                    <a:p>
                      <a:r>
                        <a:rPr lang="en-GB" sz="1200" dirty="0"/>
                        <a:t>Unter direkter Aufsicht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err="1"/>
                        <a:t>Mit</a:t>
                      </a:r>
                      <a:r>
                        <a:rPr lang="en-GB" sz="1200" dirty="0"/>
                        <a:t> </a:t>
                      </a:r>
                      <a:r>
                        <a:rPr lang="en-GB" sz="1200" dirty="0" err="1"/>
                        <a:t>reduzierter</a:t>
                      </a:r>
                      <a:r>
                        <a:rPr lang="en-GB" sz="1200" dirty="0"/>
                        <a:t> Unterstützung durch andere, </a:t>
                      </a:r>
                      <a:r>
                        <a:rPr lang="en-GB" sz="1200" dirty="0" err="1"/>
                        <a:t>etwas</a:t>
                      </a:r>
                      <a:r>
                        <a:rPr lang="en-GB" sz="1200" dirty="0"/>
                        <a:t> </a:t>
                      </a:r>
                      <a:r>
                        <a:rPr lang="en-GB" sz="1200" dirty="0" err="1"/>
                        <a:t>Autonomie</a:t>
                      </a:r>
                      <a:r>
                        <a:rPr lang="en-GB" sz="1200" dirty="0"/>
                        <a:t> und gemeinsam </a:t>
                      </a:r>
                      <a:r>
                        <a:rPr lang="en-GB" sz="1200" dirty="0" err="1"/>
                        <a:t>mit</a:t>
                      </a:r>
                      <a:r>
                        <a:rPr lang="en-GB" sz="1200" dirty="0"/>
                        <a:t> </a:t>
                      </a:r>
                      <a:r>
                        <a:rPr lang="en-GB" sz="1200" dirty="0" err="1"/>
                        <a:t>Gleichaltrigen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a:t>Alleine und gemeinsam </a:t>
                      </a:r>
                      <a:r>
                        <a:rPr lang="en-GB" sz="1200" dirty="0" err="1"/>
                        <a:t>mit</a:t>
                      </a:r>
                      <a:r>
                        <a:rPr lang="en-GB" sz="1200" dirty="0"/>
                        <a:t> </a:t>
                      </a:r>
                      <a:r>
                        <a:rPr lang="en-GB" sz="1200" dirty="0" err="1"/>
                        <a:t>Gleichaltrigen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1200" dirty="0" err="1"/>
                        <a:t>Verantwortung</a:t>
                      </a:r>
                      <a:r>
                        <a:rPr lang="en-GB" sz="1200" dirty="0"/>
                        <a:t> </a:t>
                      </a:r>
                      <a:r>
                        <a:rPr lang="en-GB" sz="1200" dirty="0" err="1"/>
                        <a:t>übernehmen</a:t>
                      </a:r>
                      <a:r>
                        <a:rPr lang="en-GB" sz="1200" dirty="0"/>
                        <a:t> und </a:t>
                      </a:r>
                      <a:r>
                        <a:rPr lang="en-GB" sz="1200" dirty="0" err="1"/>
                        <a:t>teilen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1200" dirty="0"/>
                        <a:t>Mit etwas Anleitung und gemeinsam </a:t>
                      </a:r>
                      <a:r>
                        <a:rPr lang="en-GB" sz="1200" dirty="0" err="1"/>
                        <a:t>mit</a:t>
                      </a:r>
                      <a:r>
                        <a:rPr lang="en-GB" sz="1200" dirty="0"/>
                        <a:t> </a:t>
                      </a:r>
                      <a:r>
                        <a:rPr lang="en-GB" sz="1200" dirty="0" err="1"/>
                        <a:t>anderen</a:t>
                      </a:r>
                      <a:r>
                        <a:rPr lang="en-GB" sz="1200" dirty="0"/>
                        <a:t>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1200" dirty="0" err="1"/>
                        <a:t>Verantwortung</a:t>
                      </a:r>
                      <a:r>
                        <a:rPr lang="en-GB" sz="1200" dirty="0"/>
                        <a:t> </a:t>
                      </a:r>
                      <a:r>
                        <a:rPr lang="en-GB" sz="1200" dirty="0" err="1"/>
                        <a:t>übernehmen</a:t>
                      </a:r>
                      <a:r>
                        <a:rPr lang="en-GB" sz="1200" dirty="0"/>
                        <a:t> für das </a:t>
                      </a:r>
                      <a:r>
                        <a:rPr lang="en-GB" sz="1200" dirty="0" err="1"/>
                        <a:t>Treffen</a:t>
                      </a:r>
                      <a:r>
                        <a:rPr lang="en-GB" sz="1200" dirty="0"/>
                        <a:t> von </a:t>
                      </a:r>
                      <a:r>
                        <a:rPr lang="en-GB" sz="1200" dirty="0" err="1"/>
                        <a:t>Entscheidungen</a:t>
                      </a:r>
                      <a:r>
                        <a:rPr lang="en-GB" sz="1200" dirty="0"/>
                        <a:t> und </a:t>
                      </a:r>
                      <a:r>
                        <a:rPr lang="en-GB" sz="1200" dirty="0" err="1"/>
                        <a:t>mit</a:t>
                      </a:r>
                      <a:r>
                        <a:rPr lang="en-GB" sz="1200" dirty="0"/>
                        <a:t> </a:t>
                      </a:r>
                      <a:r>
                        <a:rPr lang="en-GB" sz="1200" dirty="0" err="1"/>
                        <a:t>anderen</a:t>
                      </a:r>
                      <a:r>
                        <a:rPr lang="en-GB" sz="1200" dirty="0"/>
                        <a:t> </a:t>
                      </a:r>
                      <a:r>
                        <a:rPr lang="en-GB" sz="1200" dirty="0" err="1"/>
                        <a:t>zusammen-arbeiten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1200" dirty="0"/>
                        <a:t>Übernahme von Verantwortung für einen Beitrag zu komplexen Entwicklungen in einem </a:t>
                      </a:r>
                      <a:r>
                        <a:rPr lang="en-GB" sz="1200" dirty="0" err="1"/>
                        <a:t>bestimmten</a:t>
                      </a:r>
                      <a:r>
                        <a:rPr lang="en-GB" sz="1200" dirty="0"/>
                        <a:t> </a:t>
                      </a:r>
                      <a:r>
                        <a:rPr lang="en-GB" sz="1200" dirty="0" err="1"/>
                        <a:t>Bereich</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200" dirty="0"/>
                        <a:t>Wesentlicher Beitrag zur Entwicklung eines bestimmten Bereichs.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77691182"/>
                  </a:ext>
                </a:extLst>
              </a:tr>
              <a:tr h="364426">
                <a:tc>
                  <a:txBody>
                    <a:bodyPr/>
                    <a:lstStyle/>
                    <a:p>
                      <a:pPr algn="ctr"/>
                      <a:r>
                        <a:rPr lang="en-GB" sz="1800" b="1" dirty="0" err="1">
                          <a:solidFill>
                            <a:srgbClr val="002060"/>
                          </a:solidFill>
                        </a:rPr>
                        <a:t>Entdecken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b="1" dirty="0" err="1">
                          <a:solidFill>
                            <a:srgbClr val="002060"/>
                          </a:solidFill>
                        </a:rPr>
                        <a:t>Erkunden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b="1" dirty="0">
                          <a:solidFill>
                            <a:srgbClr val="002060"/>
                          </a:solidFill>
                        </a:rPr>
                        <a:t>Experiment</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dirty="0">
                          <a:solidFill>
                            <a:srgbClr val="002060"/>
                          </a:solidFill>
                        </a:rPr>
                        <a:t>Wagen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dirty="0" err="1">
                          <a:solidFill>
                            <a:srgbClr val="002060"/>
                          </a:solidFill>
                        </a:rPr>
                        <a:t>Verbessern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800" b="1" dirty="0" err="1">
                          <a:solidFill>
                            <a:srgbClr val="002060"/>
                          </a:solidFill>
                        </a:rPr>
                        <a:t>Verstärken</a:t>
                      </a:r>
                      <a:r>
                        <a:rPr lang="en-GB" sz="1800" b="1" dirty="0">
                          <a:solidFill>
                            <a:srgbClr val="002060"/>
                          </a:solidFill>
                        </a:rPr>
                        <a:t> </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800" b="1" dirty="0" err="1">
                          <a:solidFill>
                            <a:srgbClr val="002060"/>
                          </a:solidFill>
                        </a:rPr>
                        <a:t>Erweitern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800" b="1" dirty="0">
                          <a:solidFill>
                            <a:srgbClr val="002060"/>
                          </a:solidFill>
                        </a:rPr>
                        <a:t>Transform-</a:t>
                      </a:r>
                      <a:r>
                        <a:rPr lang="en-GB" sz="1800" b="1" dirty="0" err="1">
                          <a:solidFill>
                            <a:srgbClr val="002060"/>
                          </a:solidFill>
                        </a:rPr>
                        <a:t>ieren</a:t>
                      </a:r>
                      <a:endParaRPr lang="en-GB"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436400073"/>
                  </a:ext>
                </a:extLst>
              </a:tr>
              <a:tr h="364426">
                <a:tc>
                  <a:txBody>
                    <a:bodyPr/>
                    <a:lstStyle/>
                    <a:p>
                      <a:pPr algn="l"/>
                      <a:r>
                        <a:rPr lang="en-GB" sz="1100" dirty="0"/>
                        <a:t>Ich gebe nicht auf und kann weitermachen, auch wenn ich Schwierigkeiten habe.</a:t>
                      </a:r>
                      <a:endParaRPr lang="en-US" sz="11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GB" sz="1100" dirty="0"/>
                        <a:t>Ich habe keine Angst, hart zu arbeiten, um meine Ziele zu erreichen.</a:t>
                      </a:r>
                      <a:endParaRPr lang="en-US" sz="11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GB" sz="1100" dirty="0"/>
                        <a:t>Ich kann das Erreichen meiner Ziele hinauszögern, um dank längerer Bemühungen einen größeren Wert zu erlangen. </a:t>
                      </a:r>
                      <a:endParaRPr lang="en-US" sz="11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lang="en-GB" sz="1100" dirty="0"/>
                        <a:t>Ich kann meine Bemühungen und mein Interesse trotz Rückschlägen aufrechterhalten.</a:t>
                      </a:r>
                      <a:endParaRPr lang="en-US" sz="11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lang="en-GB" sz="1100" dirty="0"/>
                        <a:t>Ich kann kurzfristige Erfolge feiern, um motiviert zu bleiben. </a:t>
                      </a:r>
                      <a:endParaRPr lang="en-US" sz="11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GB" sz="1100" dirty="0"/>
                        <a:t>Ich kann andere dazu inspirieren, hart an ihren Zielen zu arbeiten, indem ich Leidenschaft und ein starkes Verantwortungsgefühl zeige. </a:t>
                      </a:r>
                      <a:endParaRPr lang="en-US" sz="11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GB" sz="1100" dirty="0"/>
                        <a:t>Ich kann mich trotz der Herausforderungen auf meine Vision und meine Ziele konzentrieren. </a:t>
                      </a:r>
                      <a:endParaRPr lang="en-GB" sz="11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24294885"/>
                  </a:ext>
                </a:extLst>
              </a:tr>
            </a:tbl>
          </a:graphicData>
        </a:graphic>
      </p:graphicFrame>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8412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3416320"/>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2.3: Mobilisierung von Ressourcen </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latin typeface="Calibri" panose="020F0502020204030204" pitchFamily="34" charset="0"/>
                <a:ea typeface="Times New Roman" panose="02020603050405020304" pitchFamily="18" charset="0"/>
              </a:rPr>
              <a:t>Mit Ressourcen meinen wir insbesondere digitale Ressourcen und IT-Systeme, die Ihre Produktivität und die Ihres Teams aus der Ferne steigern können.</a:t>
            </a:r>
          </a:p>
          <a:p>
            <a:pPr algn="just">
              <a:defRPr/>
            </a:pPr>
            <a:endParaRPr lang="en-GB" sz="2400" dirty="0">
              <a:latin typeface="Calibri" panose="020F0502020204030204" pitchFamily="34" charset="0"/>
              <a:ea typeface="Times New Roman" panose="02020603050405020304" pitchFamily="18" charset="0"/>
            </a:endParaRPr>
          </a:p>
          <a:p>
            <a:pPr algn="just">
              <a:defRPr/>
            </a:pPr>
            <a:r>
              <a:rPr lang="en-GB" sz="2400" dirty="0">
                <a:latin typeface="Calibri" panose="020F0502020204030204" pitchFamily="34" charset="0"/>
                <a:ea typeface="Times New Roman" panose="02020603050405020304" pitchFamily="18" charset="0"/>
              </a:rPr>
              <a:t>Intelligentes Arbeiten geht mit einer neuen Art des Umgangs mit digitalen Technologien und IT-Umgebungen einher: Ein reibungsloser digitaler Übergang ist die </a:t>
            </a:r>
            <a:r>
              <a:rPr lang="en-GB" sz="2400" i="1" dirty="0">
                <a:latin typeface="Calibri" panose="020F0502020204030204" pitchFamily="34" charset="0"/>
                <a:ea typeface="Times New Roman" panose="02020603050405020304" pitchFamily="18" charset="0"/>
              </a:rPr>
              <a:t>unabdingbare </a:t>
            </a:r>
            <a:r>
              <a:rPr lang="en-GB" sz="2400" dirty="0">
                <a:latin typeface="Calibri" panose="020F0502020204030204" pitchFamily="34" charset="0"/>
                <a:ea typeface="Times New Roman" panose="02020603050405020304" pitchFamily="18" charset="0"/>
              </a:rPr>
              <a:t>Voraussetzung dafür, dass kleine Unternehmen auf den globalen Märkten wettbewerbsfähig bleiben, ihre Kunden weiterhin erreichen und an sich binden sowie ihre Markenidentität und ihr öffentliches Image stärken. </a:t>
            </a:r>
            <a:endParaRPr lang="en-GB" sz="2400" i="1" dirty="0">
              <a:latin typeface="Calibri" panose="020F0502020204030204" pitchFamily="34" charset="0"/>
              <a:ea typeface="Times New Roman" panose="02020603050405020304" pitchFamily="18"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331658" y="118938"/>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"Ressourcen" für intelligentes Arbeiten</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62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850178" y="1255676"/>
            <a:ext cx="6525377"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2.3: Mobilisierung von Ressourcen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409479" y="119492"/>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"Ressourcen" für intelligentes Arbeiten</a:t>
            </a:r>
            <a:endParaRPr lang="en-US" altLang="ko-KR" sz="2400" b="1" dirty="0">
              <a:solidFill>
                <a:srgbClr val="F36A0D"/>
              </a:solidFill>
              <a:latin typeface="Trebuchet MS" panose="020B0603020202020204" pitchFamily="34" charset="0"/>
              <a:cs typeface="Arial" pitchFamily="34" charset="0"/>
            </a:endParaRPr>
          </a:p>
        </p:txBody>
      </p:sp>
      <p:graphicFrame>
        <p:nvGraphicFramePr>
          <p:cNvPr id="8" name="Tabella 5">
            <a:extLst>
              <a:ext uri="{FF2B5EF4-FFF2-40B4-BE49-F238E27FC236}">
                <a16:creationId xmlns:a16="http://schemas.microsoft.com/office/drawing/2014/main" xmlns="" id="{79F77838-AECB-44FE-ACE6-3AF12D1C14C7}"/>
              </a:ext>
            </a:extLst>
          </p:cNvPr>
          <p:cNvGraphicFramePr>
            <a:graphicFrameLocks noGrp="1"/>
          </p:cNvGraphicFramePr>
          <p:nvPr>
            <p:extLst>
              <p:ext uri="{D42A27DB-BD31-4B8C-83A1-F6EECF244321}">
                <p14:modId xmlns:p14="http://schemas.microsoft.com/office/powerpoint/2010/main" val="2890424282"/>
              </p:ext>
            </p:extLst>
          </p:nvPr>
        </p:nvGraphicFramePr>
        <p:xfrm>
          <a:off x="755752" y="1733397"/>
          <a:ext cx="11179896" cy="4694598"/>
        </p:xfrm>
        <a:graphic>
          <a:graphicData uri="http://schemas.openxmlformats.org/drawingml/2006/table">
            <a:tbl>
              <a:tblPr firstRow="1" bandRow="1">
                <a:tableStyleId>{5C22544A-7EE6-4342-B048-85BDC9FD1C3A}</a:tableStyleId>
              </a:tblPr>
              <a:tblGrid>
                <a:gridCol w="1397487">
                  <a:extLst>
                    <a:ext uri="{9D8B030D-6E8A-4147-A177-3AD203B41FA5}">
                      <a16:colId xmlns:a16="http://schemas.microsoft.com/office/drawing/2014/main" xmlns="" val="414805210"/>
                    </a:ext>
                  </a:extLst>
                </a:gridCol>
                <a:gridCol w="1397487">
                  <a:extLst>
                    <a:ext uri="{9D8B030D-6E8A-4147-A177-3AD203B41FA5}">
                      <a16:colId xmlns:a16="http://schemas.microsoft.com/office/drawing/2014/main" xmlns="" val="2583722988"/>
                    </a:ext>
                  </a:extLst>
                </a:gridCol>
                <a:gridCol w="1397487">
                  <a:extLst>
                    <a:ext uri="{9D8B030D-6E8A-4147-A177-3AD203B41FA5}">
                      <a16:colId xmlns:a16="http://schemas.microsoft.com/office/drawing/2014/main" xmlns="" val="3442029451"/>
                    </a:ext>
                  </a:extLst>
                </a:gridCol>
                <a:gridCol w="1397487">
                  <a:extLst>
                    <a:ext uri="{9D8B030D-6E8A-4147-A177-3AD203B41FA5}">
                      <a16:colId xmlns:a16="http://schemas.microsoft.com/office/drawing/2014/main" xmlns="" val="3599296151"/>
                    </a:ext>
                  </a:extLst>
                </a:gridCol>
                <a:gridCol w="1397487">
                  <a:extLst>
                    <a:ext uri="{9D8B030D-6E8A-4147-A177-3AD203B41FA5}">
                      <a16:colId xmlns:a16="http://schemas.microsoft.com/office/drawing/2014/main" xmlns="" val="3549105305"/>
                    </a:ext>
                  </a:extLst>
                </a:gridCol>
                <a:gridCol w="1397487">
                  <a:extLst>
                    <a:ext uri="{9D8B030D-6E8A-4147-A177-3AD203B41FA5}">
                      <a16:colId xmlns:a16="http://schemas.microsoft.com/office/drawing/2014/main" xmlns="" val="2973949631"/>
                    </a:ext>
                  </a:extLst>
                </a:gridCol>
                <a:gridCol w="1397487">
                  <a:extLst>
                    <a:ext uri="{9D8B030D-6E8A-4147-A177-3AD203B41FA5}">
                      <a16:colId xmlns:a16="http://schemas.microsoft.com/office/drawing/2014/main" xmlns="" val="1436346978"/>
                    </a:ext>
                  </a:extLst>
                </a:gridCol>
                <a:gridCol w="1397487">
                  <a:extLst>
                    <a:ext uri="{9D8B030D-6E8A-4147-A177-3AD203B41FA5}">
                      <a16:colId xmlns:a16="http://schemas.microsoft.com/office/drawing/2014/main" xmlns="" val="1937824920"/>
                    </a:ext>
                  </a:extLst>
                </a:gridCol>
              </a:tblGrid>
              <a:tr h="364426">
                <a:tc gridSpan="2">
                  <a:txBody>
                    <a:bodyPr/>
                    <a:lstStyle/>
                    <a:p>
                      <a:pPr algn="ctr"/>
                      <a:r>
                        <a:rPr lang="en-US" sz="1800" i="1" dirty="0" err="1">
                          <a:solidFill>
                            <a:schemeClr val="tx1"/>
                          </a:solidFill>
                        </a:rPr>
                        <a:t>Basisstadium</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a:r>
                        <a:rPr lang="en-US" sz="1800" i="1" dirty="0" err="1">
                          <a:solidFill>
                            <a:schemeClr val="tx1"/>
                          </a:solidFill>
                        </a:rPr>
                        <a:t>Zwischenstadium</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pPr algn="ctr"/>
                      <a:r>
                        <a:rPr lang="en-US" sz="1800" i="1" dirty="0">
                          <a:solidFill>
                            <a:schemeClr val="tx1"/>
                          </a:solidFill>
                        </a:rPr>
                        <a:t>Fortgeschrittene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2">
                  <a:txBody>
                    <a:bodyPr/>
                    <a:lstStyle/>
                    <a:p>
                      <a:pPr algn="ctr"/>
                      <a:r>
                        <a:rPr lang="en-US" sz="1800" i="1" dirty="0">
                          <a:solidFill>
                            <a:schemeClr val="tx1"/>
                          </a:solidFill>
                        </a:rPr>
                        <a:t>Experte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xmlns="" val="2573470390"/>
                  </a:ext>
                </a:extLst>
              </a:tr>
              <a:tr h="549318">
                <a:tc gridSpan="2">
                  <a:txBody>
                    <a:bodyPr/>
                    <a:lstStyle/>
                    <a:p>
                      <a:r>
                        <a:rPr lang="en-GB" sz="1400" dirty="0"/>
                        <a:t>Auf die Unterstützung durch andere angewiesen sein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r>
                        <a:rPr lang="en-GB" sz="1400" dirty="0"/>
                        <a:t>Unabhängigkeit aufbauen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r>
                        <a:rPr lang="en-GB" sz="1400" dirty="0"/>
                        <a:t>Verantwortung übernehmen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2">
                  <a:txBody>
                    <a:bodyPr/>
                    <a:lstStyle/>
                    <a:p>
                      <a:r>
                        <a:rPr lang="en-GB" sz="1400" dirty="0"/>
                        <a:t>Transformation, Innovation und Wachstum vorantreiben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xmlns="" val="3878563662"/>
                  </a:ext>
                </a:extLst>
              </a:tr>
              <a:tr h="1115372">
                <a:tc>
                  <a:txBody>
                    <a:bodyPr/>
                    <a:lstStyle/>
                    <a:p>
                      <a:r>
                        <a:rPr lang="en-GB" sz="1200" dirty="0"/>
                        <a:t>Unter direkter Aufsicht</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err="1"/>
                        <a:t>Mit</a:t>
                      </a:r>
                      <a:r>
                        <a:rPr lang="en-GB" sz="1200" dirty="0"/>
                        <a:t> </a:t>
                      </a:r>
                      <a:r>
                        <a:rPr lang="en-GB" sz="1200" dirty="0" err="1"/>
                        <a:t>reduzierter</a:t>
                      </a:r>
                      <a:r>
                        <a:rPr lang="en-GB" sz="1200" dirty="0"/>
                        <a:t> Unterstützung durch andere, </a:t>
                      </a:r>
                      <a:r>
                        <a:rPr lang="en-GB" sz="1200" dirty="0" err="1"/>
                        <a:t>etwas</a:t>
                      </a:r>
                      <a:r>
                        <a:rPr lang="en-GB" sz="1200" dirty="0"/>
                        <a:t> </a:t>
                      </a:r>
                      <a:r>
                        <a:rPr lang="en-GB" sz="1200" dirty="0" err="1"/>
                        <a:t>Autonomie</a:t>
                      </a:r>
                      <a:r>
                        <a:rPr lang="en-GB" sz="1200" dirty="0"/>
                        <a:t> und gemeinsam </a:t>
                      </a:r>
                      <a:r>
                        <a:rPr lang="en-GB" sz="1200" dirty="0" err="1"/>
                        <a:t>mit</a:t>
                      </a:r>
                      <a:r>
                        <a:rPr lang="en-GB" sz="1200" dirty="0"/>
                        <a:t> </a:t>
                      </a:r>
                      <a:r>
                        <a:rPr lang="en-GB" sz="1200" dirty="0" err="1"/>
                        <a:t>Gleichaltrigen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a:t>Alleine und gemeinsam </a:t>
                      </a:r>
                      <a:r>
                        <a:rPr lang="en-GB" sz="1200" dirty="0" err="1"/>
                        <a:t>mit</a:t>
                      </a:r>
                      <a:r>
                        <a:rPr lang="en-GB" sz="1200" dirty="0"/>
                        <a:t> </a:t>
                      </a:r>
                      <a:r>
                        <a:rPr lang="en-GB" sz="1200" dirty="0" err="1"/>
                        <a:t>Gleichaltrigen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1200" dirty="0" err="1"/>
                        <a:t>Verantwortung</a:t>
                      </a:r>
                      <a:r>
                        <a:rPr lang="en-GB" sz="1200" dirty="0"/>
                        <a:t> </a:t>
                      </a:r>
                      <a:r>
                        <a:rPr lang="en-GB" sz="1200" dirty="0" err="1"/>
                        <a:t>übernehmen</a:t>
                      </a:r>
                      <a:r>
                        <a:rPr lang="en-GB" sz="1200" dirty="0"/>
                        <a:t> und </a:t>
                      </a:r>
                      <a:r>
                        <a:rPr lang="en-GB" sz="1200" dirty="0" err="1"/>
                        <a:t>teilen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1200" dirty="0"/>
                        <a:t>Mit etwas Anleitung und gemeinsam </a:t>
                      </a:r>
                      <a:r>
                        <a:rPr lang="en-GB" sz="1200" dirty="0" err="1"/>
                        <a:t>mit</a:t>
                      </a:r>
                      <a:r>
                        <a:rPr lang="en-GB" sz="1200" dirty="0"/>
                        <a:t> </a:t>
                      </a:r>
                      <a:r>
                        <a:rPr lang="en-GB" sz="1200" dirty="0" err="1"/>
                        <a:t>anderen</a:t>
                      </a:r>
                      <a:r>
                        <a:rPr lang="en-GB" sz="1200" dirty="0"/>
                        <a:t>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1200" dirty="0" err="1"/>
                        <a:t>Verantwortung</a:t>
                      </a:r>
                      <a:r>
                        <a:rPr lang="en-GB" sz="1200" dirty="0"/>
                        <a:t> </a:t>
                      </a:r>
                      <a:r>
                        <a:rPr lang="en-GB" sz="1200" dirty="0" err="1"/>
                        <a:t>übernehmen</a:t>
                      </a:r>
                      <a:r>
                        <a:rPr lang="en-GB" sz="1200" dirty="0"/>
                        <a:t> für das </a:t>
                      </a:r>
                      <a:r>
                        <a:rPr lang="en-GB" sz="1200" dirty="0" err="1"/>
                        <a:t>Treffen</a:t>
                      </a:r>
                      <a:r>
                        <a:rPr lang="en-GB" sz="1200" dirty="0"/>
                        <a:t> von </a:t>
                      </a:r>
                      <a:r>
                        <a:rPr lang="en-GB" sz="1200" dirty="0" err="1"/>
                        <a:t>Entscheidungen</a:t>
                      </a:r>
                      <a:r>
                        <a:rPr lang="en-GB" sz="1200" dirty="0"/>
                        <a:t> und </a:t>
                      </a:r>
                      <a:r>
                        <a:rPr lang="en-GB" sz="1200" dirty="0" err="1"/>
                        <a:t>mit</a:t>
                      </a:r>
                      <a:r>
                        <a:rPr lang="en-GB" sz="1200" dirty="0"/>
                        <a:t> </a:t>
                      </a:r>
                      <a:r>
                        <a:rPr lang="en-GB" sz="1200" dirty="0" err="1"/>
                        <a:t>anderen</a:t>
                      </a:r>
                      <a:r>
                        <a:rPr lang="en-GB" sz="1200" dirty="0"/>
                        <a:t> </a:t>
                      </a:r>
                      <a:r>
                        <a:rPr lang="en-GB" sz="1200" dirty="0" err="1"/>
                        <a:t>zusammen-arbeiten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1200" dirty="0"/>
                        <a:t>Übernahme von Verantwortung für einen Beitrag zu komplexen Entwicklungen in einem </a:t>
                      </a:r>
                      <a:r>
                        <a:rPr lang="en-GB" sz="1200" dirty="0" err="1"/>
                        <a:t>bestimmten</a:t>
                      </a:r>
                      <a:r>
                        <a:rPr lang="en-GB" sz="1200" dirty="0"/>
                        <a:t> </a:t>
                      </a:r>
                      <a:r>
                        <a:rPr lang="en-GB" sz="1200" dirty="0" err="1"/>
                        <a:t>Bereich</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200" dirty="0"/>
                        <a:t>Wesentlicher Beitrag zur Entwicklung eines bestimmten Bereichs.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77691182"/>
                  </a:ext>
                </a:extLst>
              </a:tr>
              <a:tr h="364426">
                <a:tc>
                  <a:txBody>
                    <a:bodyPr/>
                    <a:lstStyle/>
                    <a:p>
                      <a:pPr algn="ctr"/>
                      <a:r>
                        <a:rPr lang="en-GB" sz="1800" b="1" dirty="0" err="1">
                          <a:solidFill>
                            <a:srgbClr val="002060"/>
                          </a:solidFill>
                        </a:rPr>
                        <a:t>Entdecken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b="1" dirty="0" err="1">
                          <a:solidFill>
                            <a:srgbClr val="002060"/>
                          </a:solidFill>
                        </a:rPr>
                        <a:t>Erkunden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b="1" dirty="0">
                          <a:solidFill>
                            <a:srgbClr val="002060"/>
                          </a:solidFill>
                        </a:rPr>
                        <a:t>Experiment</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dirty="0">
                          <a:solidFill>
                            <a:srgbClr val="002060"/>
                          </a:solidFill>
                        </a:rPr>
                        <a:t>Wagen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dirty="0" err="1">
                          <a:solidFill>
                            <a:srgbClr val="002060"/>
                          </a:solidFill>
                        </a:rPr>
                        <a:t>Verbessern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800" b="1" dirty="0" err="1">
                          <a:solidFill>
                            <a:srgbClr val="002060"/>
                          </a:solidFill>
                        </a:rPr>
                        <a:t>Verstärken</a:t>
                      </a:r>
                      <a:r>
                        <a:rPr lang="en-GB" sz="1800" b="1" dirty="0">
                          <a:solidFill>
                            <a:srgbClr val="002060"/>
                          </a:solidFill>
                        </a:rPr>
                        <a:t> </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800" b="1" dirty="0" err="1">
                          <a:solidFill>
                            <a:srgbClr val="002060"/>
                          </a:solidFill>
                        </a:rPr>
                        <a:t>Erweitern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800" b="1" dirty="0">
                          <a:solidFill>
                            <a:srgbClr val="002060"/>
                          </a:solidFill>
                        </a:rPr>
                        <a:t>Transform-</a:t>
                      </a:r>
                      <a:r>
                        <a:rPr lang="en-GB" sz="1800" b="1" dirty="0" err="1">
                          <a:solidFill>
                            <a:srgbClr val="002060"/>
                          </a:solidFill>
                        </a:rPr>
                        <a:t>ieren</a:t>
                      </a:r>
                      <a:endParaRPr lang="en-GB"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436400073"/>
                  </a:ext>
                </a:extLst>
              </a:tr>
              <a:tr h="364426">
                <a:tc>
                  <a:txBody>
                    <a:bodyPr/>
                    <a:lstStyle/>
                    <a:p>
                      <a:pPr algn="l"/>
                      <a:r>
                        <a:rPr lang="en-GB" sz="1100" dirty="0"/>
                        <a:t>Ich kann mir Hilfe suchen, wenn ich Schwierigkeiten habe, das zu erreichen, was ich mir vorgenommen habe. </a:t>
                      </a:r>
                      <a:endParaRPr lang="en-US" sz="11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GB" sz="1100" dirty="0"/>
                        <a:t>Ich kann Hilfsquellen für meine wertschöpfende Tätigkeit identifizieren (z. B. Lehrer, Gleichaltrige, Mentoren).</a:t>
                      </a:r>
                      <a:endParaRPr lang="en-US" sz="11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GB" sz="1100" dirty="0"/>
                        <a:t>Ich kann die Konzepte der Arbeitsteilung und der beruflichen Spezialisierung beschreiben.</a:t>
                      </a:r>
                      <a:endParaRPr lang="en-US" sz="11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lang="en-GB" sz="1000" dirty="0"/>
                        <a:t>Ich kann öffentliche und private Dienste finden und auflisten, die meine wertschöpfende Tätigkeit unterstützen (z. B. Inkubator, Berater für soziale Unternehmen, Start-up-Angels, Handelskammer)</a:t>
                      </a:r>
                      <a:endParaRPr lang="en-US" sz="1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lang="en-GB" sz="1100" dirty="0"/>
                        <a:t>Ich kann digitale Lösungen finden (z. B. kostenlose, kostenpflichtige oder Open-Source-Lösungen), die mir helfen, meine wertschöpfenden Aktivitäten effizient zu verwalten. </a:t>
                      </a:r>
                      <a:endParaRPr lang="en-US" sz="11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GB" sz="1000" dirty="0"/>
                        <a:t>Ich kann Unterstützung finden, die mir hilft, eine Gelegenheit zur Wertschöpfung zu nutzen (z. B. Berater oder Beratungsdienste, Unterstützung durch Gleichgestellte oder Mentoren).</a:t>
                      </a:r>
                      <a:endParaRPr lang="en-US" sz="1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GB" sz="1000" dirty="0"/>
                        <a:t>Ich kann Aufgaben innerhalb und außerhalb meines Unternehmens effektiv delegieren, um den größtmöglichen Nutzen zu erzielen (z. B. Outsourcing, Partnerschaften, Übernahmen, Crowdsourcing).</a:t>
                      </a:r>
                      <a:endParaRPr lang="en-US" sz="1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r>
                        <a:rPr lang="en-GB" sz="1100" dirty="0"/>
                        <a:t>Ich kann ein Netzwerk flexibler und reaktionsschneller Anbieter außerhalb der Organisation aufbauen, die meine wertschöpfenden Aktivitäten unterstützen. </a:t>
                      </a:r>
                      <a:endParaRPr lang="en-GB" sz="11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24294885"/>
                  </a:ext>
                </a:extLst>
              </a:tr>
            </a:tbl>
          </a:graphicData>
        </a:graphic>
      </p:graphicFrame>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241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154984"/>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2.4: Mobilisierung anderer</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latin typeface="Calibri" panose="020F0502020204030204" pitchFamily="34" charset="0"/>
                <a:ea typeface="Times New Roman" panose="02020603050405020304" pitchFamily="18" charset="0"/>
              </a:rPr>
              <a:t>Dies ist mitunter die schwierigste Aufgabe: Der Umgang mit Technologien ist viel intuitiver und linearer als der Umgang mit Menschen.</a:t>
            </a:r>
          </a:p>
          <a:p>
            <a:pPr algn="just">
              <a:defRPr/>
            </a:pPr>
            <a:endParaRPr lang="en-GB" sz="2400" dirty="0">
              <a:latin typeface="Calibri" panose="020F0502020204030204" pitchFamily="34" charset="0"/>
              <a:ea typeface="Times New Roman" panose="02020603050405020304" pitchFamily="18" charset="0"/>
            </a:endParaRPr>
          </a:p>
          <a:p>
            <a:pPr algn="just">
              <a:defRPr/>
            </a:pPr>
            <a:r>
              <a:rPr lang="en-GB" sz="2400" dirty="0">
                <a:latin typeface="Calibri" panose="020F0502020204030204" pitchFamily="34" charset="0"/>
                <a:ea typeface="Times New Roman" panose="02020603050405020304" pitchFamily="18" charset="0"/>
              </a:rPr>
              <a:t>Das plötzliche Aufkommen des intelligenten Arbeitens hat viele etablierte Geschäftsparadigmen auf die Probe gestellt, zu denen auch die konsolidierten HR-Praktiken und das STKH-Management gehören, die sich in den neuen Bereichen der Praxis als falsch erweisen. </a:t>
            </a:r>
          </a:p>
          <a:p>
            <a:pPr algn="just">
              <a:defRPr/>
            </a:pPr>
            <a:endParaRPr lang="en-GB" sz="2400" dirty="0">
              <a:latin typeface="Calibri" panose="020F0502020204030204" pitchFamily="34" charset="0"/>
              <a:ea typeface="Times New Roman" panose="02020603050405020304" pitchFamily="18" charset="0"/>
            </a:endParaRPr>
          </a:p>
          <a:p>
            <a:pPr algn="just">
              <a:defRPr/>
            </a:pPr>
            <a:r>
              <a:rPr lang="en-GB" sz="2400" dirty="0">
                <a:latin typeface="Calibri" panose="020F0502020204030204" pitchFamily="34" charset="0"/>
                <a:ea typeface="Times New Roman" panose="02020603050405020304" pitchFamily="18" charset="0"/>
              </a:rPr>
              <a:t>Intelligentes Arbeiten - und der vollständige Übergang der Gesellschaften in den digitalen Bereich - haben die bisherigen Beziehungsmodelle zwischen Organisationen und den Menschen, die sich um sie herum bewegen, durchbrochen.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312202" y="109337"/>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"Ressourcen" für intelligentes Arbeiten</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3863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2.4: Mobilisierung anderer</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545666" y="90310"/>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"Ressourcen" für intelligentes Arbeiten</a:t>
            </a:r>
            <a:endParaRPr lang="en-US" altLang="ko-KR" sz="2400" b="1" dirty="0">
              <a:solidFill>
                <a:srgbClr val="F36A0D"/>
              </a:solidFill>
              <a:latin typeface="Trebuchet MS" panose="020B0603020202020204" pitchFamily="34" charset="0"/>
              <a:cs typeface="Arial" pitchFamily="34" charset="0"/>
            </a:endParaRPr>
          </a:p>
        </p:txBody>
      </p:sp>
      <p:graphicFrame>
        <p:nvGraphicFramePr>
          <p:cNvPr id="8" name="Tabella 5">
            <a:extLst>
              <a:ext uri="{FF2B5EF4-FFF2-40B4-BE49-F238E27FC236}">
                <a16:creationId xmlns:a16="http://schemas.microsoft.com/office/drawing/2014/main" xmlns="" id="{76776DEA-F857-4CCC-8607-E9A289A40357}"/>
              </a:ext>
            </a:extLst>
          </p:cNvPr>
          <p:cNvGraphicFramePr>
            <a:graphicFrameLocks noGrp="1"/>
          </p:cNvGraphicFramePr>
          <p:nvPr>
            <p:extLst>
              <p:ext uri="{D42A27DB-BD31-4B8C-83A1-F6EECF244321}">
                <p14:modId xmlns:p14="http://schemas.microsoft.com/office/powerpoint/2010/main" val="3016741154"/>
              </p:ext>
            </p:extLst>
          </p:nvPr>
        </p:nvGraphicFramePr>
        <p:xfrm>
          <a:off x="455745" y="2045710"/>
          <a:ext cx="11179896" cy="4176438"/>
        </p:xfrm>
        <a:graphic>
          <a:graphicData uri="http://schemas.openxmlformats.org/drawingml/2006/table">
            <a:tbl>
              <a:tblPr firstRow="1" bandRow="1">
                <a:tableStyleId>{5C22544A-7EE6-4342-B048-85BDC9FD1C3A}</a:tableStyleId>
              </a:tblPr>
              <a:tblGrid>
                <a:gridCol w="1397487">
                  <a:extLst>
                    <a:ext uri="{9D8B030D-6E8A-4147-A177-3AD203B41FA5}">
                      <a16:colId xmlns:a16="http://schemas.microsoft.com/office/drawing/2014/main" xmlns="" val="414805210"/>
                    </a:ext>
                  </a:extLst>
                </a:gridCol>
                <a:gridCol w="1397487">
                  <a:extLst>
                    <a:ext uri="{9D8B030D-6E8A-4147-A177-3AD203B41FA5}">
                      <a16:colId xmlns:a16="http://schemas.microsoft.com/office/drawing/2014/main" xmlns="" val="2583722988"/>
                    </a:ext>
                  </a:extLst>
                </a:gridCol>
                <a:gridCol w="1397487">
                  <a:extLst>
                    <a:ext uri="{9D8B030D-6E8A-4147-A177-3AD203B41FA5}">
                      <a16:colId xmlns:a16="http://schemas.microsoft.com/office/drawing/2014/main" xmlns="" val="3442029451"/>
                    </a:ext>
                  </a:extLst>
                </a:gridCol>
                <a:gridCol w="1397487">
                  <a:extLst>
                    <a:ext uri="{9D8B030D-6E8A-4147-A177-3AD203B41FA5}">
                      <a16:colId xmlns:a16="http://schemas.microsoft.com/office/drawing/2014/main" xmlns="" val="3599296151"/>
                    </a:ext>
                  </a:extLst>
                </a:gridCol>
                <a:gridCol w="1397487">
                  <a:extLst>
                    <a:ext uri="{9D8B030D-6E8A-4147-A177-3AD203B41FA5}">
                      <a16:colId xmlns:a16="http://schemas.microsoft.com/office/drawing/2014/main" xmlns="" val="3549105305"/>
                    </a:ext>
                  </a:extLst>
                </a:gridCol>
                <a:gridCol w="1397487">
                  <a:extLst>
                    <a:ext uri="{9D8B030D-6E8A-4147-A177-3AD203B41FA5}">
                      <a16:colId xmlns:a16="http://schemas.microsoft.com/office/drawing/2014/main" xmlns="" val="2973949631"/>
                    </a:ext>
                  </a:extLst>
                </a:gridCol>
                <a:gridCol w="1397487">
                  <a:extLst>
                    <a:ext uri="{9D8B030D-6E8A-4147-A177-3AD203B41FA5}">
                      <a16:colId xmlns:a16="http://schemas.microsoft.com/office/drawing/2014/main" xmlns="" val="1436346978"/>
                    </a:ext>
                  </a:extLst>
                </a:gridCol>
                <a:gridCol w="1397487">
                  <a:extLst>
                    <a:ext uri="{9D8B030D-6E8A-4147-A177-3AD203B41FA5}">
                      <a16:colId xmlns:a16="http://schemas.microsoft.com/office/drawing/2014/main" xmlns="" val="1937824920"/>
                    </a:ext>
                  </a:extLst>
                </a:gridCol>
              </a:tblGrid>
              <a:tr h="364426">
                <a:tc gridSpan="2">
                  <a:txBody>
                    <a:bodyPr/>
                    <a:lstStyle/>
                    <a:p>
                      <a:pPr algn="ctr"/>
                      <a:r>
                        <a:rPr lang="en-US" sz="1800" i="1" dirty="0" err="1">
                          <a:solidFill>
                            <a:schemeClr val="tx1"/>
                          </a:solidFill>
                        </a:rPr>
                        <a:t>Basisstadium</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a:r>
                        <a:rPr lang="en-US" sz="1800" i="1" dirty="0" err="1">
                          <a:solidFill>
                            <a:schemeClr val="tx1"/>
                          </a:solidFill>
                        </a:rPr>
                        <a:t>Zwischenstadium</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pPr algn="ctr"/>
                      <a:r>
                        <a:rPr lang="en-US" sz="1800" i="1" dirty="0">
                          <a:solidFill>
                            <a:schemeClr val="tx1"/>
                          </a:solidFill>
                        </a:rPr>
                        <a:t>Fortgeschrittene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2">
                  <a:txBody>
                    <a:bodyPr/>
                    <a:lstStyle/>
                    <a:p>
                      <a:pPr algn="ctr"/>
                      <a:r>
                        <a:rPr lang="en-US" sz="1800" i="1" dirty="0">
                          <a:solidFill>
                            <a:schemeClr val="tx1"/>
                          </a:solidFill>
                        </a:rPr>
                        <a:t>Experte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xmlns="" val="2573470390"/>
                  </a:ext>
                </a:extLst>
              </a:tr>
              <a:tr h="549318">
                <a:tc gridSpan="2">
                  <a:txBody>
                    <a:bodyPr/>
                    <a:lstStyle/>
                    <a:p>
                      <a:r>
                        <a:rPr lang="en-GB" sz="1400" dirty="0"/>
                        <a:t>Auf die Unterstützung durch andere angewiesen sein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r>
                        <a:rPr lang="en-GB" sz="1400" dirty="0"/>
                        <a:t>Unabhängigkeit aufbauen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r>
                        <a:rPr lang="en-GB" sz="1400" dirty="0"/>
                        <a:t>Verantwortung übernehmen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2">
                  <a:txBody>
                    <a:bodyPr/>
                    <a:lstStyle/>
                    <a:p>
                      <a:r>
                        <a:rPr lang="en-GB" sz="1400" dirty="0"/>
                        <a:t>Transformation, Innovation und Wachstum vorantreiben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xmlns="" val="3878563662"/>
                  </a:ext>
                </a:extLst>
              </a:tr>
              <a:tr h="1115372">
                <a:tc>
                  <a:txBody>
                    <a:bodyPr/>
                    <a:lstStyle/>
                    <a:p>
                      <a:r>
                        <a:rPr lang="en-GB" sz="1000" dirty="0"/>
                        <a:t>Unter direkter Aufsicht</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000" dirty="0"/>
                        <a:t>Mit geringerer Unterstützung durch andere, einer gewissen Autonomie und gemeinsam mit Gleichaltrigen. </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000" dirty="0"/>
                        <a:t>Alleine und gemeinsam mit Gleichaltrigen.</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1000" dirty="0"/>
                        <a:t>Übernahme und Teilung von Verantwortung. </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1000" dirty="0"/>
                        <a:t>Mit etwas Anleitung und gemeinsam mit anderen. </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1000" dirty="0"/>
                        <a:t>Übernahme von Verantwortung für Entscheidungen und Zusammenarbeit mit anderen.</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1000" dirty="0"/>
                        <a:t>Übernahme von Verantwortung für einen Beitrag zu komplexen Entwicklungen in einem bestimmten Bereich.</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000" dirty="0"/>
                        <a:t>Wesentlicher Beitrag zur Entwicklung eines bestimmten Bereichs. </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77691182"/>
                  </a:ext>
                </a:extLst>
              </a:tr>
              <a:tr h="364426">
                <a:tc>
                  <a:txBody>
                    <a:bodyPr/>
                    <a:lstStyle/>
                    <a:p>
                      <a:pPr algn="ctr"/>
                      <a:r>
                        <a:rPr lang="en-GB" sz="1800" b="1" dirty="0" err="1">
                          <a:solidFill>
                            <a:srgbClr val="002060"/>
                          </a:solidFill>
                        </a:rPr>
                        <a:t>Entdecken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b="1" dirty="0" err="1">
                          <a:solidFill>
                            <a:srgbClr val="002060"/>
                          </a:solidFill>
                        </a:rPr>
                        <a:t>Erkunden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b="1" dirty="0">
                          <a:solidFill>
                            <a:srgbClr val="002060"/>
                          </a:solidFill>
                        </a:rPr>
                        <a:t>Experiment</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dirty="0">
                          <a:solidFill>
                            <a:srgbClr val="002060"/>
                          </a:solidFill>
                        </a:rPr>
                        <a:t>Wagen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dirty="0" err="1">
                          <a:solidFill>
                            <a:srgbClr val="002060"/>
                          </a:solidFill>
                        </a:rPr>
                        <a:t>Verbessern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800" b="1" dirty="0" err="1">
                          <a:solidFill>
                            <a:srgbClr val="002060"/>
                          </a:solidFill>
                        </a:rPr>
                        <a:t>Verstärken</a:t>
                      </a:r>
                      <a:r>
                        <a:rPr lang="en-GB" sz="1800" b="1" dirty="0">
                          <a:solidFill>
                            <a:srgbClr val="002060"/>
                          </a:solidFill>
                        </a:rPr>
                        <a:t> </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800" b="1" dirty="0" err="1">
                          <a:solidFill>
                            <a:srgbClr val="002060"/>
                          </a:solidFill>
                        </a:rPr>
                        <a:t>Erweitern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800" b="1" dirty="0">
                          <a:solidFill>
                            <a:srgbClr val="002060"/>
                          </a:solidFill>
                        </a:rPr>
                        <a:t>Transform-</a:t>
                      </a:r>
                      <a:r>
                        <a:rPr lang="en-GB" sz="1800" b="1" dirty="0" err="1">
                          <a:solidFill>
                            <a:srgbClr val="002060"/>
                          </a:solidFill>
                        </a:rPr>
                        <a:t>ieren</a:t>
                      </a:r>
                      <a:endParaRPr lang="en-GB"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436400073"/>
                  </a:ext>
                </a:extLst>
              </a:tr>
              <a:tr h="364426">
                <a:tc>
                  <a:txBody>
                    <a:bodyPr/>
                    <a:lstStyle/>
                    <a:p>
                      <a:pPr algn="l"/>
                      <a:r>
                        <a:rPr lang="en-GB" sz="1000" dirty="0"/>
                        <a:t>Ich kann Beispiele für inspirierende Kommunikationskampagnen liefern. </a:t>
                      </a:r>
                      <a:endParaRPr lang="en-US" sz="1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GB" sz="1000" dirty="0"/>
                        <a:t>Ich kann erörtern, wie verschiedene Medien eingesetzt werden können, um das Publikum auf unterschiedliche Weise zu erreichen.</a:t>
                      </a:r>
                      <a:endParaRPr lang="en-US" sz="1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GB" sz="1000" dirty="0"/>
                        <a:t>Ich kann verschiedene Methoden, einschließlich sozialer Medien, nutzen, um wertschöpfende Ideen effektiv zu vermitteln.</a:t>
                      </a:r>
                      <a:endParaRPr lang="en-US" sz="1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lang="en-GB" sz="1000" dirty="0"/>
                        <a:t>Ich kann Medien angemessen nutzen und zeige, dass ich mir meines Publikums und meines Zwecks bewusst bin. </a:t>
                      </a:r>
                      <a:endParaRPr lang="en-US" sz="1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lang="en-GB" sz="1000" dirty="0"/>
                        <a:t>Ich kann Meinungen in Bezug auf meine wertschöpfende Tätigkeit durch einen geplanten Ansatz in den sozialen Medien beeinflussen</a:t>
                      </a:r>
                      <a:endParaRPr lang="en-US" sz="1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GB" sz="1000" dirty="0"/>
                        <a:t>Ich kann wirksame Social-Media-Kampagnen entwerfen, um Menschen in Bezug auf meine (oder die wertschöpfende Tätigkeit meines Teams) zu mobilisieren.</a:t>
                      </a:r>
                      <a:endParaRPr lang="en-US" sz="1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a:r>
                        <a:rPr lang="en-GB" sz="1000" dirty="0"/>
                        <a:t>Ich kann eine Kommunikationsstrategie festlegen, um Menschen für meine (oder die wertschöpfende Tätigkeit meines Teams) zu mobilisieren. </a:t>
                      </a:r>
                      <a:endParaRPr lang="en-US" sz="1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r>
                        <a:rPr lang="en-GB" sz="1000" dirty="0"/>
                        <a:t>Ich kann die Unterstützung für meine Vision erhalten und ausbauen.</a:t>
                      </a:r>
                      <a:endParaRPr lang="en-GB" sz="1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24294885"/>
                  </a:ext>
                </a:extLst>
              </a:tr>
            </a:tbl>
          </a:graphicData>
        </a:graphic>
      </p:graphicFrame>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500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229370" y="3590712"/>
            <a:ext cx="1831845" cy="102479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Dieses Training </a:t>
            </a:r>
          </a:p>
          <a:p>
            <a:pPr marL="0" indent="0" algn="ctr">
              <a:buNone/>
            </a:pPr>
            <a:r>
              <a:rPr lang="en-GB" sz="16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vermittelt</a:t>
            </a: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16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Ihnen</a:t>
            </a: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r>
              <a:rPr lang="en-GB" sz="16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folgendes</a:t>
            </a: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Wissen:</a:t>
            </a:r>
          </a:p>
          <a:p>
            <a:pPr algn="just"/>
            <a:endParaRPr lang="en-GB" sz="1800" b="1" dirty="0">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500" y="2330060"/>
            <a:ext cx="2936722" cy="547446"/>
            <a:chOff x="270023" y="1638319"/>
            <a:chExt cx="2605242" cy="552921"/>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4" y="1911471"/>
              <a:ext cx="2605241" cy="27976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Was ist es und woher kommt es?</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Der EntreComp-Rahmen</a:t>
              </a:r>
              <a:endParaRPr lang="ko-KR" altLang="en-US" sz="1200" b="1" dirty="0">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86250" y="4377915"/>
            <a:ext cx="2936722" cy="1101445"/>
            <a:chOff x="270023" y="1638319"/>
            <a:chExt cx="2605242" cy="552921"/>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70024" y="1911471"/>
              <a:ext cx="2605241" cy="27976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Drei Ausbildungsbereiche für 15 Kompetenzen</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605241"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Aufbau und Gliederung von EntreComp</a:t>
              </a:r>
              <a:endParaRPr lang="ko-KR" altLang="en-US" sz="12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854124" y="2269787"/>
            <a:ext cx="2936722" cy="1320923"/>
            <a:chOff x="270023" y="1638319"/>
            <a:chExt cx="2605242" cy="739434"/>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270024" y="1911471"/>
              <a:ext cx="2605241" cy="46628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Ein ausgeklügeltes Instrument für persönliche und berufliche Resilienz</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3" y="1638319"/>
              <a:ext cx="2605241" cy="27976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EntreComp für intelligente Arbeitnehmer</a:t>
              </a:r>
              <a:endParaRPr lang="ko-KR" altLang="en-US" sz="12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858316" y="4377916"/>
            <a:ext cx="2936722" cy="1703979"/>
            <a:chOff x="270023" y="1638319"/>
            <a:chExt cx="2605242" cy="1112460"/>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70024" y="1911471"/>
              <a:ext cx="2605241" cy="839308"/>
            </a:xfrm>
            <a:prstGeom prst="rect">
              <a:avLst/>
            </a:prstGeom>
            <a:noFill/>
          </p:spPr>
          <p:txBody>
            <a:bodyPr wrap="square" rtlCol="0">
              <a:spAutoFit/>
            </a:bodyPr>
            <a:lstStyle/>
            <a:p>
              <a:r>
                <a:rPr lang="en-GB" altLang="ko-KR" sz="1200" dirty="0">
                  <a:solidFill>
                    <a:schemeClr val="tx1">
                      <a:lumMod val="75000"/>
                      <a:lumOff val="25000"/>
                    </a:schemeClr>
                  </a:solidFill>
                  <a:cs typeface="Arial" pitchFamily="34" charset="0"/>
                </a:rPr>
                <a:t>2.2 Motivation und Durchhaltevermögen</a:t>
              </a:r>
            </a:p>
            <a:p>
              <a:r>
                <a:rPr lang="en-GB" altLang="ko-KR" sz="1200" dirty="0">
                  <a:solidFill>
                    <a:schemeClr val="tx1">
                      <a:lumMod val="75000"/>
                      <a:lumOff val="25000"/>
                    </a:schemeClr>
                  </a:solidFill>
                  <a:cs typeface="Arial" pitchFamily="34" charset="0"/>
                </a:rPr>
                <a:t>2.3 Mobilisierung von Ressourcen</a:t>
              </a:r>
            </a:p>
            <a:p>
              <a:r>
                <a:rPr lang="en-GB" altLang="ko-KR" sz="1200" dirty="0">
                  <a:solidFill>
                    <a:schemeClr val="tx1">
                      <a:lumMod val="75000"/>
                      <a:lumOff val="25000"/>
                    </a:schemeClr>
                  </a:solidFill>
                  <a:cs typeface="Arial" pitchFamily="34" charset="0"/>
                </a:rPr>
                <a:t>2.5 Andere mobilisieren </a:t>
              </a:r>
            </a:p>
            <a:p>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270023" y="1638319"/>
              <a:ext cx="2605241"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Nutzung der zweiten Säule von EntreComp</a:t>
              </a:r>
              <a:endParaRPr lang="ko-KR" altLang="en-US" sz="1200" b="1" dirty="0">
                <a:solidFill>
                  <a:schemeClr val="tx1">
                    <a:lumMod val="75000"/>
                    <a:lumOff val="25000"/>
                  </a:schemeClr>
                </a:solidFill>
                <a:cs typeface="Arial" pitchFamily="34" charset="0"/>
              </a:endParaRPr>
            </a:p>
          </p:txBody>
        </p:sp>
      </p:gr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1" name="TextBox 3"/>
          <p:cNvSpPr txBox="1"/>
          <p:nvPr/>
        </p:nvSpPr>
        <p:spPr>
          <a:xfrm>
            <a:off x="8029221" y="5803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Ziele und Zielsetzungen</a:t>
            </a:r>
            <a:endParaRPr lang="en-US" altLang="ko-KR" sz="2400" b="1" dirty="0">
              <a:solidFill>
                <a:srgbClr val="F36A0D"/>
              </a:solidFill>
              <a:latin typeface="Trebuchet MS" panose="020B0603020202020204" pitchFamily="34" charset="0"/>
              <a:cs typeface="Arial" pitchFamily="34" charset="0"/>
            </a:endParaRPr>
          </a:p>
        </p:txBody>
      </p:sp>
      <p:sp>
        <p:nvSpPr>
          <p:cNvPr id="35"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6"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37" name="Immagin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rot="10800000">
            <a:off x="4662817" y="399996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a:off x="6973551" y="2249253"/>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a:off x="5423596" y="4750456"/>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41200" y="3711702"/>
            <a:ext cx="1312102" cy="523220"/>
          </a:xfrm>
          <a:prstGeom prst="rect">
            <a:avLst/>
          </a:prstGeom>
          <a:noFill/>
        </p:spPr>
        <p:txBody>
          <a:bodyPr wrap="square" rtlCol="0">
            <a:spAutoFit/>
          </a:bodyPr>
          <a:lstStyle/>
          <a:p>
            <a:pPr algn="ctr"/>
            <a:r>
              <a:rPr lang="en-US" altLang="ko-KR" sz="1400" b="1" dirty="0">
                <a:solidFill>
                  <a:schemeClr val="tx1">
                    <a:lumMod val="75000"/>
                    <a:lumOff val="25000"/>
                  </a:schemeClr>
                </a:solidFill>
                <a:ea typeface="FZShuTi" pitchFamily="2" charset="-122"/>
                <a:cs typeface="Arial" pitchFamily="34" charset="0"/>
              </a:rPr>
              <a:t>Wichtigste Konzepte</a:t>
            </a:r>
            <a:endParaRPr lang="ko-KR" altLang="en-US" sz="1400" b="1" dirty="0">
              <a:solidFill>
                <a:schemeClr val="tx1">
                  <a:lumMod val="75000"/>
                  <a:lumOff val="25000"/>
                </a:schemeClr>
              </a:solidFill>
              <a:cs typeface="Arial" pitchFamily="34" charset="0"/>
            </a:endParaRP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20"/>
            <a:ext cx="3204000" cy="1118322"/>
            <a:chOff x="3556042" y="1744979"/>
            <a:chExt cx="3240000" cy="1118322"/>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2" y="2032304"/>
              <a:ext cx="3240000" cy="830997"/>
            </a:xfrm>
            <a:prstGeom prst="rect">
              <a:avLst/>
            </a:prstGeom>
            <a:noFill/>
          </p:spPr>
          <p:txBody>
            <a:bodyPr wrap="square" rtlCol="0">
              <a:spAutoFit/>
            </a:bodyPr>
            <a:lstStyle/>
            <a:p>
              <a:pPr marL="171450" indent="-171450" algn="just">
                <a:buFont typeface="Arial" panose="020B0604020202020204" pitchFamily="34" charset="0"/>
                <a:buChar char="•"/>
                <a:defRPr/>
              </a:pPr>
              <a:r>
                <a:rPr lang="en-GB" sz="1200" dirty="0">
                  <a:ea typeface="Times New Roman" panose="02020603050405020304" pitchFamily="18" charset="0"/>
                </a:rPr>
                <a:t>Motivation und Durchhaltevermögen</a:t>
              </a:r>
            </a:p>
            <a:p>
              <a:pPr marL="171450" indent="-171450" algn="just">
                <a:buFont typeface="Arial" panose="020B0604020202020204" pitchFamily="34" charset="0"/>
                <a:buChar char="•"/>
                <a:defRPr/>
              </a:pPr>
              <a:r>
                <a:rPr lang="en-GB" sz="1200" dirty="0">
                  <a:ea typeface="Times New Roman" panose="02020603050405020304" pitchFamily="18" charset="0"/>
                </a:rPr>
                <a:t>Mobilisierung von Ressourcen</a:t>
              </a:r>
            </a:p>
            <a:p>
              <a:pPr marL="171450" indent="-171450" algn="just">
                <a:buFont typeface="Arial" panose="020B0604020202020204" pitchFamily="34" charset="0"/>
                <a:buChar char="•"/>
                <a:defRPr/>
              </a:pPr>
              <a:r>
                <a:rPr lang="en-GB" sz="1200" dirty="0">
                  <a:ea typeface="Times New Roman" panose="02020603050405020304" pitchFamily="18" charset="0"/>
                </a:rPr>
                <a:t>Andere mobilisieren </a:t>
              </a:r>
            </a:p>
            <a:p>
              <a:pPr marL="171450" indent="-171450">
                <a:buFont typeface="Arial" panose="020B0604020202020204" pitchFamily="34" charset="0"/>
                <a:buChar char="•"/>
              </a:pP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307777"/>
            </a:xfrm>
            <a:prstGeom prst="rect">
              <a:avLst/>
            </a:prstGeom>
            <a:noFill/>
          </p:spPr>
          <p:txBody>
            <a:bodyPr wrap="square" rtlCol="0">
              <a:spAutoFit/>
            </a:bodyPr>
            <a:lstStyle/>
            <a:p>
              <a:r>
                <a:rPr lang="en-US" altLang="ko-KR" sz="1400" b="1" dirty="0">
                  <a:solidFill>
                    <a:schemeClr val="tx1">
                      <a:lumMod val="75000"/>
                      <a:lumOff val="25000"/>
                    </a:schemeClr>
                  </a:solidFill>
                  <a:ea typeface="FZShuTi" pitchFamily="2" charset="-122"/>
                  <a:cs typeface="Arial" pitchFamily="34" charset="0"/>
                </a:rPr>
                <a:t>Säule Nr. 2: Ressourcen</a:t>
              </a:r>
              <a:endParaRPr lang="ko-KR" altLang="en-US" sz="1400" b="1" dirty="0">
                <a:solidFill>
                  <a:schemeClr val="tx1">
                    <a:lumMod val="75000"/>
                    <a:lumOff val="25000"/>
                  </a:schemeClr>
                </a:solidFill>
                <a:cs typeface="Arial" pitchFamily="34" charset="0"/>
              </a:endParaRP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395230" y="5141068"/>
            <a:ext cx="3204000" cy="955205"/>
            <a:chOff x="3556042" y="1744979"/>
            <a:chExt cx="3240000" cy="564324"/>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556042" y="2032304"/>
              <a:ext cx="3240000" cy="276999"/>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Von der </a:t>
              </a:r>
              <a:r>
                <a:rPr lang="en-US" altLang="ko-KR" sz="1200" i="1" dirty="0">
                  <a:solidFill>
                    <a:schemeClr val="tx1">
                      <a:lumMod val="75000"/>
                      <a:lumOff val="25000"/>
                    </a:schemeClr>
                  </a:solidFill>
                  <a:ea typeface="FZShuTi" pitchFamily="2" charset="-122"/>
                  <a:cs typeface="Arial" pitchFamily="34" charset="0"/>
                </a:rPr>
                <a:t>Entdeckung </a:t>
              </a:r>
              <a:r>
                <a:rPr lang="en-US" altLang="ko-KR" sz="1200" dirty="0">
                  <a:solidFill>
                    <a:schemeClr val="tx1">
                      <a:lumMod val="75000"/>
                      <a:lumOff val="25000"/>
                    </a:schemeClr>
                  </a:solidFill>
                  <a:ea typeface="FZShuTi" pitchFamily="2" charset="-122"/>
                  <a:cs typeface="Arial" pitchFamily="34" charset="0"/>
                </a:rPr>
                <a:t>zur </a:t>
              </a:r>
              <a:r>
                <a:rPr lang="en-US" altLang="ko-KR" sz="1200" i="1" dirty="0">
                  <a:solidFill>
                    <a:schemeClr val="tx1">
                      <a:lumMod val="75000"/>
                      <a:lumOff val="25000"/>
                    </a:schemeClr>
                  </a:solidFill>
                  <a:ea typeface="FZShuTi" pitchFamily="2" charset="-122"/>
                  <a:cs typeface="Arial" pitchFamily="34" charset="0"/>
                </a:rPr>
                <a:t>Transformation</a:t>
              </a:r>
              <a:endParaRPr lang="ko-KR" altLang="en-US" sz="1200" i="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56042" y="1744979"/>
              <a:ext cx="3240000" cy="307777"/>
            </a:xfrm>
            <a:prstGeom prst="rect">
              <a:avLst/>
            </a:prstGeom>
            <a:noFill/>
          </p:spPr>
          <p:txBody>
            <a:bodyPr wrap="square" rtlCol="0">
              <a:spAutoFit/>
            </a:bodyPr>
            <a:lstStyle/>
            <a:p>
              <a:r>
                <a:rPr lang="en-US" altLang="ko-KR" sz="1400" b="1" dirty="0">
                  <a:solidFill>
                    <a:schemeClr val="tx1">
                      <a:lumMod val="75000"/>
                      <a:lumOff val="25000"/>
                    </a:schemeClr>
                  </a:solidFill>
                  <a:ea typeface="FZShuTi" pitchFamily="2" charset="-122"/>
                  <a:cs typeface="Arial" pitchFamily="34" charset="0"/>
                </a:rPr>
                <a:t>Das 8-Schichten-Modell der Leistungsfähigkeit</a:t>
              </a:r>
              <a:endParaRPr lang="ko-KR" altLang="en-US" sz="1400" b="1" dirty="0">
                <a:solidFill>
                  <a:schemeClr val="tx1">
                    <a:lumMod val="75000"/>
                    <a:lumOff val="25000"/>
                  </a:schemeClr>
                </a:solidFill>
                <a:cs typeface="Arial"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98230" y="5141068"/>
            <a:ext cx="3715282" cy="1245903"/>
            <a:chOff x="3039015" y="1744979"/>
            <a:chExt cx="3757027" cy="748990"/>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039015" y="2032304"/>
              <a:ext cx="3757027" cy="461665"/>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15 Kompetenzen, die in drei Schwerpunktbereiche unterteilt sind:</a:t>
              </a:r>
            </a:p>
            <a:p>
              <a:pPr algn="r"/>
              <a:r>
                <a:rPr lang="en-US" altLang="ko-KR" sz="1200" dirty="0">
                  <a:solidFill>
                    <a:schemeClr val="tx1">
                      <a:lumMod val="75000"/>
                      <a:lumOff val="25000"/>
                    </a:schemeClr>
                  </a:solidFill>
                  <a:ea typeface="FZShuTi" pitchFamily="2" charset="-122"/>
                  <a:cs typeface="Arial" pitchFamily="34" charset="0"/>
                </a:rPr>
                <a:t>Ideen und Möglichkeiten; Ressourcen; In Aktion </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135824" y="1744979"/>
              <a:ext cx="3660218" cy="307777"/>
            </a:xfrm>
            <a:prstGeom prst="rect">
              <a:avLst/>
            </a:prstGeom>
            <a:noFill/>
          </p:spPr>
          <p:txBody>
            <a:bodyPr wrap="square" rtlCol="0">
              <a:spAutoFit/>
            </a:bodyPr>
            <a:lstStyle/>
            <a:p>
              <a:pPr algn="r"/>
              <a:r>
                <a:rPr lang="en-US" altLang="ko-KR" sz="1400" b="1" dirty="0">
                  <a:solidFill>
                    <a:schemeClr val="tx1">
                      <a:lumMod val="75000"/>
                      <a:lumOff val="25000"/>
                    </a:schemeClr>
                  </a:solidFill>
                  <a:ea typeface="FZShuTi" pitchFamily="2" charset="-122"/>
                  <a:cs typeface="Arial" pitchFamily="34" charset="0"/>
                </a:rPr>
                <a:t>Das dreidimensionale Modell von EntreComp</a:t>
              </a:r>
              <a:endParaRPr lang="ko-KR" altLang="en-US" sz="1400" b="1" dirty="0">
                <a:solidFill>
                  <a:schemeClr val="tx1">
                    <a:lumMod val="75000"/>
                    <a:lumOff val="25000"/>
                  </a:schemeClr>
                </a:solidFill>
                <a:cs typeface="Arial"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193964" y="1783220"/>
            <a:ext cx="3619549" cy="564324"/>
            <a:chOff x="3135824" y="1744979"/>
            <a:chExt cx="3660218" cy="564324"/>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135824" y="2032304"/>
              <a:ext cx="3660218" cy="276999"/>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...und welche Ausbildungsmöglichkeiten sich daraus ergeben</a:t>
              </a:r>
              <a:endParaRPr lang="ko-KR" altLang="en-US" sz="12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dirty="0">
                  <a:solidFill>
                    <a:schemeClr val="tx1">
                      <a:lumMod val="75000"/>
                      <a:lumOff val="25000"/>
                    </a:schemeClr>
                  </a:solidFill>
                  <a:ea typeface="FZShuTi" pitchFamily="2" charset="-122"/>
                  <a:cs typeface="Arial" pitchFamily="34" charset="0"/>
                </a:rPr>
                <a:t>Einführung in den EntreComp</a:t>
              </a:r>
              <a:endParaRPr lang="ko-KR" altLang="en-US" sz="1400" b="1" dirty="0">
                <a:solidFill>
                  <a:schemeClr val="tx1">
                    <a:lumMod val="75000"/>
                    <a:lumOff val="25000"/>
                  </a:schemeClr>
                </a:solidFill>
                <a:cs typeface="Arial"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rot="10800000">
            <a:off x="4307817" y="2683882"/>
            <a:ext cx="2520000" cy="576000"/>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en-US" altLang="ko-KR" sz="3200" b="1" dirty="0" err="1">
                <a:solidFill>
                  <a:srgbClr val="F36A0D"/>
                </a:solidFill>
                <a:latin typeface="Trebuchet MS" panose="020B0603020202020204" pitchFamily="34" charset="0"/>
                <a:cs typeface="Arial" pitchFamily="34" charset="0"/>
              </a:rPr>
              <a:t>Zusammenfassung</a:t>
            </a:r>
            <a:endParaRPr lang="en-US" altLang="ko-KR" sz="2400" b="1" dirty="0">
              <a:solidFill>
                <a:srgbClr val="F36A0D"/>
              </a:solidFill>
              <a:latin typeface="Trebuchet MS" panose="020B0603020202020204" pitchFamily="34" charset="0"/>
              <a:cs typeface="Arial" pitchFamily="34" charset="0"/>
            </a:endParaRPr>
          </a:p>
        </p:txBody>
      </p:sp>
      <p:sp>
        <p:nvSpPr>
          <p:cNvPr id="42"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44"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45" name="Immagin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DANKESCHÖN</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3888564" y="1762521"/>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2619050" y="3840803"/>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6111050" y="1762521"/>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4803504" y="5241578"/>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4947520" y="5355079"/>
            <a:ext cx="119488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2</a:t>
            </a:r>
            <a:endParaRPr lang="ko-KR" altLang="en-US" sz="1200" b="1" dirty="0">
              <a:solidFill>
                <a:schemeClr val="bg1"/>
              </a:solidFill>
              <a:cs typeface="Arial" pitchFamily="34" charset="0"/>
            </a:endParaRPr>
          </a:p>
        </p:txBody>
      </p:sp>
      <p:sp>
        <p:nvSpPr>
          <p:cNvPr id="15" name="TextBox 14">
            <a:extLst>
              <a:ext uri="{FF2B5EF4-FFF2-40B4-BE49-F238E27FC236}">
                <a16:creationId xmlns:a16="http://schemas.microsoft.com/office/drawing/2014/main" xmlns="" id="{F7BC1956-F7E9-4901-8692-C85717C85F25}"/>
              </a:ext>
            </a:extLst>
          </p:cNvPr>
          <p:cNvSpPr txBox="1"/>
          <p:nvPr/>
        </p:nvSpPr>
        <p:spPr>
          <a:xfrm>
            <a:off x="6310654" y="3381463"/>
            <a:ext cx="1820701" cy="646331"/>
          </a:xfrm>
          <a:prstGeom prst="rect">
            <a:avLst/>
          </a:prstGeom>
          <a:noFill/>
        </p:spPr>
        <p:txBody>
          <a:bodyPr wrap="square" rtlCol="0">
            <a:spAutoFit/>
          </a:bodyPr>
          <a:lstStyle/>
          <a:p>
            <a:r>
              <a:rPr lang="en-US" altLang="ko-KR" dirty="0">
                <a:solidFill>
                  <a:schemeClr val="bg1"/>
                </a:solidFill>
                <a:cs typeface="Arial" pitchFamily="34" charset="0"/>
              </a:rPr>
              <a:t>"Ressourcen" für intelligente Arbeitskräfte </a:t>
            </a:r>
            <a:endParaRPr lang="ko-KR" altLang="en-US" dirty="0">
              <a:solidFill>
                <a:schemeClr val="bg1"/>
              </a:solidFill>
              <a:cs typeface="Arial" pitchFamily="34" charset="0"/>
            </a:endParaRPr>
          </a:p>
        </p:txBody>
      </p:sp>
      <p:sp>
        <p:nvSpPr>
          <p:cNvPr id="24" name="TextBox 23">
            <a:extLst>
              <a:ext uri="{FF2B5EF4-FFF2-40B4-BE49-F238E27FC236}">
                <a16:creationId xmlns:a16="http://schemas.microsoft.com/office/drawing/2014/main" xmlns="" id="{028A7F7F-7AB6-45B3-B17C-FDCE317B5BEC}"/>
              </a:ext>
            </a:extLst>
          </p:cNvPr>
          <p:cNvSpPr txBox="1"/>
          <p:nvPr/>
        </p:nvSpPr>
        <p:spPr>
          <a:xfrm>
            <a:off x="4208951" y="3421473"/>
            <a:ext cx="1748009" cy="1200329"/>
          </a:xfrm>
          <a:prstGeom prst="rect">
            <a:avLst/>
          </a:prstGeom>
          <a:noFill/>
        </p:spPr>
        <p:txBody>
          <a:bodyPr wrap="square" rtlCol="0">
            <a:spAutoFit/>
          </a:bodyPr>
          <a:lstStyle/>
          <a:p>
            <a:r>
              <a:rPr lang="en-US" altLang="ko-KR" dirty="0">
                <a:solidFill>
                  <a:schemeClr val="bg1"/>
                </a:solidFill>
                <a:cs typeface="Arial" pitchFamily="34" charset="0"/>
              </a:rPr>
              <a:t>Ein "</a:t>
            </a:r>
            <a:r>
              <a:rPr lang="en-US" altLang="ko-KR" i="1" dirty="0">
                <a:solidFill>
                  <a:schemeClr val="bg1"/>
                </a:solidFill>
                <a:cs typeface="Arial" pitchFamily="34" charset="0"/>
              </a:rPr>
              <a:t>ganzheitlicher</a:t>
            </a:r>
            <a:r>
              <a:rPr lang="en-US" altLang="ko-KR" dirty="0">
                <a:solidFill>
                  <a:schemeClr val="bg1"/>
                </a:solidFill>
                <a:cs typeface="Arial" pitchFamily="34" charset="0"/>
              </a:rPr>
              <a:t>" Ansatz für EntreComp</a:t>
            </a:r>
          </a:p>
        </p:txBody>
      </p:sp>
      <p:sp>
        <p:nvSpPr>
          <p:cNvPr id="26" name="TextBox 25">
            <a:extLst>
              <a:ext uri="{FF2B5EF4-FFF2-40B4-BE49-F238E27FC236}">
                <a16:creationId xmlns:a16="http://schemas.microsoft.com/office/drawing/2014/main" xmlns="" id="{4510B67E-8E93-4120-9E79-1F71B09B3327}"/>
              </a:ext>
            </a:extLst>
          </p:cNvPr>
          <p:cNvSpPr txBox="1"/>
          <p:nvPr/>
        </p:nvSpPr>
        <p:spPr>
          <a:xfrm>
            <a:off x="2884257" y="3952129"/>
            <a:ext cx="91781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1</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Index</a:t>
            </a:r>
            <a:endParaRPr lang="en-US" altLang="ko-KR" sz="2400" b="1" dirty="0">
              <a:solidFill>
                <a:srgbClr val="F36A0D"/>
              </a:solidFill>
              <a:latin typeface="Trebuchet MS" panose="020B0603020202020204" pitchFamily="34" charset="0"/>
              <a:cs typeface="Arial" pitchFamily="34" charset="0"/>
            </a:endParaRPr>
          </a:p>
        </p:txBody>
      </p:sp>
      <p:sp>
        <p:nvSpPr>
          <p:cNvPr id="14"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6"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7" name="Immagin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3785652"/>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1.1: Der Rahmen für unternehmerische Kompetenz (1)</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latin typeface="Calibri" panose="020F0502020204030204" pitchFamily="34" charset="0"/>
                <a:ea typeface="Times New Roman" panose="02020603050405020304" pitchFamily="18" charset="0"/>
              </a:rPr>
              <a:t>Im Jahr 2016 veröffentlichte die Gemeinsame Forschungsstelle der Europäischen Kommission das </a:t>
            </a:r>
            <a:r>
              <a:rPr lang="en-GB" sz="2400" dirty="0">
                <a:solidFill>
                  <a:srgbClr val="0594A9"/>
                </a:solidFill>
                <a:latin typeface="Calibri" panose="020F0502020204030204" pitchFamily="34" charset="0"/>
                <a:ea typeface="Times New Roman" panose="02020603050405020304" pitchFamily="18" charset="0"/>
              </a:rPr>
              <a:t>EntreComp Framework</a:t>
            </a:r>
            <a:r>
              <a:rPr lang="en-GB" sz="2400" dirty="0">
                <a:latin typeface="Calibri" panose="020F0502020204030204" pitchFamily="34" charset="0"/>
                <a:ea typeface="Times New Roman" panose="02020603050405020304" pitchFamily="18" charset="0"/>
              </a:rPr>
              <a:t>: ein Modell zur Kapazitätsbewertung, das Fachleuten im Bereich des Unternehmercoachings dabei helfen soll, die wichtigsten Ausbildungsbereiche für angehende und etablierte Unternehmer zu identifizieren und besser zu bewältigen. </a:t>
            </a:r>
          </a:p>
          <a:p>
            <a:pPr algn="just">
              <a:defRPr/>
            </a:pPr>
            <a:endParaRPr lang="en-GB" sz="2400" dirty="0">
              <a:latin typeface="Calibri" panose="020F0502020204030204" pitchFamily="34" charset="0"/>
              <a:ea typeface="Times New Roman" panose="02020603050405020304" pitchFamily="18" charset="0"/>
            </a:endParaRPr>
          </a:p>
          <a:p>
            <a:pPr algn="just">
              <a:defRPr/>
            </a:pPr>
            <a:r>
              <a:rPr lang="en-GB" sz="2400" dirty="0">
                <a:latin typeface="Calibri" panose="020F0502020204030204" pitchFamily="34" charset="0"/>
                <a:ea typeface="Times New Roman" panose="02020603050405020304" pitchFamily="18" charset="0"/>
              </a:rPr>
              <a:t>Aus einem anderen Blickwinkel betrachtet, sollte der EntreComp-Rahmen auch dazu dienen, unter Fachleuten und Akademikern ein gemeinsames Einvernehmen über das "Wesentliche" des Unternehmertums als multidimensionalen Kompetenzbereich herzustellen.</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214925" y="87302"/>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 ganzheitlicher Ansatz für EntreComp</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3785652"/>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1.1: Der Rahmen für unternehmerische Kompetenz (2)</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latin typeface="Calibri" panose="020F0502020204030204" pitchFamily="34" charset="0"/>
                <a:ea typeface="Times New Roman" panose="02020603050405020304" pitchFamily="18" charset="0"/>
              </a:rPr>
              <a:t>In den Jahren nach seiner Veröffentlichung wurde der EntreComp zum </a:t>
            </a:r>
            <a:r>
              <a:rPr lang="en-GB" sz="2400" i="1" dirty="0">
                <a:latin typeface="Calibri" panose="020F0502020204030204" pitchFamily="34" charset="0"/>
                <a:ea typeface="Times New Roman" panose="02020603050405020304" pitchFamily="18" charset="0"/>
              </a:rPr>
              <a:t>bevorzugten </a:t>
            </a:r>
            <a:r>
              <a:rPr lang="en-GB" sz="2400" dirty="0">
                <a:latin typeface="Calibri" panose="020F0502020204030204" pitchFamily="34" charset="0"/>
                <a:ea typeface="Times New Roman" panose="02020603050405020304" pitchFamily="18" charset="0"/>
              </a:rPr>
              <a:t>Referenzmodell für viele transnationale, EU-weite und nationale Initiativen, die darauf abzielen, den Unternehmergeist und den Sinn für Initiative bei einer sehr großen und vielfältigen Gruppe von Zielgruppen (d. h. den Lernenden im Bereich Unternehmertum) zu stärken und zu fördern. </a:t>
            </a:r>
          </a:p>
          <a:p>
            <a:pPr algn="just">
              <a:defRPr/>
            </a:pPr>
            <a:endParaRPr lang="en-GB" sz="2400" dirty="0">
              <a:latin typeface="Calibri" panose="020F0502020204030204" pitchFamily="34" charset="0"/>
              <a:ea typeface="Times New Roman" panose="02020603050405020304" pitchFamily="18" charset="0"/>
            </a:endParaRPr>
          </a:p>
          <a:p>
            <a:pPr algn="just">
              <a:defRPr/>
            </a:pPr>
            <a:r>
              <a:rPr lang="en-GB" sz="2400" dirty="0">
                <a:latin typeface="Calibri" panose="020F0502020204030204" pitchFamily="34" charset="0"/>
                <a:ea typeface="Times New Roman" panose="02020603050405020304" pitchFamily="18" charset="0"/>
              </a:rPr>
              <a:t>Der EntreComp-Rahmen ist so konzipiert, dass er sich an viele verschiedene Umgebungen anpassen lässt, von der Sekundarstufe über die Hochschulbildung bis hin zu Unternehmensschulungen, Selbstständigkeit und beruflicher Entwicklung.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331657" y="194221"/>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 ganzheitlicher Ansatz für EntreComp</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119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1938992"/>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1.1: Der Rahmen für unternehmerische Kompetenz (3)</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latin typeface="Calibri" panose="020F0502020204030204" pitchFamily="34" charset="0"/>
                <a:ea typeface="Times New Roman" panose="02020603050405020304" pitchFamily="18" charset="0"/>
              </a:rPr>
              <a:t>Der EntreComp-Rahmen zeigt 15 Kompetenzen (die als "Bausteine" des Unternehmertums bezeichnet werden), die in Fünfergruppen zu drei Kompetenzbereichen von Interesse zusammengefasst sind: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331658" y="129221"/>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 ganzheitlicher Ansatz für EntreComp</a:t>
            </a:r>
            <a:endParaRPr lang="en-US" altLang="ko-KR" sz="2400" b="1" dirty="0">
              <a:solidFill>
                <a:srgbClr val="F36A0D"/>
              </a:solidFill>
              <a:latin typeface="Trebuchet MS" panose="020B0603020202020204" pitchFamily="34" charset="0"/>
              <a:cs typeface="Arial" pitchFamily="34" charset="0"/>
            </a:endParaRPr>
          </a:p>
        </p:txBody>
      </p:sp>
      <p:graphicFrame>
        <p:nvGraphicFramePr>
          <p:cNvPr id="8" name="Tabella 5">
            <a:extLst>
              <a:ext uri="{FF2B5EF4-FFF2-40B4-BE49-F238E27FC236}">
                <a16:creationId xmlns:a16="http://schemas.microsoft.com/office/drawing/2014/main" xmlns="" id="{9581A8A4-558A-43D0-9F5D-0676F1E41079}"/>
              </a:ext>
            </a:extLst>
          </p:cNvPr>
          <p:cNvGraphicFramePr>
            <a:graphicFrameLocks noGrp="1"/>
          </p:cNvGraphicFramePr>
          <p:nvPr>
            <p:extLst>
              <p:ext uri="{D42A27DB-BD31-4B8C-83A1-F6EECF244321}">
                <p14:modId xmlns:p14="http://schemas.microsoft.com/office/powerpoint/2010/main" val="1105265202"/>
              </p:ext>
            </p:extLst>
          </p:nvPr>
        </p:nvGraphicFramePr>
        <p:xfrm>
          <a:off x="1480771" y="3570667"/>
          <a:ext cx="9230457" cy="2682240"/>
        </p:xfrm>
        <a:graphic>
          <a:graphicData uri="http://schemas.openxmlformats.org/drawingml/2006/table">
            <a:tbl>
              <a:tblPr firstRow="1" bandRow="1">
                <a:tableStyleId>{5C22544A-7EE6-4342-B048-85BDC9FD1C3A}</a:tableStyleId>
              </a:tblPr>
              <a:tblGrid>
                <a:gridCol w="3076819">
                  <a:extLst>
                    <a:ext uri="{9D8B030D-6E8A-4147-A177-3AD203B41FA5}">
                      <a16:colId xmlns:a16="http://schemas.microsoft.com/office/drawing/2014/main" xmlns="" val="2740876728"/>
                    </a:ext>
                  </a:extLst>
                </a:gridCol>
                <a:gridCol w="3076819">
                  <a:extLst>
                    <a:ext uri="{9D8B030D-6E8A-4147-A177-3AD203B41FA5}">
                      <a16:colId xmlns:a16="http://schemas.microsoft.com/office/drawing/2014/main" xmlns="" val="1924347699"/>
                    </a:ext>
                  </a:extLst>
                </a:gridCol>
                <a:gridCol w="3076819">
                  <a:extLst>
                    <a:ext uri="{9D8B030D-6E8A-4147-A177-3AD203B41FA5}">
                      <a16:colId xmlns:a16="http://schemas.microsoft.com/office/drawing/2014/main" xmlns="" val="1013509603"/>
                    </a:ext>
                  </a:extLst>
                </a:gridCol>
              </a:tblGrid>
              <a:tr h="281070">
                <a:tc>
                  <a:txBody>
                    <a:bodyPr/>
                    <a:lstStyle/>
                    <a:p>
                      <a:pPr algn="ctr"/>
                      <a:r>
                        <a:rPr lang="en-US" sz="2000" dirty="0">
                          <a:solidFill>
                            <a:schemeClr val="tx1"/>
                          </a:solidFill>
                        </a:rPr>
                        <a:t>1. Idee und Möglichkeiten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dirty="0">
                          <a:solidFill>
                            <a:schemeClr val="tx1"/>
                          </a:solidFill>
                        </a:rPr>
                        <a:t>2. Ressourcen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US" sz="2000" dirty="0">
                          <a:solidFill>
                            <a:schemeClr val="tx1"/>
                          </a:solidFill>
                        </a:rPr>
                        <a:t>3. In Aktion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3189998534"/>
                  </a:ext>
                </a:extLst>
              </a:tr>
              <a:tr h="281070">
                <a:tc>
                  <a:txBody>
                    <a:bodyPr/>
                    <a:lstStyle/>
                    <a:p>
                      <a:pPr marL="285750" indent="-285750">
                        <a:buFont typeface="Arial" panose="020B0604020202020204" pitchFamily="34" charset="0"/>
                        <a:buChar char="•"/>
                      </a:pPr>
                      <a:r>
                        <a:rPr lang="en-US" sz="1600" dirty="0">
                          <a:solidFill>
                            <a:schemeClr val="tx1"/>
                          </a:solidFill>
                        </a:rPr>
                        <a:t>1.1 Erkennen von Chancen</a:t>
                      </a:r>
                    </a:p>
                    <a:p>
                      <a:pPr marL="285750" indent="-285750">
                        <a:buFont typeface="Arial" panose="020B0604020202020204" pitchFamily="34" charset="0"/>
                        <a:buChar char="•"/>
                      </a:pPr>
                      <a:r>
                        <a:rPr lang="en-US" sz="1600" dirty="0">
                          <a:solidFill>
                            <a:schemeClr val="tx1"/>
                          </a:solidFill>
                        </a:rPr>
                        <a:t>1.2 Kreativität</a:t>
                      </a:r>
                    </a:p>
                    <a:p>
                      <a:pPr marL="285750" indent="-285750">
                        <a:buFont typeface="Arial" panose="020B0604020202020204" pitchFamily="34" charset="0"/>
                        <a:buChar char="•"/>
                      </a:pPr>
                      <a:r>
                        <a:rPr lang="en-US" sz="1600" dirty="0">
                          <a:solidFill>
                            <a:schemeClr val="tx1"/>
                          </a:solidFill>
                        </a:rPr>
                        <a:t>1.3 Vision</a:t>
                      </a:r>
                    </a:p>
                    <a:p>
                      <a:pPr marL="285750" indent="-285750">
                        <a:buFont typeface="Arial" panose="020B0604020202020204" pitchFamily="34" charset="0"/>
                        <a:buChar char="•"/>
                      </a:pPr>
                      <a:r>
                        <a:rPr lang="en-US" sz="1600" dirty="0">
                          <a:solidFill>
                            <a:schemeClr val="tx1"/>
                          </a:solidFill>
                        </a:rPr>
                        <a:t>1.4 Bewertung von Ideen</a:t>
                      </a:r>
                    </a:p>
                    <a:p>
                      <a:pPr marL="285750" indent="-285750">
                        <a:buFont typeface="Arial" panose="020B0604020202020204" pitchFamily="34" charset="0"/>
                        <a:buChar char="•"/>
                      </a:pPr>
                      <a:r>
                        <a:rPr lang="en-US" sz="1600" dirty="0">
                          <a:solidFill>
                            <a:schemeClr val="tx1"/>
                          </a:solidFill>
                        </a:rPr>
                        <a:t>1.5 Ethisches und nachhaltiges Denken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dirty="0">
                          <a:solidFill>
                            <a:schemeClr val="tx1"/>
                          </a:solidFill>
                        </a:rPr>
                        <a:t>2.1 Selbstwahrnehmung und Selbstwirksamkeit</a:t>
                      </a:r>
                    </a:p>
                    <a:p>
                      <a:pPr marL="285750" indent="-285750">
                        <a:buFont typeface="Arial" panose="020B0604020202020204" pitchFamily="34" charset="0"/>
                        <a:buChar char="•"/>
                      </a:pPr>
                      <a:r>
                        <a:rPr lang="en-US" sz="1600" dirty="0">
                          <a:solidFill>
                            <a:schemeClr val="tx1"/>
                          </a:solidFill>
                        </a:rPr>
                        <a:t>2.2 Motivation und Durchhaltevermögen</a:t>
                      </a:r>
                    </a:p>
                    <a:p>
                      <a:pPr marL="285750" indent="-285750">
                        <a:buFont typeface="Arial" panose="020B0604020202020204" pitchFamily="34" charset="0"/>
                        <a:buChar char="•"/>
                      </a:pPr>
                      <a:r>
                        <a:rPr lang="en-US" sz="1600" dirty="0">
                          <a:solidFill>
                            <a:schemeClr val="tx1"/>
                          </a:solidFill>
                        </a:rPr>
                        <a:t>2.3 Mobilisierung von Ressourcen</a:t>
                      </a:r>
                    </a:p>
                    <a:p>
                      <a:pPr marL="285750" indent="-285750">
                        <a:buFont typeface="Arial" panose="020B0604020202020204" pitchFamily="34" charset="0"/>
                        <a:buChar char="•"/>
                      </a:pPr>
                      <a:r>
                        <a:rPr lang="en-US" sz="1600" dirty="0">
                          <a:solidFill>
                            <a:schemeClr val="tx1"/>
                          </a:solidFill>
                        </a:rPr>
                        <a:t>2.4 Finanzielle und wirtschaftliche Kompetenz</a:t>
                      </a:r>
                    </a:p>
                    <a:p>
                      <a:pPr marL="285750" indent="-285750">
                        <a:buFont typeface="Arial" panose="020B0604020202020204" pitchFamily="34" charset="0"/>
                        <a:buChar char="•"/>
                      </a:pPr>
                      <a:r>
                        <a:rPr lang="en-US" sz="1600" dirty="0">
                          <a:solidFill>
                            <a:schemeClr val="tx1"/>
                          </a:solidFill>
                        </a:rPr>
                        <a:t>2.5 Andere mobilisieren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dirty="0">
                          <a:solidFill>
                            <a:schemeClr val="tx1"/>
                          </a:solidFill>
                        </a:rPr>
                        <a:t>3.1 Ergreifen Sie die Initiative</a:t>
                      </a:r>
                    </a:p>
                    <a:p>
                      <a:pPr marL="285750" indent="-285750">
                        <a:buFont typeface="Arial" panose="020B0604020202020204" pitchFamily="34" charset="0"/>
                        <a:buChar char="•"/>
                      </a:pPr>
                      <a:r>
                        <a:rPr lang="en-US" sz="1600" dirty="0">
                          <a:solidFill>
                            <a:schemeClr val="tx1"/>
                          </a:solidFill>
                        </a:rPr>
                        <a:t>3.2 Planung und Verwaltung</a:t>
                      </a:r>
                    </a:p>
                    <a:p>
                      <a:pPr marL="285750" indent="-285750">
                        <a:buFont typeface="Arial" panose="020B0604020202020204" pitchFamily="34" charset="0"/>
                        <a:buChar char="•"/>
                      </a:pPr>
                      <a:r>
                        <a:rPr lang="en-US" sz="1600" dirty="0">
                          <a:solidFill>
                            <a:schemeClr val="tx1"/>
                          </a:solidFill>
                        </a:rPr>
                        <a:t>3.3 Umgang mit Unsicherheit, Mehrdeutigkeit und Risiko</a:t>
                      </a:r>
                    </a:p>
                    <a:p>
                      <a:pPr marL="285750" indent="-285750">
                        <a:buFont typeface="Arial" panose="020B0604020202020204" pitchFamily="34" charset="0"/>
                        <a:buChar char="•"/>
                      </a:pPr>
                      <a:r>
                        <a:rPr lang="en-US" sz="1600" dirty="0">
                          <a:solidFill>
                            <a:schemeClr val="tx1"/>
                          </a:solidFill>
                        </a:rPr>
                        <a:t>3.4 Zusammenarbeit mit anderen</a:t>
                      </a:r>
                    </a:p>
                    <a:p>
                      <a:pPr marL="285750" indent="-285750">
                        <a:buFont typeface="Arial" panose="020B0604020202020204" pitchFamily="34" charset="0"/>
                        <a:buChar char="•"/>
                      </a:pPr>
                      <a:r>
                        <a:rPr lang="en-US" sz="1600" dirty="0">
                          <a:solidFill>
                            <a:schemeClr val="tx1"/>
                          </a:solidFill>
                        </a:rPr>
                        <a:t>3.5 Lernen durch Erfahrung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08946146"/>
                  </a:ext>
                </a:extLst>
              </a:tr>
            </a:tbl>
          </a:graphicData>
        </a:graphic>
      </p:graphicFrame>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1" name="Immagin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629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3416320"/>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1.2: Der EntreComp für unternehmerische Resilienz (1)</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latin typeface="Calibri" panose="020F0502020204030204" pitchFamily="34" charset="0"/>
                <a:ea typeface="Times New Roman" panose="02020603050405020304" pitchFamily="18" charset="0"/>
              </a:rPr>
              <a:t>Die Säulen von EntreComp lassen sich auch als strategische Ansatzpunkte zur Stärkung der unternehmerischen Widerstandsfähigkeit und Anpassungsfähigkeit an externe Schocks entschlüsseln.</a:t>
            </a:r>
          </a:p>
          <a:p>
            <a:pPr algn="just">
              <a:defRPr/>
            </a:pPr>
            <a:endParaRPr lang="en-GB" sz="2400" dirty="0">
              <a:latin typeface="Calibri" panose="020F0502020204030204" pitchFamily="34" charset="0"/>
              <a:ea typeface="Times New Roman" panose="02020603050405020304" pitchFamily="18" charset="0"/>
            </a:endParaRPr>
          </a:p>
          <a:p>
            <a:pPr algn="just">
              <a:defRPr/>
            </a:pPr>
            <a:r>
              <a:rPr lang="en-GB" sz="2400" dirty="0">
                <a:latin typeface="Calibri" panose="020F0502020204030204" pitchFamily="34" charset="0"/>
                <a:ea typeface="Times New Roman" panose="02020603050405020304" pitchFamily="18" charset="0"/>
              </a:rPr>
              <a:t>Was Unternehmer aus EntreComp mitnehmen können, ist ein verlässlicher Referenzrahmen zur Messung und Gegenbewertung ihres Leistungsniveaus beim Übergang zu einer neuen Denkweise und einem neuen operativen Modell: vom </a:t>
            </a:r>
            <a:r>
              <a:rPr lang="en-GB" sz="2400" b="1" dirty="0">
                <a:latin typeface="Calibri" panose="020F0502020204030204" pitchFamily="34" charset="0"/>
                <a:ea typeface="Times New Roman" panose="02020603050405020304" pitchFamily="18" charset="0"/>
              </a:rPr>
              <a:t>Auffänger </a:t>
            </a:r>
            <a:r>
              <a:rPr lang="en-GB" sz="2400" dirty="0">
                <a:latin typeface="Calibri" panose="020F0502020204030204" pitchFamily="34" charset="0"/>
                <a:ea typeface="Times New Roman" panose="02020603050405020304" pitchFamily="18" charset="0"/>
              </a:rPr>
              <a:t>zum </a:t>
            </a:r>
            <a:r>
              <a:rPr lang="en-GB" sz="2400" b="1" dirty="0">
                <a:latin typeface="Calibri" panose="020F0502020204030204" pitchFamily="34" charset="0"/>
                <a:ea typeface="Times New Roman" panose="02020603050405020304" pitchFamily="18" charset="0"/>
              </a:rPr>
              <a:t>Treiber von Transformation und Wachstum.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312203" y="148121"/>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 ganzheitlicher Ansatz für EntreComp</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428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1.2: Der EntreComp für unternehmerische Resilienz (2)</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467845" y="85448"/>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 ganzheitlicher Ansatz für EntreComp</a:t>
            </a:r>
            <a:endParaRPr lang="en-US" altLang="ko-KR" sz="2400" b="1" dirty="0">
              <a:solidFill>
                <a:srgbClr val="F36A0D"/>
              </a:solidFill>
              <a:latin typeface="Trebuchet MS" panose="020B0603020202020204" pitchFamily="34" charset="0"/>
              <a:cs typeface="Arial" pitchFamily="34" charset="0"/>
            </a:endParaRPr>
          </a:p>
        </p:txBody>
      </p:sp>
      <p:graphicFrame>
        <p:nvGraphicFramePr>
          <p:cNvPr id="8" name="Tabella 5">
            <a:extLst>
              <a:ext uri="{FF2B5EF4-FFF2-40B4-BE49-F238E27FC236}">
                <a16:creationId xmlns:a16="http://schemas.microsoft.com/office/drawing/2014/main" xmlns="" id="{82B62C2E-1545-4891-8B02-333A2200E918}"/>
              </a:ext>
            </a:extLst>
          </p:cNvPr>
          <p:cNvGraphicFramePr>
            <a:graphicFrameLocks noGrp="1"/>
          </p:cNvGraphicFramePr>
          <p:nvPr>
            <p:extLst>
              <p:ext uri="{D42A27DB-BD31-4B8C-83A1-F6EECF244321}">
                <p14:modId xmlns:p14="http://schemas.microsoft.com/office/powerpoint/2010/main" val="3788681532"/>
              </p:ext>
            </p:extLst>
          </p:nvPr>
        </p:nvGraphicFramePr>
        <p:xfrm>
          <a:off x="688993" y="2010548"/>
          <a:ext cx="10946648" cy="4170463"/>
        </p:xfrm>
        <a:graphic>
          <a:graphicData uri="http://schemas.openxmlformats.org/drawingml/2006/table">
            <a:tbl>
              <a:tblPr firstRow="1" bandRow="1">
                <a:tableStyleId>{5C22544A-7EE6-4342-B048-85BDC9FD1C3A}</a:tableStyleId>
              </a:tblPr>
              <a:tblGrid>
                <a:gridCol w="1368331">
                  <a:extLst>
                    <a:ext uri="{9D8B030D-6E8A-4147-A177-3AD203B41FA5}">
                      <a16:colId xmlns:a16="http://schemas.microsoft.com/office/drawing/2014/main" xmlns="" val="414805210"/>
                    </a:ext>
                  </a:extLst>
                </a:gridCol>
                <a:gridCol w="1368331">
                  <a:extLst>
                    <a:ext uri="{9D8B030D-6E8A-4147-A177-3AD203B41FA5}">
                      <a16:colId xmlns:a16="http://schemas.microsoft.com/office/drawing/2014/main" xmlns="" val="2583722988"/>
                    </a:ext>
                  </a:extLst>
                </a:gridCol>
                <a:gridCol w="1368331">
                  <a:extLst>
                    <a:ext uri="{9D8B030D-6E8A-4147-A177-3AD203B41FA5}">
                      <a16:colId xmlns:a16="http://schemas.microsoft.com/office/drawing/2014/main" xmlns="" val="3442029451"/>
                    </a:ext>
                  </a:extLst>
                </a:gridCol>
                <a:gridCol w="1368331">
                  <a:extLst>
                    <a:ext uri="{9D8B030D-6E8A-4147-A177-3AD203B41FA5}">
                      <a16:colId xmlns:a16="http://schemas.microsoft.com/office/drawing/2014/main" xmlns="" val="3599296151"/>
                    </a:ext>
                  </a:extLst>
                </a:gridCol>
                <a:gridCol w="1368331">
                  <a:extLst>
                    <a:ext uri="{9D8B030D-6E8A-4147-A177-3AD203B41FA5}">
                      <a16:colId xmlns:a16="http://schemas.microsoft.com/office/drawing/2014/main" xmlns="" val="3549105305"/>
                    </a:ext>
                  </a:extLst>
                </a:gridCol>
                <a:gridCol w="1368331">
                  <a:extLst>
                    <a:ext uri="{9D8B030D-6E8A-4147-A177-3AD203B41FA5}">
                      <a16:colId xmlns:a16="http://schemas.microsoft.com/office/drawing/2014/main" xmlns="" val="2973949631"/>
                    </a:ext>
                  </a:extLst>
                </a:gridCol>
                <a:gridCol w="1368331">
                  <a:extLst>
                    <a:ext uri="{9D8B030D-6E8A-4147-A177-3AD203B41FA5}">
                      <a16:colId xmlns:a16="http://schemas.microsoft.com/office/drawing/2014/main" xmlns="" val="1436346978"/>
                    </a:ext>
                  </a:extLst>
                </a:gridCol>
                <a:gridCol w="1368331">
                  <a:extLst>
                    <a:ext uri="{9D8B030D-6E8A-4147-A177-3AD203B41FA5}">
                      <a16:colId xmlns:a16="http://schemas.microsoft.com/office/drawing/2014/main" xmlns="" val="1937824920"/>
                    </a:ext>
                  </a:extLst>
                </a:gridCol>
              </a:tblGrid>
              <a:tr h="346188">
                <a:tc gridSpan="2">
                  <a:txBody>
                    <a:bodyPr/>
                    <a:lstStyle/>
                    <a:p>
                      <a:pPr algn="ctr"/>
                      <a:r>
                        <a:rPr lang="en-US" sz="1800" i="1" dirty="0" err="1">
                          <a:solidFill>
                            <a:schemeClr val="tx1"/>
                          </a:solidFill>
                        </a:rPr>
                        <a:t>Basisstadium</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a:r>
                        <a:rPr lang="en-US" sz="1800" i="1" dirty="0" err="1">
                          <a:solidFill>
                            <a:schemeClr val="tx1"/>
                          </a:solidFill>
                        </a:rPr>
                        <a:t>Zwischenstadium</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pPr algn="ctr"/>
                      <a:r>
                        <a:rPr lang="en-US" sz="1800" i="1" dirty="0">
                          <a:solidFill>
                            <a:schemeClr val="tx1"/>
                          </a:solidFill>
                        </a:rPr>
                        <a:t>Fortgeschrittene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2">
                  <a:txBody>
                    <a:bodyPr/>
                    <a:lstStyle/>
                    <a:p>
                      <a:pPr algn="ctr"/>
                      <a:r>
                        <a:rPr lang="en-US" sz="1800" i="1" dirty="0">
                          <a:solidFill>
                            <a:schemeClr val="tx1"/>
                          </a:solidFill>
                        </a:rPr>
                        <a:t>Experte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xmlns="" val="2573470390"/>
                  </a:ext>
                </a:extLst>
              </a:tr>
              <a:tr h="865470">
                <a:tc gridSpan="2">
                  <a:txBody>
                    <a:bodyPr/>
                    <a:lstStyle/>
                    <a:p>
                      <a:pPr algn="ctr"/>
                      <a:r>
                        <a:rPr lang="en-GB" sz="1800" dirty="0" err="1"/>
                        <a:t>Sich</a:t>
                      </a:r>
                      <a:r>
                        <a:rPr lang="en-GB" sz="1800" dirty="0"/>
                        <a:t> auf die </a:t>
                      </a:r>
                      <a:r>
                        <a:rPr lang="en-GB" sz="1800" dirty="0" err="1"/>
                        <a:t>Unterstützung</a:t>
                      </a:r>
                      <a:r>
                        <a:rPr lang="en-GB" sz="1800" dirty="0"/>
                        <a:t> </a:t>
                      </a:r>
                      <a:r>
                        <a:rPr lang="en-GB" sz="1800" dirty="0" err="1"/>
                        <a:t>anderer</a:t>
                      </a:r>
                      <a:r>
                        <a:rPr lang="en-GB" sz="1800" dirty="0"/>
                        <a:t> </a:t>
                      </a:r>
                      <a:r>
                        <a:rPr lang="en-GB" sz="1800" dirty="0" err="1"/>
                        <a:t>verlassen</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a:r>
                        <a:rPr lang="en-GB" sz="1800" dirty="0"/>
                        <a:t>Unabhängigkeit aufbauen</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pPr algn="ctr"/>
                      <a:r>
                        <a:rPr lang="en-GB" sz="1800" dirty="0"/>
                        <a:t>Verantwortung übernehmen</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2">
                  <a:txBody>
                    <a:bodyPr/>
                    <a:lstStyle/>
                    <a:p>
                      <a:pPr algn="ctr"/>
                      <a:r>
                        <a:rPr lang="en-GB" sz="1800" dirty="0"/>
                        <a:t>Transformation, Innovation und Wachstum vorantreiben</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xmlns="" val="3878563662"/>
                  </a:ext>
                </a:extLst>
              </a:tr>
              <a:tr h="2250223">
                <a:tc>
                  <a:txBody>
                    <a:bodyPr/>
                    <a:lstStyle/>
                    <a:p>
                      <a:r>
                        <a:rPr lang="en-GB" sz="1500" dirty="0"/>
                        <a:t>Unter direkter Aufsicht</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dirty="0" err="1"/>
                        <a:t>Mit</a:t>
                      </a:r>
                      <a:r>
                        <a:rPr lang="en-GB" sz="1400" dirty="0"/>
                        <a:t> </a:t>
                      </a:r>
                      <a:r>
                        <a:rPr lang="en-GB" sz="1400" dirty="0" err="1"/>
                        <a:t>reduzierter</a:t>
                      </a:r>
                      <a:r>
                        <a:rPr lang="en-GB" sz="1400" dirty="0"/>
                        <a:t> Unterstützung durch andere, </a:t>
                      </a:r>
                      <a:r>
                        <a:rPr lang="en-GB" sz="1400" dirty="0" err="1"/>
                        <a:t>etwas</a:t>
                      </a:r>
                      <a:r>
                        <a:rPr lang="en-GB" sz="1400" dirty="0"/>
                        <a:t> </a:t>
                      </a:r>
                      <a:r>
                        <a:rPr lang="en-GB" sz="1400" dirty="0" err="1"/>
                        <a:t>Autonomie</a:t>
                      </a:r>
                      <a:r>
                        <a:rPr lang="en-GB" sz="1400" dirty="0"/>
                        <a:t> und gemeinsam </a:t>
                      </a:r>
                      <a:r>
                        <a:rPr lang="en-GB" sz="1400" dirty="0" err="1"/>
                        <a:t>mit</a:t>
                      </a:r>
                      <a:r>
                        <a:rPr lang="en-GB" sz="1400" dirty="0"/>
                        <a:t> </a:t>
                      </a:r>
                      <a:r>
                        <a:rPr lang="en-GB" sz="1400" dirty="0" err="1"/>
                        <a:t>Gleichaltrigen</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500" dirty="0"/>
                        <a:t>Alleine und gemeinsam </a:t>
                      </a:r>
                      <a:r>
                        <a:rPr lang="en-GB" sz="1500" dirty="0" err="1"/>
                        <a:t>mit</a:t>
                      </a:r>
                      <a:r>
                        <a:rPr lang="en-GB" sz="1500" dirty="0"/>
                        <a:t> </a:t>
                      </a:r>
                      <a:r>
                        <a:rPr lang="en-GB" sz="1500" dirty="0" err="1"/>
                        <a:t>Gleichaltrigen</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1500" dirty="0" err="1"/>
                        <a:t>Verantwortung</a:t>
                      </a:r>
                      <a:r>
                        <a:rPr lang="en-GB" sz="1500" dirty="0"/>
                        <a:t> </a:t>
                      </a:r>
                      <a:r>
                        <a:rPr lang="en-GB" sz="1500" dirty="0" err="1"/>
                        <a:t>übernehmen</a:t>
                      </a:r>
                      <a:r>
                        <a:rPr lang="en-GB" sz="1500" dirty="0"/>
                        <a:t> und </a:t>
                      </a:r>
                      <a:r>
                        <a:rPr lang="en-GB" sz="1500" dirty="0" err="1"/>
                        <a:t>teilen</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1500" dirty="0"/>
                        <a:t>Mit etwas Anleitung und gemeinsam </a:t>
                      </a:r>
                      <a:r>
                        <a:rPr lang="en-GB" sz="1500" dirty="0" err="1"/>
                        <a:t>mit</a:t>
                      </a:r>
                      <a:r>
                        <a:rPr lang="en-GB" sz="1500" dirty="0"/>
                        <a:t> </a:t>
                      </a:r>
                      <a:r>
                        <a:rPr lang="en-GB" sz="1500" dirty="0" err="1"/>
                        <a:t>anderen</a:t>
                      </a:r>
                      <a:r>
                        <a:rPr lang="en-GB" sz="1500" dirty="0"/>
                        <a:t>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1400" dirty="0" err="1"/>
                        <a:t>Verantwortung</a:t>
                      </a:r>
                      <a:r>
                        <a:rPr lang="en-GB" sz="1400" dirty="0"/>
                        <a:t> </a:t>
                      </a:r>
                      <a:r>
                        <a:rPr lang="en-GB" sz="1400" dirty="0" err="1"/>
                        <a:t>übernehmen</a:t>
                      </a:r>
                      <a:r>
                        <a:rPr lang="en-GB" sz="1400" dirty="0"/>
                        <a:t> für das </a:t>
                      </a:r>
                      <a:r>
                        <a:rPr lang="en-GB" sz="1400" dirty="0" err="1"/>
                        <a:t>Treffen</a:t>
                      </a:r>
                      <a:r>
                        <a:rPr lang="en-GB" sz="1400" dirty="0"/>
                        <a:t> von </a:t>
                      </a:r>
                      <a:r>
                        <a:rPr lang="en-GB" sz="1400" dirty="0" err="1"/>
                        <a:t>Entscheidungen</a:t>
                      </a:r>
                      <a:r>
                        <a:rPr lang="en-GB" sz="1400" dirty="0"/>
                        <a:t> und </a:t>
                      </a:r>
                      <a:r>
                        <a:rPr lang="en-GB" sz="1400" dirty="0" err="1"/>
                        <a:t>mit</a:t>
                      </a:r>
                      <a:r>
                        <a:rPr lang="en-GB" sz="1400" dirty="0"/>
                        <a:t> </a:t>
                      </a:r>
                      <a:r>
                        <a:rPr lang="en-GB" sz="1400" dirty="0" err="1"/>
                        <a:t>anderen</a:t>
                      </a:r>
                      <a:r>
                        <a:rPr lang="en-GB" sz="1400" dirty="0"/>
                        <a:t> </a:t>
                      </a:r>
                      <a:r>
                        <a:rPr lang="en-GB" sz="1400" dirty="0" err="1"/>
                        <a:t>zusammen-arbeiten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GB" sz="1400" dirty="0"/>
                        <a:t>Übernahme von Verantwortung für einen Beitrag zu komplexen Entwicklungen in einem </a:t>
                      </a:r>
                      <a:r>
                        <a:rPr lang="en-GB" sz="1400" dirty="0" err="1"/>
                        <a:t>bestimmten</a:t>
                      </a:r>
                      <a:r>
                        <a:rPr lang="en-GB" sz="1400" dirty="0"/>
                        <a:t> </a:t>
                      </a:r>
                      <a:r>
                        <a:rPr lang="en-GB" sz="1400" dirty="0" err="1"/>
                        <a:t>Bereich</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500" dirty="0"/>
                        <a:t>Wesentlicher Beitrag zur Entwicklung eines bestimmten Bereichs. </a:t>
                      </a:r>
                      <a:endParaRPr lang="en-US"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77691182"/>
                  </a:ext>
                </a:extLst>
              </a:tr>
              <a:tr h="605829">
                <a:tc>
                  <a:txBody>
                    <a:bodyPr/>
                    <a:lstStyle/>
                    <a:p>
                      <a:pPr algn="ctr"/>
                      <a:r>
                        <a:rPr lang="en-GB" sz="1800" b="1" dirty="0" err="1">
                          <a:solidFill>
                            <a:srgbClr val="002060"/>
                          </a:solidFill>
                        </a:rPr>
                        <a:t>Entdecken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b="1" dirty="0" err="1">
                          <a:solidFill>
                            <a:srgbClr val="002060"/>
                          </a:solidFill>
                        </a:rPr>
                        <a:t>Erforschen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b="1" dirty="0">
                          <a:solidFill>
                            <a:srgbClr val="002060"/>
                          </a:solidFill>
                        </a:rPr>
                        <a:t>Experiment-</a:t>
                      </a:r>
                      <a:r>
                        <a:rPr lang="en-GB" sz="1800" b="1" dirty="0" err="1">
                          <a:solidFill>
                            <a:srgbClr val="002060"/>
                          </a:solidFill>
                        </a:rPr>
                        <a:t>ieren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dirty="0">
                          <a:solidFill>
                            <a:srgbClr val="002060"/>
                          </a:solidFill>
                        </a:rPr>
                        <a:t>Wagen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800" b="1" dirty="0" err="1">
                          <a:solidFill>
                            <a:srgbClr val="002060"/>
                          </a:solidFill>
                        </a:rPr>
                        <a:t>Verbessern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800" b="1" dirty="0" err="1">
                          <a:solidFill>
                            <a:srgbClr val="002060"/>
                          </a:solidFill>
                        </a:rPr>
                        <a:t>Verstärken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800" b="1" dirty="0" err="1">
                          <a:solidFill>
                            <a:srgbClr val="002060"/>
                          </a:solidFill>
                        </a:rPr>
                        <a:t>Erweitern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800" b="1" dirty="0" err="1">
                          <a:solidFill>
                            <a:srgbClr val="002060"/>
                          </a:solidFill>
                        </a:rPr>
                        <a:t>Umwandeln</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436400073"/>
                  </a:ext>
                </a:extLst>
              </a:tr>
            </a:tbl>
          </a:graphicData>
        </a:graphic>
      </p:graphicFrame>
      <p:sp>
        <p:nvSpPr>
          <p:cNvPr id="9" name="CasellaDiTesto 8">
            <a:extLst>
              <a:ext uri="{FF2B5EF4-FFF2-40B4-BE49-F238E27FC236}">
                <a16:creationId xmlns:a16="http://schemas.microsoft.com/office/drawing/2014/main" xmlns="" id="{D5557CF9-7E3A-4F1E-B219-99DB45FF812C}"/>
              </a:ext>
            </a:extLst>
          </p:cNvPr>
          <p:cNvSpPr txBox="1"/>
          <p:nvPr/>
        </p:nvSpPr>
        <p:spPr>
          <a:xfrm>
            <a:off x="7836668" y="815145"/>
            <a:ext cx="4543163" cy="338554"/>
          </a:xfrm>
          <a:prstGeom prst="rect">
            <a:avLst/>
          </a:prstGeom>
          <a:noFill/>
        </p:spPr>
        <p:txBody>
          <a:bodyPr wrap="square" rtlCol="0">
            <a:spAutoFit/>
          </a:bodyPr>
          <a:lstStyle/>
          <a:p>
            <a:r>
              <a:rPr lang="en-US" sz="1600" dirty="0"/>
              <a:t>Quelle: EntreComp Progressionsmodell, S. 16</a:t>
            </a:r>
          </a:p>
        </p:txBody>
      </p:sp>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2" name="Immagin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03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527072"/>
            <a:ext cx="11079282" cy="4154984"/>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1.2: Der EntreComp für unternehmerische Resilienz (3)</a:t>
            </a:r>
          </a:p>
          <a:p>
            <a:pPr>
              <a:defRPr/>
            </a:pPr>
            <a:endParaRPr lang="en-GB" altLang="es-ES" sz="2400" dirty="0">
              <a:latin typeface="Trebuchet MS" panose="020B0603020202020204" pitchFamily="34" charset="0"/>
              <a:cs typeface="Calibri" panose="020F0502020204030204" pitchFamily="34" charset="0"/>
            </a:endParaRPr>
          </a:p>
          <a:p>
            <a:pPr algn="just">
              <a:defRPr/>
            </a:pPr>
            <a:r>
              <a:rPr lang="en-GB" sz="2400" dirty="0">
                <a:latin typeface="Calibri" panose="020F0502020204030204" pitchFamily="34" charset="0"/>
                <a:ea typeface="Times New Roman" panose="02020603050405020304" pitchFamily="18" charset="0"/>
              </a:rPr>
              <a:t>Die Leser sollten die vorangegangene Tabelle als </a:t>
            </a:r>
            <a:r>
              <a:rPr lang="en-GB" sz="2400" b="1" dirty="0">
                <a:latin typeface="Calibri" panose="020F0502020204030204" pitchFamily="34" charset="0"/>
                <a:ea typeface="Times New Roman" panose="02020603050405020304" pitchFamily="18" charset="0"/>
              </a:rPr>
              <a:t>Fahrplan </a:t>
            </a:r>
            <a:r>
              <a:rPr lang="en-GB" sz="2400" dirty="0">
                <a:latin typeface="Calibri" panose="020F0502020204030204" pitchFamily="34" charset="0"/>
                <a:ea typeface="Times New Roman" panose="02020603050405020304" pitchFamily="18" charset="0"/>
              </a:rPr>
              <a:t>für den Übergang zu einem fernarbeitsfreundlichen Personal- und Prozessmanagement betrachten. </a:t>
            </a:r>
          </a:p>
          <a:p>
            <a:pPr algn="just">
              <a:defRPr/>
            </a:pPr>
            <a:endParaRPr lang="en-GB" sz="2400" dirty="0">
              <a:latin typeface="Calibri" panose="020F0502020204030204" pitchFamily="34" charset="0"/>
              <a:ea typeface="Times New Roman" panose="02020603050405020304" pitchFamily="18" charset="0"/>
            </a:endParaRPr>
          </a:p>
          <a:p>
            <a:pPr algn="just">
              <a:defRPr/>
            </a:pPr>
            <a:r>
              <a:rPr lang="en-GB" sz="2400" dirty="0">
                <a:latin typeface="Calibri" panose="020F0502020204030204" pitchFamily="34" charset="0"/>
                <a:ea typeface="Times New Roman" panose="02020603050405020304" pitchFamily="18" charset="0"/>
              </a:rPr>
              <a:t>Das 8-Dimensionen-Fortschrittsmodell soll die formalen Schlüsselmeilensteine festlegen, unter denen jedes Entwicklungsprogramm fortschreiten könnte.</a:t>
            </a:r>
          </a:p>
          <a:p>
            <a:pPr algn="just">
              <a:defRPr/>
            </a:pPr>
            <a:endParaRPr lang="en-GB" sz="2400" dirty="0">
              <a:latin typeface="Calibri" panose="020F0502020204030204" pitchFamily="34" charset="0"/>
              <a:ea typeface="Times New Roman" panose="02020603050405020304" pitchFamily="18" charset="0"/>
            </a:endParaRPr>
          </a:p>
          <a:p>
            <a:pPr algn="just">
              <a:defRPr/>
            </a:pPr>
            <a:r>
              <a:rPr lang="en-GB" sz="2400" dirty="0">
                <a:latin typeface="Calibri" panose="020F0502020204030204" pitchFamily="34" charset="0"/>
                <a:ea typeface="Times New Roman" panose="02020603050405020304" pitchFamily="18" charset="0"/>
              </a:rPr>
              <a:t>Anhand der vorgenannten Tabelle können Unternehmer verfolgen, wie effektiv sie ihre Mitarbeiter bei der Anpassung an neue Arbeitsszenarien unterstützen, Möglichkeiten entdecken und ihr immaterielles Know-how erweitern.</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5205198" y="109337"/>
            <a:ext cx="721053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Ein ganzheitlicher Ansatz für EntreComp</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6995542"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2333" y="6404244"/>
            <a:ext cx="620998" cy="401168"/>
          </a:xfrm>
          <a:prstGeom prst="rect">
            <a:avLst/>
          </a:prstGeom>
        </p:spPr>
      </p:pic>
      <p:pic>
        <p:nvPicPr>
          <p:cNvPr id="10"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4"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69486"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976592"/>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4149</Words>
  <Application>Microsoft Office PowerPoint</Application>
  <PresentationFormat>Widescreen</PresentationFormat>
  <Paragraphs>305</Paragraphs>
  <Slides>21</Slides>
  <Notes>1</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21</vt:i4>
      </vt:variant>
    </vt:vector>
  </HeadingPairs>
  <TitlesOfParts>
    <vt:vector size="32" baseType="lpstr">
      <vt:lpstr>Arial Unicode MS</vt:lpstr>
      <vt:lpstr>맑은 고딕</vt:lpstr>
      <vt:lpstr>Arial</vt:lpstr>
      <vt:lpstr>Calibri</vt:lpstr>
      <vt:lpstr>Calibri Light</vt:lpstr>
      <vt:lpstr>FZShuTi</vt:lpstr>
      <vt:lpstr>Times New Roman</vt:lpstr>
      <vt:lpstr>Trebuchet MS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96</cp:revision>
  <dcterms:created xsi:type="dcterms:W3CDTF">2020-01-20T05:08:25Z</dcterms:created>
  <dcterms:modified xsi:type="dcterms:W3CDTF">2023-03-03T12:23:44Z</dcterms:modified>
</cp:coreProperties>
</file>