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5"/>
  </p:notesMasterIdLst>
  <p:sldIdLst>
    <p:sldId id="344" r:id="rId4"/>
    <p:sldId id="377" r:id="rId5"/>
    <p:sldId id="347" r:id="rId6"/>
    <p:sldId id="346" r:id="rId7"/>
    <p:sldId id="348" r:id="rId8"/>
    <p:sldId id="356" r:id="rId9"/>
    <p:sldId id="378" r:id="rId10"/>
    <p:sldId id="351" r:id="rId11"/>
    <p:sldId id="369" r:id="rId12"/>
    <p:sldId id="362" r:id="rId13"/>
    <p:sldId id="363" r:id="rId14"/>
    <p:sldId id="354" r:id="rId15"/>
    <p:sldId id="366" r:id="rId16"/>
    <p:sldId id="373" r:id="rId17"/>
    <p:sldId id="374" r:id="rId18"/>
    <p:sldId id="376" r:id="rId19"/>
    <p:sldId id="343" r:id="rId20"/>
    <p:sldId id="360" r:id="rId21"/>
    <p:sldId id="379" r:id="rId22"/>
    <p:sldId id="350"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Schubert" initials="LS" lastIdx="9" clrIdx="0">
    <p:extLst>
      <p:ext uri="{19B8F6BF-5375-455C-9EA6-DF929625EA0E}">
        <p15:presenceInfo xmlns:p15="http://schemas.microsoft.com/office/powerpoint/2012/main" userId="S-1-5-21-3035167259-250582775-2542958744-1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96163" autoAdjust="0"/>
  </p:normalViewPr>
  <p:slideViewPr>
    <p:cSldViewPr snapToGrid="0" showGuides="1">
      <p:cViewPr varScale="1">
        <p:scale>
          <a:sx n="63" d="100"/>
          <a:sy n="63" d="100"/>
        </p:scale>
        <p:origin x="804" y="54"/>
      </p:cViewPr>
      <p:guideLst>
        <p:guide orient="horz" pos="252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image" Target="../media/image15.png"/><Relationship Id="rId6" Type="http://schemas.openxmlformats.org/officeDocument/2006/relationships/image" Target="../media/image19.svg"/><Relationship Id="rId5" Type="http://schemas.openxmlformats.org/officeDocument/2006/relationships/image" Target="../media/image17.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image" Target="../media/image15.png"/><Relationship Id="rId6" Type="http://schemas.openxmlformats.org/officeDocument/2006/relationships/image" Target="../media/image19.svg"/><Relationship Id="rId5" Type="http://schemas.openxmlformats.org/officeDocument/2006/relationships/image" Target="../media/image17.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8BB299-D0AA-4E09-A474-BDBEDC843BE3}"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de-DE"/>
        </a:p>
      </dgm:t>
    </dgm:pt>
    <dgm:pt modelId="{447A53EA-FAA8-44F6-994C-A10832E9AA5F}">
      <dgm:prSet/>
      <dgm:spPr/>
      <dgm:t>
        <a:bodyPr/>
        <a:lstStyle/>
        <a:p>
          <a:endParaRPr lang="de-DE" dirty="0"/>
        </a:p>
      </dgm:t>
    </dgm:pt>
    <dgm:pt modelId="{B5A8274B-2DB5-4EAF-9EDF-458A488ECDBF}" type="parTrans" cxnId="{7C430A97-1833-423F-A2E9-2830A4BAFF4D}">
      <dgm:prSet/>
      <dgm:spPr/>
      <dgm:t>
        <a:bodyPr/>
        <a:lstStyle/>
        <a:p>
          <a:endParaRPr lang="de-DE"/>
        </a:p>
      </dgm:t>
    </dgm:pt>
    <dgm:pt modelId="{5D79E04E-6751-492D-8B79-B7F8C0AB2E7E}" type="sibTrans" cxnId="{7C430A97-1833-423F-A2E9-2830A4BAFF4D}">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dgm:spPr>
      <dgm:t>
        <a:bodyPr/>
        <a:lstStyle/>
        <a:p>
          <a:endParaRPr lang="de-DE"/>
        </a:p>
      </dgm:t>
    </dgm:pt>
    <dgm:pt modelId="{4439A6AB-3F70-4835-A34F-C1D302EA69C1}">
      <dgm:prSet phldrT="[Text]" custT="1"/>
      <dgm:spPr/>
      <dgm:t>
        <a:bodyPr/>
        <a:lstStyle/>
        <a:p>
          <a:pPr>
            <a:buFont typeface="Arial" panose="020B0604020202020204" pitchFamily="34" charset="0"/>
            <a:buChar char="•"/>
          </a:pPr>
          <a:r>
            <a:rPr lang="en-US" altLang="es-ES" sz="2000" b="0" dirty="0">
              <a:solidFill>
                <a:schemeClr val="tx1"/>
              </a:solidFill>
              <a:latin typeface="Arial" panose="020B0604020202020204" pitchFamily="34" charset="0"/>
              <a:cs typeface="Arial" panose="020B0604020202020204" pitchFamily="34" charset="0"/>
            </a:rPr>
            <a:t>A: </a:t>
          </a:r>
          <a:r>
            <a:rPr lang="de-DE" altLang="es-ES" sz="2000" b="0" dirty="0" smtClean="0">
              <a:solidFill>
                <a:schemeClr val="tx1"/>
              </a:solidFill>
              <a:latin typeface="Arial" panose="020B0604020202020204" pitchFamily="34" charset="0"/>
              <a:cs typeface="Arial" panose="020B0604020202020204" pitchFamily="34" charset="0"/>
            </a:rPr>
            <a:t>Kommunikation mit Kollegen</a:t>
          </a:r>
          <a:endParaRPr lang="de-DE" sz="2000" b="0" dirty="0">
            <a:solidFill>
              <a:schemeClr val="tx1"/>
            </a:solidFill>
          </a:endParaRPr>
        </a:p>
      </dgm:t>
    </dgm:pt>
    <dgm:pt modelId="{AC3ACD2B-59AD-4581-9C92-598650124FB7}" type="parTrans" cxnId="{4E1BC5EC-4353-43A0-B5A2-B731C71D9D46}">
      <dgm:prSet/>
      <dgm:spPr/>
      <dgm:t>
        <a:bodyPr/>
        <a:lstStyle/>
        <a:p>
          <a:endParaRPr lang="de-DE"/>
        </a:p>
      </dgm:t>
    </dgm:pt>
    <dgm:pt modelId="{A9936C3B-578E-45EC-805F-638890744388}" type="sibTrans" cxnId="{4E1BC5EC-4353-43A0-B5A2-B731C71D9D46}">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de-DE"/>
        </a:p>
      </dgm:t>
    </dgm:pt>
    <dgm:pt modelId="{9587D9D3-E208-4891-B19C-79D5A4E6263E}">
      <dgm:prSet phldrT="[Text]" custT="1"/>
      <dgm:spPr/>
      <dgm:t>
        <a:bodyPr/>
        <a:lstStyle/>
        <a:p>
          <a:pPr>
            <a:buFont typeface="Arial" panose="020B0604020202020204" pitchFamily="34" charset="0"/>
            <a:buChar char="•"/>
          </a:pPr>
          <a:r>
            <a:rPr lang="en-US" altLang="es-ES" sz="2000" b="0" dirty="0" smtClean="0">
              <a:solidFill>
                <a:schemeClr val="tx1"/>
              </a:solidFill>
              <a:latin typeface="Arial" panose="020B0604020202020204" pitchFamily="34" charset="0"/>
              <a:cs typeface="Arial" panose="020B0604020202020204" pitchFamily="34" charset="0"/>
            </a:rPr>
            <a:t>B</a:t>
          </a:r>
          <a:r>
            <a:rPr lang="en-US" altLang="es-ES" sz="2000" b="0" dirty="0">
              <a:solidFill>
                <a:schemeClr val="tx1"/>
              </a:solidFill>
              <a:latin typeface="Arial" panose="020B0604020202020204" pitchFamily="34" charset="0"/>
              <a:cs typeface="Arial" panose="020B0604020202020204" pitchFamily="34" charset="0"/>
            </a:rPr>
            <a:t>: </a:t>
          </a:r>
          <a:r>
            <a:rPr lang="de-DE" altLang="es-ES" sz="2000" b="0" dirty="0" smtClean="0">
              <a:solidFill>
                <a:schemeClr val="tx1"/>
              </a:solidFill>
              <a:latin typeface="Arial" panose="020B0604020202020204" pitchFamily="34" charset="0"/>
              <a:cs typeface="Arial" panose="020B0604020202020204" pitchFamily="34" charset="0"/>
            </a:rPr>
            <a:t>Teilnahme an Besprechungen </a:t>
          </a:r>
          <a:endParaRPr lang="de-DE" sz="2000" b="0" dirty="0">
            <a:solidFill>
              <a:schemeClr val="tx1"/>
            </a:solidFill>
          </a:endParaRPr>
        </a:p>
      </dgm:t>
    </dgm:pt>
    <dgm:pt modelId="{B2ADAB43-AB4C-4741-AF83-1F14E8CD6E96}" type="parTrans" cxnId="{43B22793-8C98-4CD1-99DE-E104DE680A05}">
      <dgm:prSet/>
      <dgm:spPr/>
      <dgm:t>
        <a:bodyPr/>
        <a:lstStyle/>
        <a:p>
          <a:endParaRPr lang="de-DE"/>
        </a:p>
      </dgm:t>
    </dgm:pt>
    <dgm:pt modelId="{3580C601-E1E6-4EF7-9FC5-3CBAE5A3D15A}" type="sibTrans" cxnId="{43B22793-8C98-4CD1-99DE-E104DE680A05}">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3000" r="-33000"/>
          </a:stretch>
        </a:blipFill>
      </dgm:spPr>
      <dgm:t>
        <a:bodyPr/>
        <a:lstStyle/>
        <a:p>
          <a:endParaRPr lang="de-DE"/>
        </a:p>
      </dgm:t>
    </dgm:pt>
    <dgm:pt modelId="{4E02A44B-A77B-4400-A406-FED40C8F3A41}">
      <dgm:prSet phldrT="[Text]" custT="1"/>
      <dgm:spPr/>
      <dgm:t>
        <a:bodyPr/>
        <a:lstStyle/>
        <a:p>
          <a:pPr>
            <a:buFont typeface="Arial" panose="020B0604020202020204" pitchFamily="34" charset="0"/>
            <a:buChar char="•"/>
          </a:pPr>
          <a:r>
            <a:rPr lang="en-US" altLang="es-ES" sz="2000" b="0" dirty="0" smtClean="0">
              <a:solidFill>
                <a:schemeClr val="tx1"/>
              </a:solidFill>
              <a:latin typeface="Arial" panose="020B0604020202020204" pitchFamily="34" charset="0"/>
              <a:cs typeface="Arial" panose="020B0604020202020204" pitchFamily="34" charset="0"/>
            </a:rPr>
            <a:t>C</a:t>
          </a:r>
          <a:r>
            <a:rPr lang="en-US" altLang="es-ES" sz="2000" b="0" dirty="0">
              <a:solidFill>
                <a:schemeClr val="tx1"/>
              </a:solidFill>
              <a:latin typeface="Arial" panose="020B0604020202020204" pitchFamily="34" charset="0"/>
              <a:cs typeface="Arial" panose="020B0604020202020204" pitchFamily="34" charset="0"/>
            </a:rPr>
            <a:t>: </a:t>
          </a:r>
          <a:r>
            <a:rPr lang="de-DE" altLang="es-ES" sz="2000" b="0" dirty="0" smtClean="0">
              <a:solidFill>
                <a:schemeClr val="tx1"/>
              </a:solidFill>
              <a:latin typeface="Arial" panose="020B0604020202020204" pitchFamily="34" charset="0"/>
              <a:cs typeface="Arial" panose="020B0604020202020204" pitchFamily="34" charset="0"/>
            </a:rPr>
            <a:t>Austausch und gemeinsame Bearbeitung von 			Dokumenten</a:t>
          </a:r>
          <a:endParaRPr lang="de-DE" sz="2000" b="0" dirty="0">
            <a:solidFill>
              <a:schemeClr val="tx1"/>
            </a:solidFill>
          </a:endParaRPr>
        </a:p>
      </dgm:t>
    </dgm:pt>
    <dgm:pt modelId="{99AD017A-3420-46B6-882E-7E860FC5B83D}" type="parTrans" cxnId="{42C0E7A2-0F80-4B6C-BAF8-D9D8F3ADE282}">
      <dgm:prSet/>
      <dgm:spPr/>
      <dgm:t>
        <a:bodyPr/>
        <a:lstStyle/>
        <a:p>
          <a:endParaRPr lang="de-DE"/>
        </a:p>
      </dgm:t>
    </dgm:pt>
    <dgm:pt modelId="{F6002BBB-8A93-4AB7-980A-6F614D4003F4}" type="sibTrans" cxnId="{42C0E7A2-0F80-4B6C-BAF8-D9D8F3ADE282}">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de-DE"/>
        </a:p>
      </dgm:t>
    </dgm:pt>
    <dgm:pt modelId="{121806A7-9A59-42A2-A817-A876E6E41BB4}" type="pres">
      <dgm:prSet presAssocID="{238BB299-D0AA-4E09-A474-BDBEDC843BE3}" presName="Name0" presStyleCnt="0">
        <dgm:presLayoutVars>
          <dgm:chMax val="7"/>
          <dgm:chPref val="7"/>
          <dgm:dir/>
        </dgm:presLayoutVars>
      </dgm:prSet>
      <dgm:spPr/>
      <dgm:t>
        <a:bodyPr/>
        <a:lstStyle/>
        <a:p>
          <a:endParaRPr lang="de-DE"/>
        </a:p>
      </dgm:t>
    </dgm:pt>
    <dgm:pt modelId="{113B9385-DA5F-4809-AD9B-63561B6DEB3F}" type="pres">
      <dgm:prSet presAssocID="{238BB299-D0AA-4E09-A474-BDBEDC843BE3}" presName="Name1" presStyleCnt="0"/>
      <dgm:spPr/>
    </dgm:pt>
    <dgm:pt modelId="{C481533C-1932-42BD-9A43-7E2CC47DF71A}" type="pres">
      <dgm:prSet presAssocID="{5D79E04E-6751-492D-8B79-B7F8C0AB2E7E}" presName="picture_1" presStyleCnt="0"/>
      <dgm:spPr/>
    </dgm:pt>
    <dgm:pt modelId="{F3FD8F77-59A0-4E14-9162-61E60AFC14C0}" type="pres">
      <dgm:prSet presAssocID="{5D79E04E-6751-492D-8B79-B7F8C0AB2E7E}" presName="pictureRepeatNode" presStyleLbl="alignImgPlace1" presStyleIdx="0" presStyleCnt="4" custScaleX="79550" custScaleY="81186"/>
      <dgm:spPr/>
      <dgm:t>
        <a:bodyPr/>
        <a:lstStyle/>
        <a:p>
          <a:endParaRPr lang="de-DE"/>
        </a:p>
      </dgm:t>
    </dgm:pt>
    <dgm:pt modelId="{42506F44-CB29-4798-AB0C-E44EDD50AF4B}" type="pres">
      <dgm:prSet presAssocID="{447A53EA-FAA8-44F6-994C-A10832E9AA5F}" presName="text_1" presStyleLbl="node1" presStyleIdx="0" presStyleCnt="0">
        <dgm:presLayoutVars>
          <dgm:bulletEnabled val="1"/>
        </dgm:presLayoutVars>
      </dgm:prSet>
      <dgm:spPr/>
      <dgm:t>
        <a:bodyPr/>
        <a:lstStyle/>
        <a:p>
          <a:endParaRPr lang="de-DE"/>
        </a:p>
      </dgm:t>
    </dgm:pt>
    <dgm:pt modelId="{6F79081F-2B2C-4C07-8A7F-16ACED3EA9D4}" type="pres">
      <dgm:prSet presAssocID="{A9936C3B-578E-45EC-805F-638890744388}" presName="picture_2" presStyleCnt="0"/>
      <dgm:spPr/>
    </dgm:pt>
    <dgm:pt modelId="{416A9289-6919-4A11-A4B2-D2AEAAA4E5D1}" type="pres">
      <dgm:prSet presAssocID="{A9936C3B-578E-45EC-805F-638890744388}" presName="pictureRepeatNode" presStyleLbl="alignImgPlace1" presStyleIdx="1" presStyleCnt="4"/>
      <dgm:spPr/>
      <dgm:t>
        <a:bodyPr/>
        <a:lstStyle/>
        <a:p>
          <a:endParaRPr lang="de-DE"/>
        </a:p>
      </dgm:t>
    </dgm:pt>
    <dgm:pt modelId="{0AB7A79D-77F6-49A4-8D44-C5A2A7F74691}" type="pres">
      <dgm:prSet presAssocID="{4439A6AB-3F70-4835-A34F-C1D302EA69C1}" presName="line_2" presStyleLbl="parChTrans1D1" presStyleIdx="0" presStyleCnt="3"/>
      <dgm:spPr/>
    </dgm:pt>
    <dgm:pt modelId="{9299437A-4275-4E46-A3D7-0107FC0DFF20}" type="pres">
      <dgm:prSet presAssocID="{4439A6AB-3F70-4835-A34F-C1D302EA69C1}" presName="textparent_2" presStyleLbl="node1" presStyleIdx="0" presStyleCnt="0"/>
      <dgm:spPr/>
    </dgm:pt>
    <dgm:pt modelId="{AD4E6BB5-1443-427A-8338-C83186206A02}" type="pres">
      <dgm:prSet presAssocID="{4439A6AB-3F70-4835-A34F-C1D302EA69C1}" presName="text_2" presStyleLbl="revTx" presStyleIdx="0" presStyleCnt="3" custScaleX="280407">
        <dgm:presLayoutVars>
          <dgm:bulletEnabled val="1"/>
        </dgm:presLayoutVars>
      </dgm:prSet>
      <dgm:spPr/>
      <dgm:t>
        <a:bodyPr/>
        <a:lstStyle/>
        <a:p>
          <a:endParaRPr lang="de-DE"/>
        </a:p>
      </dgm:t>
    </dgm:pt>
    <dgm:pt modelId="{2FDCF298-96A1-4914-9A24-B3C7FE91B1C5}" type="pres">
      <dgm:prSet presAssocID="{3580C601-E1E6-4EF7-9FC5-3CBAE5A3D15A}" presName="picture_3" presStyleCnt="0"/>
      <dgm:spPr/>
    </dgm:pt>
    <dgm:pt modelId="{1762EF6F-B461-40CF-AAB0-DA4A5A60B94E}" type="pres">
      <dgm:prSet presAssocID="{3580C601-E1E6-4EF7-9FC5-3CBAE5A3D15A}" presName="pictureRepeatNode" presStyleLbl="alignImgPlace1" presStyleIdx="2" presStyleCnt="4"/>
      <dgm:spPr/>
      <dgm:t>
        <a:bodyPr/>
        <a:lstStyle/>
        <a:p>
          <a:endParaRPr lang="de-DE"/>
        </a:p>
      </dgm:t>
    </dgm:pt>
    <dgm:pt modelId="{F7946A59-D481-4CBC-8296-3D63998714D0}" type="pres">
      <dgm:prSet presAssocID="{9587D9D3-E208-4891-B19C-79D5A4E6263E}" presName="line_3" presStyleLbl="parChTrans1D1" presStyleIdx="1" presStyleCnt="3"/>
      <dgm:spPr/>
    </dgm:pt>
    <dgm:pt modelId="{5DB982C0-A664-491D-9615-7AEA7A7D0518}" type="pres">
      <dgm:prSet presAssocID="{9587D9D3-E208-4891-B19C-79D5A4E6263E}" presName="textparent_3" presStyleLbl="node1" presStyleIdx="0" presStyleCnt="0"/>
      <dgm:spPr/>
    </dgm:pt>
    <dgm:pt modelId="{4D55A2CC-17F4-4840-952F-A761C84F20FC}" type="pres">
      <dgm:prSet presAssocID="{9587D9D3-E208-4891-B19C-79D5A4E6263E}" presName="text_3" presStyleLbl="revTx" presStyleIdx="1" presStyleCnt="3" custScaleX="320933">
        <dgm:presLayoutVars>
          <dgm:bulletEnabled val="1"/>
        </dgm:presLayoutVars>
      </dgm:prSet>
      <dgm:spPr/>
      <dgm:t>
        <a:bodyPr/>
        <a:lstStyle/>
        <a:p>
          <a:endParaRPr lang="de-DE"/>
        </a:p>
      </dgm:t>
    </dgm:pt>
    <dgm:pt modelId="{EB009C94-2C4B-472A-BC6E-ACB5D3D85092}" type="pres">
      <dgm:prSet presAssocID="{F6002BBB-8A93-4AB7-980A-6F614D4003F4}" presName="picture_4" presStyleCnt="0"/>
      <dgm:spPr/>
    </dgm:pt>
    <dgm:pt modelId="{20406095-ED2B-49B4-AD87-176DE270DF00}" type="pres">
      <dgm:prSet presAssocID="{F6002BBB-8A93-4AB7-980A-6F614D4003F4}" presName="pictureRepeatNode" presStyleLbl="alignImgPlace1" presStyleIdx="3" presStyleCnt="4"/>
      <dgm:spPr/>
      <dgm:t>
        <a:bodyPr/>
        <a:lstStyle/>
        <a:p>
          <a:endParaRPr lang="de-DE"/>
        </a:p>
      </dgm:t>
    </dgm:pt>
    <dgm:pt modelId="{038023CA-D7CD-4960-828D-246C90848CE4}" type="pres">
      <dgm:prSet presAssocID="{4E02A44B-A77B-4400-A406-FED40C8F3A41}" presName="line_4" presStyleLbl="parChTrans1D1" presStyleIdx="2" presStyleCnt="3"/>
      <dgm:spPr/>
    </dgm:pt>
    <dgm:pt modelId="{DA419CF2-A368-48A9-87B0-F0A1C77054B2}" type="pres">
      <dgm:prSet presAssocID="{4E02A44B-A77B-4400-A406-FED40C8F3A41}" presName="textparent_4" presStyleLbl="node1" presStyleIdx="0" presStyleCnt="0"/>
      <dgm:spPr/>
    </dgm:pt>
    <dgm:pt modelId="{00CD7D51-1973-4CDB-81CC-5CD3D16C1C1E}" type="pres">
      <dgm:prSet presAssocID="{4E02A44B-A77B-4400-A406-FED40C8F3A41}" presName="text_4" presStyleLbl="revTx" presStyleIdx="2" presStyleCnt="3" custScaleX="246153">
        <dgm:presLayoutVars>
          <dgm:bulletEnabled val="1"/>
        </dgm:presLayoutVars>
      </dgm:prSet>
      <dgm:spPr/>
      <dgm:t>
        <a:bodyPr/>
        <a:lstStyle/>
        <a:p>
          <a:endParaRPr lang="de-DE"/>
        </a:p>
      </dgm:t>
    </dgm:pt>
  </dgm:ptLst>
  <dgm:cxnLst>
    <dgm:cxn modelId="{24475A37-81A0-462B-9F85-DE50D8981E26}" type="presOf" srcId="{4E02A44B-A77B-4400-A406-FED40C8F3A41}" destId="{00CD7D51-1973-4CDB-81CC-5CD3D16C1C1E}" srcOrd="0" destOrd="0" presId="urn:microsoft.com/office/officeart/2008/layout/CircularPictureCallout"/>
    <dgm:cxn modelId="{E44A15C3-B9DB-4DB9-A30E-C91D3E86E15F}" type="presOf" srcId="{3580C601-E1E6-4EF7-9FC5-3CBAE5A3D15A}" destId="{1762EF6F-B461-40CF-AAB0-DA4A5A60B94E}" srcOrd="0" destOrd="0" presId="urn:microsoft.com/office/officeart/2008/layout/CircularPictureCallout"/>
    <dgm:cxn modelId="{4455509C-BC50-44CC-AB40-10C85D9935C5}" type="presOf" srcId="{F6002BBB-8A93-4AB7-980A-6F614D4003F4}" destId="{20406095-ED2B-49B4-AD87-176DE270DF00}" srcOrd="0" destOrd="0" presId="urn:microsoft.com/office/officeart/2008/layout/CircularPictureCallout"/>
    <dgm:cxn modelId="{7C430A97-1833-423F-A2E9-2830A4BAFF4D}" srcId="{238BB299-D0AA-4E09-A474-BDBEDC843BE3}" destId="{447A53EA-FAA8-44F6-994C-A10832E9AA5F}" srcOrd="0" destOrd="0" parTransId="{B5A8274B-2DB5-4EAF-9EDF-458A488ECDBF}" sibTransId="{5D79E04E-6751-492D-8B79-B7F8C0AB2E7E}"/>
    <dgm:cxn modelId="{5640B219-22E6-4BF7-B354-CB3BA3F8869B}" type="presOf" srcId="{A9936C3B-578E-45EC-805F-638890744388}" destId="{416A9289-6919-4A11-A4B2-D2AEAAA4E5D1}" srcOrd="0" destOrd="0" presId="urn:microsoft.com/office/officeart/2008/layout/CircularPictureCallout"/>
    <dgm:cxn modelId="{4E1BC5EC-4353-43A0-B5A2-B731C71D9D46}" srcId="{238BB299-D0AA-4E09-A474-BDBEDC843BE3}" destId="{4439A6AB-3F70-4835-A34F-C1D302EA69C1}" srcOrd="1" destOrd="0" parTransId="{AC3ACD2B-59AD-4581-9C92-598650124FB7}" sibTransId="{A9936C3B-578E-45EC-805F-638890744388}"/>
    <dgm:cxn modelId="{A9409955-0953-4CC8-88C5-F29E7EE97458}" type="presOf" srcId="{9587D9D3-E208-4891-B19C-79D5A4E6263E}" destId="{4D55A2CC-17F4-4840-952F-A761C84F20FC}" srcOrd="0" destOrd="0" presId="urn:microsoft.com/office/officeart/2008/layout/CircularPictureCallout"/>
    <dgm:cxn modelId="{EC1D05D7-EE4C-4D8B-B06F-567D21466827}" type="presOf" srcId="{4439A6AB-3F70-4835-A34F-C1D302EA69C1}" destId="{AD4E6BB5-1443-427A-8338-C83186206A02}" srcOrd="0" destOrd="0" presId="urn:microsoft.com/office/officeart/2008/layout/CircularPictureCallout"/>
    <dgm:cxn modelId="{C030ECCF-4478-4408-83C3-6C38F050ECB9}" type="presOf" srcId="{238BB299-D0AA-4E09-A474-BDBEDC843BE3}" destId="{121806A7-9A59-42A2-A817-A876E6E41BB4}" srcOrd="0" destOrd="0" presId="urn:microsoft.com/office/officeart/2008/layout/CircularPictureCallout"/>
    <dgm:cxn modelId="{42C0E7A2-0F80-4B6C-BAF8-D9D8F3ADE282}" srcId="{238BB299-D0AA-4E09-A474-BDBEDC843BE3}" destId="{4E02A44B-A77B-4400-A406-FED40C8F3A41}" srcOrd="3" destOrd="0" parTransId="{99AD017A-3420-46B6-882E-7E860FC5B83D}" sibTransId="{F6002BBB-8A93-4AB7-980A-6F614D4003F4}"/>
    <dgm:cxn modelId="{E8838FB8-8516-477E-B9AD-3A9948B759CA}" type="presOf" srcId="{447A53EA-FAA8-44F6-994C-A10832E9AA5F}" destId="{42506F44-CB29-4798-AB0C-E44EDD50AF4B}" srcOrd="0" destOrd="0" presId="urn:microsoft.com/office/officeart/2008/layout/CircularPictureCallout"/>
    <dgm:cxn modelId="{43B22793-8C98-4CD1-99DE-E104DE680A05}" srcId="{238BB299-D0AA-4E09-A474-BDBEDC843BE3}" destId="{9587D9D3-E208-4891-B19C-79D5A4E6263E}" srcOrd="2" destOrd="0" parTransId="{B2ADAB43-AB4C-4741-AF83-1F14E8CD6E96}" sibTransId="{3580C601-E1E6-4EF7-9FC5-3CBAE5A3D15A}"/>
    <dgm:cxn modelId="{4677EECD-A036-43D6-8C21-4BAB7542FF2E}" type="presOf" srcId="{5D79E04E-6751-492D-8B79-B7F8C0AB2E7E}" destId="{F3FD8F77-59A0-4E14-9162-61E60AFC14C0}" srcOrd="0" destOrd="0" presId="urn:microsoft.com/office/officeart/2008/layout/CircularPictureCallout"/>
    <dgm:cxn modelId="{F1D4D9B9-6C5E-475D-AD7F-C9186ABAE17B}" type="presParOf" srcId="{121806A7-9A59-42A2-A817-A876E6E41BB4}" destId="{113B9385-DA5F-4809-AD9B-63561B6DEB3F}" srcOrd="0" destOrd="0" presId="urn:microsoft.com/office/officeart/2008/layout/CircularPictureCallout"/>
    <dgm:cxn modelId="{5EFF3A65-175B-4892-888A-41817ECA0812}" type="presParOf" srcId="{113B9385-DA5F-4809-AD9B-63561B6DEB3F}" destId="{C481533C-1932-42BD-9A43-7E2CC47DF71A}" srcOrd="0" destOrd="0" presId="urn:microsoft.com/office/officeart/2008/layout/CircularPictureCallout"/>
    <dgm:cxn modelId="{F646AC24-5AF9-4DCF-A759-D2C77342C165}" type="presParOf" srcId="{C481533C-1932-42BD-9A43-7E2CC47DF71A}" destId="{F3FD8F77-59A0-4E14-9162-61E60AFC14C0}" srcOrd="0" destOrd="0" presId="urn:microsoft.com/office/officeart/2008/layout/CircularPictureCallout"/>
    <dgm:cxn modelId="{60B7AD5F-2C81-4FD0-97B2-0DF3E65B0981}" type="presParOf" srcId="{113B9385-DA5F-4809-AD9B-63561B6DEB3F}" destId="{42506F44-CB29-4798-AB0C-E44EDD50AF4B}" srcOrd="1" destOrd="0" presId="urn:microsoft.com/office/officeart/2008/layout/CircularPictureCallout"/>
    <dgm:cxn modelId="{2CEEE4B7-1AE0-464C-8A2E-68ADCC75A62B}" type="presParOf" srcId="{113B9385-DA5F-4809-AD9B-63561B6DEB3F}" destId="{6F79081F-2B2C-4C07-8A7F-16ACED3EA9D4}" srcOrd="2" destOrd="0" presId="urn:microsoft.com/office/officeart/2008/layout/CircularPictureCallout"/>
    <dgm:cxn modelId="{166851A6-84A6-4FAE-82CA-3A8402A992B4}" type="presParOf" srcId="{6F79081F-2B2C-4C07-8A7F-16ACED3EA9D4}" destId="{416A9289-6919-4A11-A4B2-D2AEAAA4E5D1}" srcOrd="0" destOrd="0" presId="urn:microsoft.com/office/officeart/2008/layout/CircularPictureCallout"/>
    <dgm:cxn modelId="{9CC12AD1-96C8-46B6-80AD-2E1F70483D06}" type="presParOf" srcId="{113B9385-DA5F-4809-AD9B-63561B6DEB3F}" destId="{0AB7A79D-77F6-49A4-8D44-C5A2A7F74691}" srcOrd="3" destOrd="0" presId="urn:microsoft.com/office/officeart/2008/layout/CircularPictureCallout"/>
    <dgm:cxn modelId="{68F2AB33-DD34-4429-A6AB-9CE20BAE2942}" type="presParOf" srcId="{113B9385-DA5F-4809-AD9B-63561B6DEB3F}" destId="{9299437A-4275-4E46-A3D7-0107FC0DFF20}" srcOrd="4" destOrd="0" presId="urn:microsoft.com/office/officeart/2008/layout/CircularPictureCallout"/>
    <dgm:cxn modelId="{0E582E15-4957-4625-8962-1B0E291DBE8C}" type="presParOf" srcId="{9299437A-4275-4E46-A3D7-0107FC0DFF20}" destId="{AD4E6BB5-1443-427A-8338-C83186206A02}" srcOrd="0" destOrd="0" presId="urn:microsoft.com/office/officeart/2008/layout/CircularPictureCallout"/>
    <dgm:cxn modelId="{6C991FDA-E6D7-47FE-9859-F5003039048D}" type="presParOf" srcId="{113B9385-DA5F-4809-AD9B-63561B6DEB3F}" destId="{2FDCF298-96A1-4914-9A24-B3C7FE91B1C5}" srcOrd="5" destOrd="0" presId="urn:microsoft.com/office/officeart/2008/layout/CircularPictureCallout"/>
    <dgm:cxn modelId="{0EEA616F-3738-477E-8DE8-49152D8737FC}" type="presParOf" srcId="{2FDCF298-96A1-4914-9A24-B3C7FE91B1C5}" destId="{1762EF6F-B461-40CF-AAB0-DA4A5A60B94E}" srcOrd="0" destOrd="0" presId="urn:microsoft.com/office/officeart/2008/layout/CircularPictureCallout"/>
    <dgm:cxn modelId="{30A755E8-78A8-421B-BE0D-A1D7B4E0244B}" type="presParOf" srcId="{113B9385-DA5F-4809-AD9B-63561B6DEB3F}" destId="{F7946A59-D481-4CBC-8296-3D63998714D0}" srcOrd="6" destOrd="0" presId="urn:microsoft.com/office/officeart/2008/layout/CircularPictureCallout"/>
    <dgm:cxn modelId="{24FE4F42-48B8-4A95-8FC9-C804955EEBA4}" type="presParOf" srcId="{113B9385-DA5F-4809-AD9B-63561B6DEB3F}" destId="{5DB982C0-A664-491D-9615-7AEA7A7D0518}" srcOrd="7" destOrd="0" presId="urn:microsoft.com/office/officeart/2008/layout/CircularPictureCallout"/>
    <dgm:cxn modelId="{B346F8B3-8E7E-4038-B9EB-4A515CADC252}" type="presParOf" srcId="{5DB982C0-A664-491D-9615-7AEA7A7D0518}" destId="{4D55A2CC-17F4-4840-952F-A761C84F20FC}" srcOrd="0" destOrd="0" presId="urn:microsoft.com/office/officeart/2008/layout/CircularPictureCallout"/>
    <dgm:cxn modelId="{A9DF8AC3-26DE-4472-ACFA-41C26E537B67}" type="presParOf" srcId="{113B9385-DA5F-4809-AD9B-63561B6DEB3F}" destId="{EB009C94-2C4B-472A-BC6E-ACB5D3D85092}" srcOrd="8" destOrd="0" presId="urn:microsoft.com/office/officeart/2008/layout/CircularPictureCallout"/>
    <dgm:cxn modelId="{DB15CDC7-37FF-4F81-9A2A-C0F7FA2385BE}" type="presParOf" srcId="{EB009C94-2C4B-472A-BC6E-ACB5D3D85092}" destId="{20406095-ED2B-49B4-AD87-176DE270DF00}" srcOrd="0" destOrd="0" presId="urn:microsoft.com/office/officeart/2008/layout/CircularPictureCallout"/>
    <dgm:cxn modelId="{F02BBB32-4392-4C02-A46D-BC5825842557}" type="presParOf" srcId="{113B9385-DA5F-4809-AD9B-63561B6DEB3F}" destId="{038023CA-D7CD-4960-828D-246C90848CE4}" srcOrd="9" destOrd="0" presId="urn:microsoft.com/office/officeart/2008/layout/CircularPictureCallout"/>
    <dgm:cxn modelId="{87BE7357-7D84-4AA2-8D3B-8D33246FA0A3}" type="presParOf" srcId="{113B9385-DA5F-4809-AD9B-63561B6DEB3F}" destId="{DA419CF2-A368-48A9-87B0-F0A1C77054B2}" srcOrd="10" destOrd="0" presId="urn:microsoft.com/office/officeart/2008/layout/CircularPictureCallout"/>
    <dgm:cxn modelId="{6D06A75B-6680-439C-85ED-436698B95A0F}" type="presParOf" srcId="{DA419CF2-A368-48A9-87B0-F0A1C77054B2}" destId="{00CD7D51-1973-4CDB-81CC-5CD3D16C1C1E}"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8ACB98-51D1-41F1-ABA7-1B5D52137827}" type="doc">
      <dgm:prSet loTypeId="urn:microsoft.com/office/officeart/2005/8/layout/bList2" loCatId="list" qsTypeId="urn:microsoft.com/office/officeart/2005/8/quickstyle/simple3" qsCatId="simple" csTypeId="urn:microsoft.com/office/officeart/2005/8/colors/accent2_2" csCatId="accent2" phldr="1"/>
      <dgm:spPr/>
      <dgm:t>
        <a:bodyPr/>
        <a:lstStyle/>
        <a:p>
          <a:endParaRPr lang="de-DE"/>
        </a:p>
      </dgm:t>
    </dgm:pt>
    <dgm:pt modelId="{DEC3F297-8C9E-4402-881B-C2FFA75A7568}">
      <dgm:prSet phldrT="[Text]"/>
      <dgm:spPr/>
      <dgm:t>
        <a:bodyPr/>
        <a:lstStyle/>
        <a:p>
          <a:r>
            <a:rPr lang="de-DE" dirty="0" smtClean="0"/>
            <a:t>Visuell</a:t>
          </a:r>
          <a:endParaRPr lang="de-DE" dirty="0"/>
        </a:p>
      </dgm:t>
    </dgm:pt>
    <dgm:pt modelId="{6272B7AF-FF77-4F4C-9D55-93F688B78A49}" type="parTrans" cxnId="{56EA4E4D-31EC-4F44-9F83-B3780802CE27}">
      <dgm:prSet/>
      <dgm:spPr/>
      <dgm:t>
        <a:bodyPr/>
        <a:lstStyle/>
        <a:p>
          <a:endParaRPr lang="de-DE"/>
        </a:p>
      </dgm:t>
    </dgm:pt>
    <dgm:pt modelId="{D55226F6-63D1-4B57-BAF0-4D2F3ABA9E57}" type="sibTrans" cxnId="{56EA4E4D-31EC-4F44-9F83-B3780802CE27}">
      <dgm:prSet/>
      <dgm:spPr/>
      <dgm:t>
        <a:bodyPr/>
        <a:lstStyle/>
        <a:p>
          <a:endParaRPr lang="de-DE"/>
        </a:p>
      </dgm:t>
    </dgm:pt>
    <dgm:pt modelId="{CAD3C003-3E1A-4750-A871-FC0EB4533B9D}">
      <dgm:prSet phldrT="[Text]"/>
      <dgm:spPr/>
      <dgm:t>
        <a:bodyPr/>
        <a:lstStyle/>
        <a:p>
          <a:pPr>
            <a:buFont typeface="Arial" panose="020B0604020202020204" pitchFamily="34" charset="0"/>
            <a:buChar char="•"/>
          </a:pPr>
          <a:r>
            <a:rPr lang="de-DE" noProof="0" dirty="0" smtClean="0">
              <a:solidFill>
                <a:schemeClr val="tx1"/>
              </a:solidFill>
              <a:latin typeface="+mn-lt"/>
              <a:cs typeface="Arial" panose="020B0604020202020204" pitchFamily="34" charset="0"/>
            </a:rPr>
            <a:t>Infografiken</a:t>
          </a:r>
          <a:endParaRPr lang="en-GB" noProof="0" dirty="0">
            <a:latin typeface="+mn-lt"/>
          </a:endParaRPr>
        </a:p>
      </dgm:t>
    </dgm:pt>
    <dgm:pt modelId="{4F16A994-6989-42E9-A91A-CF2E1B171866}" type="parTrans" cxnId="{27DEBC56-AAD5-4E7F-A29C-242448C984F3}">
      <dgm:prSet/>
      <dgm:spPr/>
      <dgm:t>
        <a:bodyPr/>
        <a:lstStyle/>
        <a:p>
          <a:endParaRPr lang="de-DE"/>
        </a:p>
      </dgm:t>
    </dgm:pt>
    <dgm:pt modelId="{F43F6525-103C-4051-B1AD-709CEE1F0C99}" type="sibTrans" cxnId="{27DEBC56-AAD5-4E7F-A29C-242448C984F3}">
      <dgm:prSet/>
      <dgm:spPr/>
      <dgm:t>
        <a:bodyPr/>
        <a:lstStyle/>
        <a:p>
          <a:endParaRPr lang="de-DE"/>
        </a:p>
      </dgm:t>
    </dgm:pt>
    <dgm:pt modelId="{14B4C041-4FCD-40DC-AB8C-A17B9EF19D82}">
      <dgm:prSet phldrT="[Text]"/>
      <dgm:spPr/>
      <dgm:t>
        <a:bodyPr/>
        <a:lstStyle/>
        <a:p>
          <a:r>
            <a:rPr lang="de-DE" dirty="0" smtClean="0"/>
            <a:t>Schriftlich</a:t>
          </a:r>
          <a:endParaRPr lang="de-DE" dirty="0"/>
        </a:p>
      </dgm:t>
    </dgm:pt>
    <dgm:pt modelId="{A932E832-C679-47F5-9528-1C5463E3F348}" type="parTrans" cxnId="{9D1FC33D-BA63-46B2-8900-6FC0817F275F}">
      <dgm:prSet/>
      <dgm:spPr/>
      <dgm:t>
        <a:bodyPr/>
        <a:lstStyle/>
        <a:p>
          <a:endParaRPr lang="de-DE"/>
        </a:p>
      </dgm:t>
    </dgm:pt>
    <dgm:pt modelId="{978F3BE8-9F44-4B72-8984-B416C4905B66}" type="sibTrans" cxnId="{9D1FC33D-BA63-46B2-8900-6FC0817F275F}">
      <dgm:prSet/>
      <dgm:spPr/>
      <dgm:t>
        <a:bodyPr/>
        <a:lstStyle/>
        <a:p>
          <a:endParaRPr lang="de-DE"/>
        </a:p>
      </dgm:t>
    </dgm:pt>
    <dgm:pt modelId="{C6D42ED9-20E3-4C8F-9778-C28C1CD41031}">
      <dgm:prSet phldrT="[Text]" custT="1"/>
      <dgm:spPr/>
      <dgm:t>
        <a:bodyPr/>
        <a:lstStyle/>
        <a:p>
          <a:pPr>
            <a:buFont typeface="Arial" panose="020B0604020202020204" pitchFamily="34" charset="0"/>
            <a:buChar char="•"/>
          </a:pPr>
          <a:r>
            <a:rPr lang="de-DE" sz="1400" noProof="0" dirty="0" smtClean="0">
              <a:solidFill>
                <a:schemeClr val="tx1"/>
              </a:solidFill>
              <a:latin typeface="+mn-lt"/>
              <a:cs typeface="Arial" panose="020B0604020202020204" pitchFamily="34" charset="0"/>
            </a:rPr>
            <a:t>E-Mails</a:t>
          </a:r>
          <a:endParaRPr lang="en-GB" sz="1400" noProof="0" dirty="0">
            <a:latin typeface="+mn-lt"/>
          </a:endParaRPr>
        </a:p>
      </dgm:t>
    </dgm:pt>
    <dgm:pt modelId="{D4A64C76-BA51-4AEE-9486-35AB5BE48291}" type="parTrans" cxnId="{8FB9E352-71D3-4CF4-921C-1C57FFEFF9BD}">
      <dgm:prSet/>
      <dgm:spPr/>
      <dgm:t>
        <a:bodyPr/>
        <a:lstStyle/>
        <a:p>
          <a:endParaRPr lang="de-DE"/>
        </a:p>
      </dgm:t>
    </dgm:pt>
    <dgm:pt modelId="{E12C6821-B2EA-495E-AF5A-D235EC7F9DB1}" type="sibTrans" cxnId="{8FB9E352-71D3-4CF4-921C-1C57FFEFF9BD}">
      <dgm:prSet/>
      <dgm:spPr/>
      <dgm:t>
        <a:bodyPr/>
        <a:lstStyle/>
        <a:p>
          <a:endParaRPr lang="de-DE"/>
        </a:p>
      </dgm:t>
    </dgm:pt>
    <dgm:pt modelId="{75E24C42-BA4B-45E6-AE81-BC25548BCB4F}">
      <dgm:prSet phldrT="[Text]"/>
      <dgm:spPr/>
      <dgm:t>
        <a:bodyPr/>
        <a:lstStyle/>
        <a:p>
          <a:r>
            <a:rPr lang="de-DE" dirty="0" smtClean="0"/>
            <a:t>Akustisch</a:t>
          </a:r>
          <a:endParaRPr lang="de-DE" dirty="0"/>
        </a:p>
      </dgm:t>
    </dgm:pt>
    <dgm:pt modelId="{6DBD4115-23EC-4162-83A1-D30689390E0B}" type="parTrans" cxnId="{3D27AF01-7085-426F-B257-54D31F8B9951}">
      <dgm:prSet/>
      <dgm:spPr/>
      <dgm:t>
        <a:bodyPr/>
        <a:lstStyle/>
        <a:p>
          <a:endParaRPr lang="de-DE"/>
        </a:p>
      </dgm:t>
    </dgm:pt>
    <dgm:pt modelId="{5DBCB48E-50D3-42CA-95BB-009C428871D3}" type="sibTrans" cxnId="{3D27AF01-7085-426F-B257-54D31F8B9951}">
      <dgm:prSet/>
      <dgm:spPr/>
      <dgm:t>
        <a:bodyPr/>
        <a:lstStyle/>
        <a:p>
          <a:endParaRPr lang="de-DE"/>
        </a:p>
      </dgm:t>
    </dgm:pt>
    <dgm:pt modelId="{A8F77BBA-26C3-44F5-BE4F-73D7C029C7A5}">
      <dgm:prSet phldrT="[Text]"/>
      <dgm:spPr/>
      <dgm:t>
        <a:bodyPr/>
        <a:lstStyle/>
        <a:p>
          <a:r>
            <a:rPr lang="de-DE" dirty="0"/>
            <a:t>Podcasts</a:t>
          </a:r>
        </a:p>
      </dgm:t>
    </dgm:pt>
    <dgm:pt modelId="{82B78E7C-95A2-406F-AFA8-F704DB1822EA}" type="parTrans" cxnId="{D4AA2C87-88C9-43B2-BFEF-581A07997518}">
      <dgm:prSet/>
      <dgm:spPr/>
      <dgm:t>
        <a:bodyPr/>
        <a:lstStyle/>
        <a:p>
          <a:endParaRPr lang="de-DE"/>
        </a:p>
      </dgm:t>
    </dgm:pt>
    <dgm:pt modelId="{8C5B270A-615A-4B77-8416-815DB4E8EFD7}" type="sibTrans" cxnId="{D4AA2C87-88C9-43B2-BFEF-581A07997518}">
      <dgm:prSet/>
      <dgm:spPr/>
      <dgm:t>
        <a:bodyPr/>
        <a:lstStyle/>
        <a:p>
          <a:endParaRPr lang="de-DE"/>
        </a:p>
      </dgm:t>
    </dgm:pt>
    <dgm:pt modelId="{86187E62-3B7D-4055-99A0-EEBB1F55A859}">
      <dgm:prSet phldrT="[Text]"/>
      <dgm:spPr/>
      <dgm:t>
        <a:bodyPr/>
        <a:lstStyle/>
        <a:p>
          <a:r>
            <a:rPr lang="de-DE" dirty="0" smtClean="0"/>
            <a:t>Sprachnotizen</a:t>
          </a:r>
          <a:endParaRPr lang="de-DE" dirty="0"/>
        </a:p>
      </dgm:t>
    </dgm:pt>
    <dgm:pt modelId="{06B1DF4E-C394-43B5-9076-DE1A410C0777}" type="parTrans" cxnId="{B13F5381-72A3-45CA-BEAB-8367B35DCBC3}">
      <dgm:prSet/>
      <dgm:spPr/>
      <dgm:t>
        <a:bodyPr/>
        <a:lstStyle/>
        <a:p>
          <a:endParaRPr lang="de-DE"/>
        </a:p>
      </dgm:t>
    </dgm:pt>
    <dgm:pt modelId="{E4B633C8-8862-425D-BD8A-ABD6E7E1ED21}" type="sibTrans" cxnId="{B13F5381-72A3-45CA-BEAB-8367B35DCBC3}">
      <dgm:prSet/>
      <dgm:spPr/>
      <dgm:t>
        <a:bodyPr/>
        <a:lstStyle/>
        <a:p>
          <a:endParaRPr lang="de-DE"/>
        </a:p>
      </dgm:t>
    </dgm:pt>
    <dgm:pt modelId="{BBCF0F94-CF3C-49CF-B4C6-40061D97D509}">
      <dgm:prSet/>
      <dgm:spPr/>
      <dgm:t>
        <a:bodyPr/>
        <a:lstStyle/>
        <a:p>
          <a:r>
            <a:rPr lang="de-DE" dirty="0" smtClean="0"/>
            <a:t>Mischtechnik</a:t>
          </a:r>
          <a:endParaRPr lang="de-DE" dirty="0"/>
        </a:p>
      </dgm:t>
    </dgm:pt>
    <dgm:pt modelId="{511FCA4B-0F8C-4E3A-B289-21C1BC15DCA3}" type="parTrans" cxnId="{69829B97-A961-43E9-8DBE-632310914EE1}">
      <dgm:prSet/>
      <dgm:spPr/>
      <dgm:t>
        <a:bodyPr/>
        <a:lstStyle/>
        <a:p>
          <a:endParaRPr lang="de-DE"/>
        </a:p>
      </dgm:t>
    </dgm:pt>
    <dgm:pt modelId="{5E38B1B8-0249-486C-84F7-B17B5A53D04E}" type="sibTrans" cxnId="{69829B97-A961-43E9-8DBE-632310914EE1}">
      <dgm:prSet/>
      <dgm:spPr/>
      <dgm:t>
        <a:bodyPr/>
        <a:lstStyle/>
        <a:p>
          <a:endParaRPr lang="de-DE"/>
        </a:p>
      </dgm:t>
    </dgm:pt>
    <dgm:pt modelId="{B7AD1BC9-7D06-4FD7-9C01-6BE5EFB49AC8}">
      <dgm:prSet/>
      <dgm:spPr/>
      <dgm:t>
        <a:bodyPr/>
        <a:lstStyle/>
        <a:p>
          <a:r>
            <a:rPr lang="de-DE" dirty="0" smtClean="0">
              <a:solidFill>
                <a:schemeClr val="tx1"/>
              </a:solidFill>
              <a:latin typeface="+mn-lt"/>
              <a:cs typeface="Arial" panose="020B0604020202020204" pitchFamily="34" charset="0"/>
            </a:rPr>
            <a:t>Plakate</a:t>
          </a:r>
          <a:endParaRPr lang="de-DE" dirty="0">
            <a:solidFill>
              <a:schemeClr val="tx1"/>
            </a:solidFill>
            <a:latin typeface="+mn-lt"/>
            <a:cs typeface="Arial" panose="020B0604020202020204" pitchFamily="34" charset="0"/>
          </a:endParaRPr>
        </a:p>
      </dgm:t>
    </dgm:pt>
    <dgm:pt modelId="{FB7AFB4B-FFBD-416B-AC69-CAA76E3E6460}" type="parTrans" cxnId="{E13EE089-125C-46DF-A8F9-7F2FDFD3D0D0}">
      <dgm:prSet/>
      <dgm:spPr/>
      <dgm:t>
        <a:bodyPr/>
        <a:lstStyle/>
        <a:p>
          <a:endParaRPr lang="de-DE"/>
        </a:p>
      </dgm:t>
    </dgm:pt>
    <dgm:pt modelId="{BDAE002D-CFE7-4AD2-8A90-E11EC8164A68}" type="sibTrans" cxnId="{E13EE089-125C-46DF-A8F9-7F2FDFD3D0D0}">
      <dgm:prSet/>
      <dgm:spPr/>
      <dgm:t>
        <a:bodyPr/>
        <a:lstStyle/>
        <a:p>
          <a:endParaRPr lang="de-DE"/>
        </a:p>
      </dgm:t>
    </dgm:pt>
    <dgm:pt modelId="{8F9ABAD7-5044-495D-94E8-57A6CE76F694}">
      <dgm:prSet/>
      <dgm:spPr/>
      <dgm:t>
        <a:bodyPr/>
        <a:lstStyle/>
        <a:p>
          <a:r>
            <a:rPr lang="de-DE" dirty="0" smtClean="0">
              <a:solidFill>
                <a:schemeClr val="tx1"/>
              </a:solidFill>
              <a:latin typeface="+mn-lt"/>
              <a:cs typeface="Arial" panose="020B0604020202020204" pitchFamily="34" charset="0"/>
            </a:rPr>
            <a:t>Fotos</a:t>
          </a:r>
          <a:endParaRPr lang="de-DE" dirty="0">
            <a:solidFill>
              <a:schemeClr val="tx1"/>
            </a:solidFill>
            <a:latin typeface="+mn-lt"/>
            <a:cs typeface="Arial" panose="020B0604020202020204" pitchFamily="34" charset="0"/>
          </a:endParaRPr>
        </a:p>
      </dgm:t>
    </dgm:pt>
    <dgm:pt modelId="{E6AC288B-1097-4AFD-9CE7-2503A9FAEF1C}" type="parTrans" cxnId="{72F23B9D-1081-411D-A8A9-225A22504FD3}">
      <dgm:prSet/>
      <dgm:spPr/>
      <dgm:t>
        <a:bodyPr/>
        <a:lstStyle/>
        <a:p>
          <a:endParaRPr lang="de-DE"/>
        </a:p>
      </dgm:t>
    </dgm:pt>
    <dgm:pt modelId="{67212F44-4F29-45F0-8272-3239F883EA52}" type="sibTrans" cxnId="{72F23B9D-1081-411D-A8A9-225A22504FD3}">
      <dgm:prSet/>
      <dgm:spPr/>
      <dgm:t>
        <a:bodyPr/>
        <a:lstStyle/>
        <a:p>
          <a:endParaRPr lang="de-DE"/>
        </a:p>
      </dgm:t>
    </dgm:pt>
    <dgm:pt modelId="{40FA8E0A-8934-4203-9BE9-6DE0BF69C578}">
      <dgm:prSet/>
      <dgm:spPr/>
      <dgm:t>
        <a:bodyPr/>
        <a:lstStyle/>
        <a:p>
          <a:r>
            <a:rPr lang="de-DE" dirty="0">
              <a:solidFill>
                <a:schemeClr val="tx1"/>
              </a:solidFill>
              <a:latin typeface="+mn-lt"/>
              <a:cs typeface="Arial" panose="020B0604020202020204" pitchFamily="34" charset="0"/>
            </a:rPr>
            <a:t>GIFs</a:t>
          </a:r>
        </a:p>
      </dgm:t>
    </dgm:pt>
    <dgm:pt modelId="{9D4EC4EF-9A9D-4C9B-88E1-AA6A02EC22DB}" type="parTrans" cxnId="{72365AD5-5567-47CF-A7AC-CC32AD5EEC12}">
      <dgm:prSet/>
      <dgm:spPr/>
      <dgm:t>
        <a:bodyPr/>
        <a:lstStyle/>
        <a:p>
          <a:endParaRPr lang="de-DE"/>
        </a:p>
      </dgm:t>
    </dgm:pt>
    <dgm:pt modelId="{BB988B90-E43A-46FA-BDB2-C4D97C67E530}" type="sibTrans" cxnId="{72365AD5-5567-47CF-A7AC-CC32AD5EEC12}">
      <dgm:prSet/>
      <dgm:spPr/>
      <dgm:t>
        <a:bodyPr/>
        <a:lstStyle/>
        <a:p>
          <a:endParaRPr lang="de-DE"/>
        </a:p>
      </dgm:t>
    </dgm:pt>
    <dgm:pt modelId="{A3ADD29D-E68A-4B97-B6A9-55845CB19344}">
      <dgm:prSet/>
      <dgm:spPr/>
      <dgm:t>
        <a:bodyPr/>
        <a:lstStyle/>
        <a:p>
          <a:r>
            <a:rPr lang="de-DE" dirty="0">
              <a:solidFill>
                <a:schemeClr val="tx1"/>
              </a:solidFill>
              <a:latin typeface="+mn-lt"/>
              <a:cs typeface="Arial" panose="020B0604020202020204" pitchFamily="34" charset="0"/>
            </a:rPr>
            <a:t>Emojis</a:t>
          </a:r>
        </a:p>
      </dgm:t>
    </dgm:pt>
    <dgm:pt modelId="{C4BC0B7B-4D66-43E5-BB69-FB10FDBE8367}" type="parTrans" cxnId="{B2E87ADA-696A-4942-A217-E7FF5D928345}">
      <dgm:prSet/>
      <dgm:spPr/>
      <dgm:t>
        <a:bodyPr/>
        <a:lstStyle/>
        <a:p>
          <a:endParaRPr lang="de-DE"/>
        </a:p>
      </dgm:t>
    </dgm:pt>
    <dgm:pt modelId="{A2C9DC2F-7622-4C9B-B53C-D8E7E1C234BC}" type="sibTrans" cxnId="{B2E87ADA-696A-4942-A217-E7FF5D928345}">
      <dgm:prSet/>
      <dgm:spPr/>
      <dgm:t>
        <a:bodyPr/>
        <a:lstStyle/>
        <a:p>
          <a:endParaRPr lang="de-DE"/>
        </a:p>
      </dgm:t>
    </dgm:pt>
    <dgm:pt modelId="{303CE0DB-BE8D-4600-B79E-E52A8476485B}">
      <dgm:prSet/>
      <dgm:spPr/>
      <dgm:t>
        <a:bodyPr/>
        <a:lstStyle/>
        <a:p>
          <a:r>
            <a:rPr lang="de-DE" dirty="0">
              <a:solidFill>
                <a:schemeClr val="tx1"/>
              </a:solidFill>
              <a:latin typeface="+mn-lt"/>
              <a:cs typeface="Arial" panose="020B0604020202020204" pitchFamily="34" charset="0"/>
            </a:rPr>
            <a:t>Videos</a:t>
          </a:r>
        </a:p>
      </dgm:t>
    </dgm:pt>
    <dgm:pt modelId="{6A7329DA-9891-414A-82EE-06B270FDAC52}" type="parTrans" cxnId="{6A693055-7CCA-4EAC-822B-CBA928569E98}">
      <dgm:prSet/>
      <dgm:spPr/>
      <dgm:t>
        <a:bodyPr/>
        <a:lstStyle/>
        <a:p>
          <a:endParaRPr lang="de-DE"/>
        </a:p>
      </dgm:t>
    </dgm:pt>
    <dgm:pt modelId="{48798F44-3EBB-4B50-8170-49D603E439DC}" type="sibTrans" cxnId="{6A693055-7CCA-4EAC-822B-CBA928569E98}">
      <dgm:prSet/>
      <dgm:spPr/>
      <dgm:t>
        <a:bodyPr/>
        <a:lstStyle/>
        <a:p>
          <a:endParaRPr lang="de-DE"/>
        </a:p>
      </dgm:t>
    </dgm:pt>
    <dgm:pt modelId="{C2ABD931-013F-42F1-8D02-331750B39262}">
      <dgm:prSet custT="1"/>
      <dgm:spPr/>
      <dgm:t>
        <a:bodyPr/>
        <a:lstStyle/>
        <a:p>
          <a:r>
            <a:rPr lang="de-DE" sz="1400" noProof="0" dirty="0" smtClean="0">
              <a:solidFill>
                <a:schemeClr val="tx1"/>
              </a:solidFill>
              <a:latin typeface="+mn-lt"/>
              <a:cs typeface="Arial" panose="020B0604020202020204" pitchFamily="34" charset="0"/>
            </a:rPr>
            <a:t>Briefe</a:t>
          </a:r>
          <a:endParaRPr lang="en-GB" sz="1400" noProof="0" dirty="0">
            <a:solidFill>
              <a:schemeClr val="tx1"/>
            </a:solidFill>
            <a:latin typeface="+mn-lt"/>
            <a:cs typeface="Arial" panose="020B0604020202020204" pitchFamily="34" charset="0"/>
          </a:endParaRPr>
        </a:p>
      </dgm:t>
    </dgm:pt>
    <dgm:pt modelId="{F81FB649-6DC2-4457-9B9E-CF2F8270D076}" type="parTrans" cxnId="{CEFCAA9D-D5FE-4281-A7CC-0A3ABEB5EB8F}">
      <dgm:prSet/>
      <dgm:spPr/>
      <dgm:t>
        <a:bodyPr/>
        <a:lstStyle/>
        <a:p>
          <a:endParaRPr lang="de-DE"/>
        </a:p>
      </dgm:t>
    </dgm:pt>
    <dgm:pt modelId="{8AEDD7FC-7142-4B51-A7B7-38824A908EFF}" type="sibTrans" cxnId="{CEFCAA9D-D5FE-4281-A7CC-0A3ABEB5EB8F}">
      <dgm:prSet/>
      <dgm:spPr/>
      <dgm:t>
        <a:bodyPr/>
        <a:lstStyle/>
        <a:p>
          <a:endParaRPr lang="de-DE"/>
        </a:p>
      </dgm:t>
    </dgm:pt>
    <dgm:pt modelId="{8FA21AF6-6689-4854-8E24-29365F0D0AF5}">
      <dgm:prSet custT="1"/>
      <dgm:spPr/>
      <dgm:t>
        <a:bodyPr/>
        <a:lstStyle/>
        <a:p>
          <a:r>
            <a:rPr lang="en-GB" sz="1400" noProof="0" dirty="0">
              <a:solidFill>
                <a:schemeClr val="tx1"/>
              </a:solidFill>
              <a:latin typeface="+mn-lt"/>
              <a:cs typeface="Arial" panose="020B0604020202020204" pitchFamily="34" charset="0"/>
            </a:rPr>
            <a:t>Post-it</a:t>
          </a:r>
        </a:p>
      </dgm:t>
    </dgm:pt>
    <dgm:pt modelId="{5378D0A5-5400-4CDD-8AEE-ECCB1F694C51}" type="parTrans" cxnId="{46755298-8984-4CC9-B27B-0361406132C1}">
      <dgm:prSet/>
      <dgm:spPr/>
      <dgm:t>
        <a:bodyPr/>
        <a:lstStyle/>
        <a:p>
          <a:endParaRPr lang="de-DE"/>
        </a:p>
      </dgm:t>
    </dgm:pt>
    <dgm:pt modelId="{C802976B-5E5A-4809-BE52-0E212A00A00C}" type="sibTrans" cxnId="{46755298-8984-4CC9-B27B-0361406132C1}">
      <dgm:prSet/>
      <dgm:spPr/>
      <dgm:t>
        <a:bodyPr/>
        <a:lstStyle/>
        <a:p>
          <a:endParaRPr lang="de-DE"/>
        </a:p>
      </dgm:t>
    </dgm:pt>
    <dgm:pt modelId="{7A64D406-B5B6-4FEE-96F8-1215638118A9}">
      <dgm:prSet custT="1"/>
      <dgm:spPr/>
      <dgm:t>
        <a:bodyPr/>
        <a:lstStyle/>
        <a:p>
          <a:r>
            <a:rPr lang="de-DE" sz="1400" noProof="0" dirty="0" smtClean="0">
              <a:solidFill>
                <a:schemeClr val="tx1"/>
              </a:solidFill>
              <a:latin typeface="+mn-lt"/>
              <a:cs typeface="Arial" panose="020B0604020202020204" pitchFamily="34" charset="0"/>
            </a:rPr>
            <a:t>Nachrichten</a:t>
          </a:r>
          <a:endParaRPr lang="en-GB" sz="1400" noProof="0" dirty="0">
            <a:solidFill>
              <a:schemeClr val="tx1"/>
            </a:solidFill>
            <a:latin typeface="+mn-lt"/>
            <a:cs typeface="Arial" panose="020B0604020202020204" pitchFamily="34" charset="0"/>
          </a:endParaRPr>
        </a:p>
      </dgm:t>
    </dgm:pt>
    <dgm:pt modelId="{AB3321CC-3A19-4EF0-8089-2F0DCEAA964A}" type="parTrans" cxnId="{7200E786-F629-423F-8D8A-4CE8C982A8C2}">
      <dgm:prSet/>
      <dgm:spPr/>
      <dgm:t>
        <a:bodyPr/>
        <a:lstStyle/>
        <a:p>
          <a:endParaRPr lang="de-DE"/>
        </a:p>
      </dgm:t>
    </dgm:pt>
    <dgm:pt modelId="{305A5679-7B2E-462C-8359-803DF47EA0F9}" type="sibTrans" cxnId="{7200E786-F629-423F-8D8A-4CE8C982A8C2}">
      <dgm:prSet/>
      <dgm:spPr/>
      <dgm:t>
        <a:bodyPr/>
        <a:lstStyle/>
        <a:p>
          <a:endParaRPr lang="de-DE"/>
        </a:p>
      </dgm:t>
    </dgm:pt>
    <dgm:pt modelId="{D7525862-0408-4224-A297-13464FA599B1}">
      <dgm:prSet/>
      <dgm:spPr/>
      <dgm:t>
        <a:bodyPr/>
        <a:lstStyle/>
        <a:p>
          <a:r>
            <a:rPr lang="de-DE" noProof="0" dirty="0" smtClean="0"/>
            <a:t>Video-Konferenzen</a:t>
          </a:r>
          <a:endParaRPr lang="en-GB" noProof="0" dirty="0"/>
        </a:p>
      </dgm:t>
    </dgm:pt>
    <dgm:pt modelId="{F162B45C-7074-4E55-AC6F-0CE1AB82BCD3}" type="parTrans" cxnId="{909B61F9-92F1-4B95-B89B-281FB91C04C9}">
      <dgm:prSet/>
      <dgm:spPr/>
      <dgm:t>
        <a:bodyPr/>
        <a:lstStyle/>
        <a:p>
          <a:endParaRPr lang="de-DE"/>
        </a:p>
      </dgm:t>
    </dgm:pt>
    <dgm:pt modelId="{6FC9CE51-AD1A-4CCD-ABF5-0B88DAB4E3AA}" type="sibTrans" cxnId="{909B61F9-92F1-4B95-B89B-281FB91C04C9}">
      <dgm:prSet/>
      <dgm:spPr/>
      <dgm:t>
        <a:bodyPr/>
        <a:lstStyle/>
        <a:p>
          <a:endParaRPr lang="de-DE"/>
        </a:p>
      </dgm:t>
    </dgm:pt>
    <dgm:pt modelId="{385F3FB2-A783-4158-8580-F640B2B7A1A9}">
      <dgm:prSet/>
      <dgm:spPr/>
      <dgm:t>
        <a:bodyPr/>
        <a:lstStyle/>
        <a:p>
          <a:r>
            <a:rPr lang="de-DE" noProof="0" dirty="0" smtClean="0"/>
            <a:t>Webinare</a:t>
          </a:r>
          <a:endParaRPr lang="en-GB" noProof="0" dirty="0"/>
        </a:p>
      </dgm:t>
    </dgm:pt>
    <dgm:pt modelId="{D952506E-DECB-48FD-831C-DBC763BE27CC}" type="parTrans" cxnId="{324E41F1-46D2-4D21-985F-B7DBEC0EDC64}">
      <dgm:prSet/>
      <dgm:spPr/>
      <dgm:t>
        <a:bodyPr/>
        <a:lstStyle/>
        <a:p>
          <a:endParaRPr lang="de-DE"/>
        </a:p>
      </dgm:t>
    </dgm:pt>
    <dgm:pt modelId="{EE08CC27-AF3F-4DBB-9D2A-109D75BBE7E4}" type="sibTrans" cxnId="{324E41F1-46D2-4D21-985F-B7DBEC0EDC64}">
      <dgm:prSet/>
      <dgm:spPr/>
      <dgm:t>
        <a:bodyPr/>
        <a:lstStyle/>
        <a:p>
          <a:endParaRPr lang="de-DE"/>
        </a:p>
      </dgm:t>
    </dgm:pt>
    <dgm:pt modelId="{8888B550-DBAC-4902-AB7C-817875DED0D1}" type="pres">
      <dgm:prSet presAssocID="{8D8ACB98-51D1-41F1-ABA7-1B5D52137827}" presName="diagram" presStyleCnt="0">
        <dgm:presLayoutVars>
          <dgm:dir/>
          <dgm:animLvl val="lvl"/>
          <dgm:resizeHandles val="exact"/>
        </dgm:presLayoutVars>
      </dgm:prSet>
      <dgm:spPr/>
      <dgm:t>
        <a:bodyPr/>
        <a:lstStyle/>
        <a:p>
          <a:endParaRPr lang="de-DE"/>
        </a:p>
      </dgm:t>
    </dgm:pt>
    <dgm:pt modelId="{CC2C280C-476D-45B6-84CA-A8F378D2E8C4}" type="pres">
      <dgm:prSet presAssocID="{DEC3F297-8C9E-4402-881B-C2FFA75A7568}" presName="compNode" presStyleCnt="0"/>
      <dgm:spPr/>
    </dgm:pt>
    <dgm:pt modelId="{AEF347C2-C6E4-4202-8DE2-D313D21C13F3}" type="pres">
      <dgm:prSet presAssocID="{DEC3F297-8C9E-4402-881B-C2FFA75A7568}" presName="childRect" presStyleLbl="bgAcc1" presStyleIdx="0" presStyleCnt="4">
        <dgm:presLayoutVars>
          <dgm:bulletEnabled val="1"/>
        </dgm:presLayoutVars>
      </dgm:prSet>
      <dgm:spPr/>
      <dgm:t>
        <a:bodyPr/>
        <a:lstStyle/>
        <a:p>
          <a:endParaRPr lang="de-DE"/>
        </a:p>
      </dgm:t>
    </dgm:pt>
    <dgm:pt modelId="{B8568C47-9096-4844-B67D-4F9E2804AA63}" type="pres">
      <dgm:prSet presAssocID="{DEC3F297-8C9E-4402-881B-C2FFA75A7568}" presName="parentText" presStyleLbl="node1" presStyleIdx="0" presStyleCnt="0">
        <dgm:presLayoutVars>
          <dgm:chMax val="0"/>
          <dgm:bulletEnabled val="1"/>
        </dgm:presLayoutVars>
      </dgm:prSet>
      <dgm:spPr/>
      <dgm:t>
        <a:bodyPr/>
        <a:lstStyle/>
        <a:p>
          <a:endParaRPr lang="de-DE"/>
        </a:p>
      </dgm:t>
    </dgm:pt>
    <dgm:pt modelId="{9247C704-9E2D-4530-B80E-5CA8D5BD61C5}" type="pres">
      <dgm:prSet presAssocID="{DEC3F297-8C9E-4402-881B-C2FFA75A7568}" presName="parentRect" presStyleLbl="alignNode1" presStyleIdx="0" presStyleCnt="4"/>
      <dgm:spPr/>
      <dgm:t>
        <a:bodyPr/>
        <a:lstStyle/>
        <a:p>
          <a:endParaRPr lang="de-DE"/>
        </a:p>
      </dgm:t>
    </dgm:pt>
    <dgm:pt modelId="{88658D34-F42F-433A-A5FF-932053468F9F}" type="pres">
      <dgm:prSet presAssocID="{DEC3F297-8C9E-4402-881B-C2FFA75A7568}" presName="adorn" presStyleLbl="fgAccFollow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t>
        <a:bodyPr/>
        <a:lstStyle/>
        <a:p>
          <a:endParaRPr lang="de-DE"/>
        </a:p>
      </dgm:t>
      <dgm:extLst>
        <a:ext uri="{E40237B7-FDA0-4F09-8148-C483321AD2D9}">
          <dgm14:cNvPr xmlns:dgm14="http://schemas.microsoft.com/office/drawing/2010/diagram" id="0" name="" descr="Auge"/>
        </a:ext>
      </dgm:extLst>
    </dgm:pt>
    <dgm:pt modelId="{FF643B52-ABA9-41E6-A0EE-5D68AFE433C9}" type="pres">
      <dgm:prSet presAssocID="{D55226F6-63D1-4B57-BAF0-4D2F3ABA9E57}" presName="sibTrans" presStyleLbl="sibTrans2D1" presStyleIdx="0" presStyleCnt="0"/>
      <dgm:spPr/>
      <dgm:t>
        <a:bodyPr/>
        <a:lstStyle/>
        <a:p>
          <a:endParaRPr lang="de-DE"/>
        </a:p>
      </dgm:t>
    </dgm:pt>
    <dgm:pt modelId="{C00D58F4-6B3A-4B05-9FA8-F77DC4C91CEF}" type="pres">
      <dgm:prSet presAssocID="{14B4C041-4FCD-40DC-AB8C-A17B9EF19D82}" presName="compNode" presStyleCnt="0"/>
      <dgm:spPr/>
    </dgm:pt>
    <dgm:pt modelId="{BA4DDD5A-BC23-41E6-9EC7-4EB228D8BA3E}" type="pres">
      <dgm:prSet presAssocID="{14B4C041-4FCD-40DC-AB8C-A17B9EF19D82}" presName="childRect" presStyleLbl="bgAcc1" presStyleIdx="1" presStyleCnt="4">
        <dgm:presLayoutVars>
          <dgm:bulletEnabled val="1"/>
        </dgm:presLayoutVars>
      </dgm:prSet>
      <dgm:spPr/>
      <dgm:t>
        <a:bodyPr/>
        <a:lstStyle/>
        <a:p>
          <a:endParaRPr lang="de-DE"/>
        </a:p>
      </dgm:t>
    </dgm:pt>
    <dgm:pt modelId="{9D77FE15-76F4-4034-AD99-6826C4A983BA}" type="pres">
      <dgm:prSet presAssocID="{14B4C041-4FCD-40DC-AB8C-A17B9EF19D82}" presName="parentText" presStyleLbl="node1" presStyleIdx="0" presStyleCnt="0">
        <dgm:presLayoutVars>
          <dgm:chMax val="0"/>
          <dgm:bulletEnabled val="1"/>
        </dgm:presLayoutVars>
      </dgm:prSet>
      <dgm:spPr/>
      <dgm:t>
        <a:bodyPr/>
        <a:lstStyle/>
        <a:p>
          <a:endParaRPr lang="de-DE"/>
        </a:p>
      </dgm:t>
    </dgm:pt>
    <dgm:pt modelId="{C0F4E07C-DB4F-439C-86DB-2B35EC8DE809}" type="pres">
      <dgm:prSet presAssocID="{14B4C041-4FCD-40DC-AB8C-A17B9EF19D82}" presName="parentRect" presStyleLbl="alignNode1" presStyleIdx="1" presStyleCnt="4"/>
      <dgm:spPr/>
      <dgm:t>
        <a:bodyPr/>
        <a:lstStyle/>
        <a:p>
          <a:endParaRPr lang="de-DE"/>
        </a:p>
      </dgm:t>
    </dgm:pt>
    <dgm:pt modelId="{23E643F9-DE9D-4E45-B03B-ABBF60C82CB2}" type="pres">
      <dgm:prSet presAssocID="{14B4C041-4FCD-40DC-AB8C-A17B9EF19D82}" presName="adorn" presStyleLbl="fgAccFollow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t>
        <a:bodyPr/>
        <a:lstStyle/>
        <a:p>
          <a:endParaRPr lang="de-DE"/>
        </a:p>
      </dgm:t>
      <dgm:extLst>
        <a:ext uri="{E40237B7-FDA0-4F09-8148-C483321AD2D9}">
          <dgm14:cNvPr xmlns:dgm14="http://schemas.microsoft.com/office/drawing/2010/diagram" id="0" name="" descr="Bleistift"/>
        </a:ext>
      </dgm:extLst>
    </dgm:pt>
    <dgm:pt modelId="{C80CC770-53D3-4124-BEF3-E394FC8AD1E9}" type="pres">
      <dgm:prSet presAssocID="{978F3BE8-9F44-4B72-8984-B416C4905B66}" presName="sibTrans" presStyleLbl="sibTrans2D1" presStyleIdx="0" presStyleCnt="0"/>
      <dgm:spPr/>
      <dgm:t>
        <a:bodyPr/>
        <a:lstStyle/>
        <a:p>
          <a:endParaRPr lang="de-DE"/>
        </a:p>
      </dgm:t>
    </dgm:pt>
    <dgm:pt modelId="{B330D19E-D191-48E3-873D-B03C6BE65DB1}" type="pres">
      <dgm:prSet presAssocID="{75E24C42-BA4B-45E6-AE81-BC25548BCB4F}" presName="compNode" presStyleCnt="0"/>
      <dgm:spPr/>
    </dgm:pt>
    <dgm:pt modelId="{F956CEFF-4073-42CD-917B-8397E7FE6406}" type="pres">
      <dgm:prSet presAssocID="{75E24C42-BA4B-45E6-AE81-BC25548BCB4F}" presName="childRect" presStyleLbl="bgAcc1" presStyleIdx="2" presStyleCnt="4">
        <dgm:presLayoutVars>
          <dgm:bulletEnabled val="1"/>
        </dgm:presLayoutVars>
      </dgm:prSet>
      <dgm:spPr/>
      <dgm:t>
        <a:bodyPr/>
        <a:lstStyle/>
        <a:p>
          <a:endParaRPr lang="de-DE"/>
        </a:p>
      </dgm:t>
    </dgm:pt>
    <dgm:pt modelId="{EB23501B-B0AB-4F94-8807-4872FF75832A}" type="pres">
      <dgm:prSet presAssocID="{75E24C42-BA4B-45E6-AE81-BC25548BCB4F}" presName="parentText" presStyleLbl="node1" presStyleIdx="0" presStyleCnt="0">
        <dgm:presLayoutVars>
          <dgm:chMax val="0"/>
          <dgm:bulletEnabled val="1"/>
        </dgm:presLayoutVars>
      </dgm:prSet>
      <dgm:spPr/>
      <dgm:t>
        <a:bodyPr/>
        <a:lstStyle/>
        <a:p>
          <a:endParaRPr lang="de-DE"/>
        </a:p>
      </dgm:t>
    </dgm:pt>
    <dgm:pt modelId="{2EF22564-1593-42A2-B292-CC8D3D058D99}" type="pres">
      <dgm:prSet presAssocID="{75E24C42-BA4B-45E6-AE81-BC25548BCB4F}" presName="parentRect" presStyleLbl="alignNode1" presStyleIdx="2" presStyleCnt="4"/>
      <dgm:spPr/>
      <dgm:t>
        <a:bodyPr/>
        <a:lstStyle/>
        <a:p>
          <a:endParaRPr lang="de-DE"/>
        </a:p>
      </dgm:t>
    </dgm:pt>
    <dgm:pt modelId="{F4E1BC54-C8F3-4F68-BC89-1454735A5D04}" type="pres">
      <dgm:prSet presAssocID="{75E24C42-BA4B-45E6-AE81-BC25548BCB4F}" presName="adorn" presStyleLbl="fgAccFollow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t>
        <a:bodyPr/>
        <a:lstStyle/>
        <a:p>
          <a:endParaRPr lang="de-DE"/>
        </a:p>
      </dgm:t>
      <dgm:extLst>
        <a:ext uri="{E40237B7-FDA0-4F09-8148-C483321AD2D9}">
          <dgm14:cNvPr xmlns:dgm14="http://schemas.microsoft.com/office/drawing/2010/diagram" id="0" name="" descr="Volume"/>
        </a:ext>
      </dgm:extLst>
    </dgm:pt>
    <dgm:pt modelId="{E6FC2127-A0A4-4D5F-AA72-0BBF0AD16935}" type="pres">
      <dgm:prSet presAssocID="{5DBCB48E-50D3-42CA-95BB-009C428871D3}" presName="sibTrans" presStyleLbl="sibTrans2D1" presStyleIdx="0" presStyleCnt="0"/>
      <dgm:spPr/>
      <dgm:t>
        <a:bodyPr/>
        <a:lstStyle/>
        <a:p>
          <a:endParaRPr lang="de-DE"/>
        </a:p>
      </dgm:t>
    </dgm:pt>
    <dgm:pt modelId="{1ED98E39-4BDE-46BD-9C72-823B524F538D}" type="pres">
      <dgm:prSet presAssocID="{BBCF0F94-CF3C-49CF-B4C6-40061D97D509}" presName="compNode" presStyleCnt="0"/>
      <dgm:spPr/>
    </dgm:pt>
    <dgm:pt modelId="{D5E1E97E-8620-4DFE-A26D-D79D19F0241D}" type="pres">
      <dgm:prSet presAssocID="{BBCF0F94-CF3C-49CF-B4C6-40061D97D509}" presName="childRect" presStyleLbl="bgAcc1" presStyleIdx="3" presStyleCnt="4">
        <dgm:presLayoutVars>
          <dgm:bulletEnabled val="1"/>
        </dgm:presLayoutVars>
      </dgm:prSet>
      <dgm:spPr/>
      <dgm:t>
        <a:bodyPr/>
        <a:lstStyle/>
        <a:p>
          <a:endParaRPr lang="de-DE"/>
        </a:p>
      </dgm:t>
    </dgm:pt>
    <dgm:pt modelId="{E33C8A48-5ADE-46B8-9A38-3401F26CAD78}" type="pres">
      <dgm:prSet presAssocID="{BBCF0F94-CF3C-49CF-B4C6-40061D97D509}" presName="parentText" presStyleLbl="node1" presStyleIdx="0" presStyleCnt="0">
        <dgm:presLayoutVars>
          <dgm:chMax val="0"/>
          <dgm:bulletEnabled val="1"/>
        </dgm:presLayoutVars>
      </dgm:prSet>
      <dgm:spPr/>
      <dgm:t>
        <a:bodyPr/>
        <a:lstStyle/>
        <a:p>
          <a:endParaRPr lang="de-DE"/>
        </a:p>
      </dgm:t>
    </dgm:pt>
    <dgm:pt modelId="{CDE19D58-C74C-43EE-83E1-F217DBD7CA71}" type="pres">
      <dgm:prSet presAssocID="{BBCF0F94-CF3C-49CF-B4C6-40061D97D509}" presName="parentRect" presStyleLbl="alignNode1" presStyleIdx="3" presStyleCnt="4"/>
      <dgm:spPr/>
      <dgm:t>
        <a:bodyPr/>
        <a:lstStyle/>
        <a:p>
          <a:endParaRPr lang="de-DE"/>
        </a:p>
      </dgm:t>
    </dgm:pt>
    <dgm:pt modelId="{8BB80117-6E2E-404B-B1AE-9C780296B710}" type="pres">
      <dgm:prSet presAssocID="{BBCF0F94-CF3C-49CF-B4C6-40061D97D509}" presName="adorn" presStyleLbl="fgAccFollow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t>
        <a:bodyPr/>
        <a:lstStyle/>
        <a:p>
          <a:endParaRPr lang="de-DE"/>
        </a:p>
      </dgm:t>
      <dgm:extLst>
        <a:ext uri="{E40237B7-FDA0-4F09-8148-C483321AD2D9}">
          <dgm14:cNvPr xmlns:dgm14="http://schemas.microsoft.com/office/drawing/2010/diagram" id="0" name="" descr="DJ"/>
        </a:ext>
      </dgm:extLst>
    </dgm:pt>
  </dgm:ptLst>
  <dgm:cxnLst>
    <dgm:cxn modelId="{CD4D28AC-5A87-4421-B221-B71AAA96AD85}" type="presOf" srcId="{C2ABD931-013F-42F1-8D02-331750B39262}" destId="{BA4DDD5A-BC23-41E6-9EC7-4EB228D8BA3E}" srcOrd="0" destOrd="1" presId="urn:microsoft.com/office/officeart/2005/8/layout/bList2"/>
    <dgm:cxn modelId="{24A9D74E-3A07-44EE-8ABE-1E714A1963E2}" type="presOf" srcId="{C6D42ED9-20E3-4C8F-9778-C28C1CD41031}" destId="{BA4DDD5A-BC23-41E6-9EC7-4EB228D8BA3E}" srcOrd="0" destOrd="0" presId="urn:microsoft.com/office/officeart/2005/8/layout/bList2"/>
    <dgm:cxn modelId="{72F23B9D-1081-411D-A8A9-225A22504FD3}" srcId="{DEC3F297-8C9E-4402-881B-C2FFA75A7568}" destId="{8F9ABAD7-5044-495D-94E8-57A6CE76F694}" srcOrd="2" destOrd="0" parTransId="{E6AC288B-1097-4AFD-9CE7-2503A9FAEF1C}" sibTransId="{67212F44-4F29-45F0-8272-3239F883EA52}"/>
    <dgm:cxn modelId="{818BD564-F452-46DF-9CE9-BE1F43C62C18}" type="presOf" srcId="{D55226F6-63D1-4B57-BAF0-4D2F3ABA9E57}" destId="{FF643B52-ABA9-41E6-A0EE-5D68AFE433C9}" srcOrd="0" destOrd="0" presId="urn:microsoft.com/office/officeart/2005/8/layout/bList2"/>
    <dgm:cxn modelId="{8A575C02-EF8C-419E-8942-57A1121C44C2}" type="presOf" srcId="{DEC3F297-8C9E-4402-881B-C2FFA75A7568}" destId="{9247C704-9E2D-4530-B80E-5CA8D5BD61C5}" srcOrd="1" destOrd="0" presId="urn:microsoft.com/office/officeart/2005/8/layout/bList2"/>
    <dgm:cxn modelId="{B13F5381-72A3-45CA-BEAB-8367B35DCBC3}" srcId="{75E24C42-BA4B-45E6-AE81-BC25548BCB4F}" destId="{86187E62-3B7D-4055-99A0-EEBB1F55A859}" srcOrd="1" destOrd="0" parTransId="{06B1DF4E-C394-43B5-9076-DE1A410C0777}" sibTransId="{E4B633C8-8862-425D-BD8A-ABD6E7E1ED21}"/>
    <dgm:cxn modelId="{20B6C29E-7DC0-4FA5-A3E9-AE7BB77AED98}" type="presOf" srcId="{8F9ABAD7-5044-495D-94E8-57A6CE76F694}" destId="{AEF347C2-C6E4-4202-8DE2-D313D21C13F3}" srcOrd="0" destOrd="2" presId="urn:microsoft.com/office/officeart/2005/8/layout/bList2"/>
    <dgm:cxn modelId="{324E41F1-46D2-4D21-985F-B7DBEC0EDC64}" srcId="{BBCF0F94-CF3C-49CF-B4C6-40061D97D509}" destId="{385F3FB2-A783-4158-8580-F640B2B7A1A9}" srcOrd="1" destOrd="0" parTransId="{D952506E-DECB-48FD-831C-DBC763BE27CC}" sibTransId="{EE08CC27-AF3F-4DBB-9D2A-109D75BBE7E4}"/>
    <dgm:cxn modelId="{6A693055-7CCA-4EAC-822B-CBA928569E98}" srcId="{DEC3F297-8C9E-4402-881B-C2FFA75A7568}" destId="{303CE0DB-BE8D-4600-B79E-E52A8476485B}" srcOrd="5" destOrd="0" parTransId="{6A7329DA-9891-414A-82EE-06B270FDAC52}" sibTransId="{48798F44-3EBB-4B50-8170-49D603E439DC}"/>
    <dgm:cxn modelId="{46755298-8984-4CC9-B27B-0361406132C1}" srcId="{14B4C041-4FCD-40DC-AB8C-A17B9EF19D82}" destId="{8FA21AF6-6689-4854-8E24-29365F0D0AF5}" srcOrd="2" destOrd="0" parTransId="{5378D0A5-5400-4CDD-8AEE-ECCB1F694C51}" sibTransId="{C802976B-5E5A-4809-BE52-0E212A00A00C}"/>
    <dgm:cxn modelId="{EF770C2F-BC3F-4012-91F2-0D9C72D41830}" type="presOf" srcId="{8FA21AF6-6689-4854-8E24-29365F0D0AF5}" destId="{BA4DDD5A-BC23-41E6-9EC7-4EB228D8BA3E}" srcOrd="0" destOrd="2" presId="urn:microsoft.com/office/officeart/2005/8/layout/bList2"/>
    <dgm:cxn modelId="{5C76982D-D7B3-4599-A591-4C4DE1D4C049}" type="presOf" srcId="{CAD3C003-3E1A-4750-A871-FC0EB4533B9D}" destId="{AEF347C2-C6E4-4202-8DE2-D313D21C13F3}" srcOrd="0" destOrd="0" presId="urn:microsoft.com/office/officeart/2005/8/layout/bList2"/>
    <dgm:cxn modelId="{6B26A56F-F04C-414D-A54D-86F2D1EE6746}" type="presOf" srcId="{978F3BE8-9F44-4B72-8984-B416C4905B66}" destId="{C80CC770-53D3-4124-BEF3-E394FC8AD1E9}" srcOrd="0" destOrd="0" presId="urn:microsoft.com/office/officeart/2005/8/layout/bList2"/>
    <dgm:cxn modelId="{0FD3D8BE-323D-4A2A-94F2-5B72BE5FA559}" type="presOf" srcId="{BBCF0F94-CF3C-49CF-B4C6-40061D97D509}" destId="{CDE19D58-C74C-43EE-83E1-F217DBD7CA71}" srcOrd="1" destOrd="0" presId="urn:microsoft.com/office/officeart/2005/8/layout/bList2"/>
    <dgm:cxn modelId="{D4AA2C87-88C9-43B2-BFEF-581A07997518}" srcId="{75E24C42-BA4B-45E6-AE81-BC25548BCB4F}" destId="{A8F77BBA-26C3-44F5-BE4F-73D7C029C7A5}" srcOrd="0" destOrd="0" parTransId="{82B78E7C-95A2-406F-AFA8-F704DB1822EA}" sibTransId="{8C5B270A-615A-4B77-8416-815DB4E8EFD7}"/>
    <dgm:cxn modelId="{2E18AC86-27BA-45FA-82B8-FB40AF6FECE0}" type="presOf" srcId="{D7525862-0408-4224-A297-13464FA599B1}" destId="{D5E1E97E-8620-4DFE-A26D-D79D19F0241D}" srcOrd="0" destOrd="0" presId="urn:microsoft.com/office/officeart/2005/8/layout/bList2"/>
    <dgm:cxn modelId="{6C909F3C-B924-4F8F-8FE2-8E30D7EA9C7C}" type="presOf" srcId="{5DBCB48E-50D3-42CA-95BB-009C428871D3}" destId="{E6FC2127-A0A4-4D5F-AA72-0BBF0AD16935}" srcOrd="0" destOrd="0" presId="urn:microsoft.com/office/officeart/2005/8/layout/bList2"/>
    <dgm:cxn modelId="{CEFCAA9D-D5FE-4281-A7CC-0A3ABEB5EB8F}" srcId="{14B4C041-4FCD-40DC-AB8C-A17B9EF19D82}" destId="{C2ABD931-013F-42F1-8D02-331750B39262}" srcOrd="1" destOrd="0" parTransId="{F81FB649-6DC2-4457-9B9E-CF2F8270D076}" sibTransId="{8AEDD7FC-7142-4B51-A7B7-38824A908EFF}"/>
    <dgm:cxn modelId="{56EA4E4D-31EC-4F44-9F83-B3780802CE27}" srcId="{8D8ACB98-51D1-41F1-ABA7-1B5D52137827}" destId="{DEC3F297-8C9E-4402-881B-C2FFA75A7568}" srcOrd="0" destOrd="0" parTransId="{6272B7AF-FF77-4F4C-9D55-93F688B78A49}" sibTransId="{D55226F6-63D1-4B57-BAF0-4D2F3ABA9E57}"/>
    <dgm:cxn modelId="{204D12BF-54A0-4E9B-8307-A45E518AC405}" type="presOf" srcId="{303CE0DB-BE8D-4600-B79E-E52A8476485B}" destId="{AEF347C2-C6E4-4202-8DE2-D313D21C13F3}" srcOrd="0" destOrd="5" presId="urn:microsoft.com/office/officeart/2005/8/layout/bList2"/>
    <dgm:cxn modelId="{72365AD5-5567-47CF-A7AC-CC32AD5EEC12}" srcId="{DEC3F297-8C9E-4402-881B-C2FFA75A7568}" destId="{40FA8E0A-8934-4203-9BE9-6DE0BF69C578}" srcOrd="3" destOrd="0" parTransId="{9D4EC4EF-9A9D-4C9B-88E1-AA6A02EC22DB}" sibTransId="{BB988B90-E43A-46FA-BDB2-C4D97C67E530}"/>
    <dgm:cxn modelId="{38D86C0B-1AC6-4059-84F7-F99427399C63}" type="presOf" srcId="{14B4C041-4FCD-40DC-AB8C-A17B9EF19D82}" destId="{9D77FE15-76F4-4034-AD99-6826C4A983BA}" srcOrd="0" destOrd="0" presId="urn:microsoft.com/office/officeart/2005/8/layout/bList2"/>
    <dgm:cxn modelId="{27DEBC56-AAD5-4E7F-A29C-242448C984F3}" srcId="{DEC3F297-8C9E-4402-881B-C2FFA75A7568}" destId="{CAD3C003-3E1A-4750-A871-FC0EB4533B9D}" srcOrd="0" destOrd="0" parTransId="{4F16A994-6989-42E9-A91A-CF2E1B171866}" sibTransId="{F43F6525-103C-4051-B1AD-709CEE1F0C99}"/>
    <dgm:cxn modelId="{C59EDDD8-CE6D-4CD4-8AFF-1AFDF6182922}" type="presOf" srcId="{A8F77BBA-26C3-44F5-BE4F-73D7C029C7A5}" destId="{F956CEFF-4073-42CD-917B-8397E7FE6406}" srcOrd="0" destOrd="0" presId="urn:microsoft.com/office/officeart/2005/8/layout/bList2"/>
    <dgm:cxn modelId="{8FB9E352-71D3-4CF4-921C-1C57FFEFF9BD}" srcId="{14B4C041-4FCD-40DC-AB8C-A17B9EF19D82}" destId="{C6D42ED9-20E3-4C8F-9778-C28C1CD41031}" srcOrd="0" destOrd="0" parTransId="{D4A64C76-BA51-4AEE-9486-35AB5BE48291}" sibTransId="{E12C6821-B2EA-495E-AF5A-D235EC7F9DB1}"/>
    <dgm:cxn modelId="{69829B97-A961-43E9-8DBE-632310914EE1}" srcId="{8D8ACB98-51D1-41F1-ABA7-1B5D52137827}" destId="{BBCF0F94-CF3C-49CF-B4C6-40061D97D509}" srcOrd="3" destOrd="0" parTransId="{511FCA4B-0F8C-4E3A-B289-21C1BC15DCA3}" sibTransId="{5E38B1B8-0249-486C-84F7-B17B5A53D04E}"/>
    <dgm:cxn modelId="{6BC1E639-D76F-47B7-BFB0-372C4F6475AB}" type="presOf" srcId="{8D8ACB98-51D1-41F1-ABA7-1B5D52137827}" destId="{8888B550-DBAC-4902-AB7C-817875DED0D1}" srcOrd="0" destOrd="0" presId="urn:microsoft.com/office/officeart/2005/8/layout/bList2"/>
    <dgm:cxn modelId="{292CFE4B-DFD9-4460-BD1D-F42496104694}" type="presOf" srcId="{86187E62-3B7D-4055-99A0-EEBB1F55A859}" destId="{F956CEFF-4073-42CD-917B-8397E7FE6406}" srcOrd="0" destOrd="1" presId="urn:microsoft.com/office/officeart/2005/8/layout/bList2"/>
    <dgm:cxn modelId="{28DB363E-1FE5-4177-AE69-A3536D42159F}" type="presOf" srcId="{B7AD1BC9-7D06-4FD7-9C01-6BE5EFB49AC8}" destId="{AEF347C2-C6E4-4202-8DE2-D313D21C13F3}" srcOrd="0" destOrd="1" presId="urn:microsoft.com/office/officeart/2005/8/layout/bList2"/>
    <dgm:cxn modelId="{DC257E50-204D-4892-8469-873FBF177F3D}" type="presOf" srcId="{DEC3F297-8C9E-4402-881B-C2FFA75A7568}" destId="{B8568C47-9096-4844-B67D-4F9E2804AA63}" srcOrd="0" destOrd="0" presId="urn:microsoft.com/office/officeart/2005/8/layout/bList2"/>
    <dgm:cxn modelId="{EB23924E-082E-4749-B130-939DA12073F5}" type="presOf" srcId="{75E24C42-BA4B-45E6-AE81-BC25548BCB4F}" destId="{2EF22564-1593-42A2-B292-CC8D3D058D99}" srcOrd="1" destOrd="0" presId="urn:microsoft.com/office/officeart/2005/8/layout/bList2"/>
    <dgm:cxn modelId="{9D1FC33D-BA63-46B2-8900-6FC0817F275F}" srcId="{8D8ACB98-51D1-41F1-ABA7-1B5D52137827}" destId="{14B4C041-4FCD-40DC-AB8C-A17B9EF19D82}" srcOrd="1" destOrd="0" parTransId="{A932E832-C679-47F5-9528-1C5463E3F348}" sibTransId="{978F3BE8-9F44-4B72-8984-B416C4905B66}"/>
    <dgm:cxn modelId="{3D27AF01-7085-426F-B257-54D31F8B9951}" srcId="{8D8ACB98-51D1-41F1-ABA7-1B5D52137827}" destId="{75E24C42-BA4B-45E6-AE81-BC25548BCB4F}" srcOrd="2" destOrd="0" parTransId="{6DBD4115-23EC-4162-83A1-D30689390E0B}" sibTransId="{5DBCB48E-50D3-42CA-95BB-009C428871D3}"/>
    <dgm:cxn modelId="{28C16F63-2E75-4ABE-A62E-B788A091E155}" type="presOf" srcId="{14B4C041-4FCD-40DC-AB8C-A17B9EF19D82}" destId="{C0F4E07C-DB4F-439C-86DB-2B35EC8DE809}" srcOrd="1" destOrd="0" presId="urn:microsoft.com/office/officeart/2005/8/layout/bList2"/>
    <dgm:cxn modelId="{7200E786-F629-423F-8D8A-4CE8C982A8C2}" srcId="{14B4C041-4FCD-40DC-AB8C-A17B9EF19D82}" destId="{7A64D406-B5B6-4FEE-96F8-1215638118A9}" srcOrd="3" destOrd="0" parTransId="{AB3321CC-3A19-4EF0-8089-2F0DCEAA964A}" sibTransId="{305A5679-7B2E-462C-8359-803DF47EA0F9}"/>
    <dgm:cxn modelId="{9C8FAC49-368C-4570-9661-E7DA8CDDD356}" type="presOf" srcId="{385F3FB2-A783-4158-8580-F640B2B7A1A9}" destId="{D5E1E97E-8620-4DFE-A26D-D79D19F0241D}" srcOrd="0" destOrd="1" presId="urn:microsoft.com/office/officeart/2005/8/layout/bList2"/>
    <dgm:cxn modelId="{E13EE089-125C-46DF-A8F9-7F2FDFD3D0D0}" srcId="{DEC3F297-8C9E-4402-881B-C2FFA75A7568}" destId="{B7AD1BC9-7D06-4FD7-9C01-6BE5EFB49AC8}" srcOrd="1" destOrd="0" parTransId="{FB7AFB4B-FFBD-416B-AC69-CAA76E3E6460}" sibTransId="{BDAE002D-CFE7-4AD2-8A90-E11EC8164A68}"/>
    <dgm:cxn modelId="{22DB6B30-AB26-4824-8407-08B548EC3AF8}" type="presOf" srcId="{BBCF0F94-CF3C-49CF-B4C6-40061D97D509}" destId="{E33C8A48-5ADE-46B8-9A38-3401F26CAD78}" srcOrd="0" destOrd="0" presId="urn:microsoft.com/office/officeart/2005/8/layout/bList2"/>
    <dgm:cxn modelId="{F0A07106-EDB7-4F4A-AAFB-99DAEE9A92EC}" type="presOf" srcId="{A3ADD29D-E68A-4B97-B6A9-55845CB19344}" destId="{AEF347C2-C6E4-4202-8DE2-D313D21C13F3}" srcOrd="0" destOrd="4" presId="urn:microsoft.com/office/officeart/2005/8/layout/bList2"/>
    <dgm:cxn modelId="{B2E87ADA-696A-4942-A217-E7FF5D928345}" srcId="{DEC3F297-8C9E-4402-881B-C2FFA75A7568}" destId="{A3ADD29D-E68A-4B97-B6A9-55845CB19344}" srcOrd="4" destOrd="0" parTransId="{C4BC0B7B-4D66-43E5-BB69-FB10FDBE8367}" sibTransId="{A2C9DC2F-7622-4C9B-B53C-D8E7E1C234BC}"/>
    <dgm:cxn modelId="{C202387E-3362-4EC0-8036-12D2003B7DE3}" type="presOf" srcId="{75E24C42-BA4B-45E6-AE81-BC25548BCB4F}" destId="{EB23501B-B0AB-4F94-8807-4872FF75832A}" srcOrd="0" destOrd="0" presId="urn:microsoft.com/office/officeart/2005/8/layout/bList2"/>
    <dgm:cxn modelId="{7EE9C753-C6BC-4BEF-B379-B325C6E52D45}" type="presOf" srcId="{40FA8E0A-8934-4203-9BE9-6DE0BF69C578}" destId="{AEF347C2-C6E4-4202-8DE2-D313D21C13F3}" srcOrd="0" destOrd="3" presId="urn:microsoft.com/office/officeart/2005/8/layout/bList2"/>
    <dgm:cxn modelId="{909B61F9-92F1-4B95-B89B-281FB91C04C9}" srcId="{BBCF0F94-CF3C-49CF-B4C6-40061D97D509}" destId="{D7525862-0408-4224-A297-13464FA599B1}" srcOrd="0" destOrd="0" parTransId="{F162B45C-7074-4E55-AC6F-0CE1AB82BCD3}" sibTransId="{6FC9CE51-AD1A-4CCD-ABF5-0B88DAB4E3AA}"/>
    <dgm:cxn modelId="{B4B392B0-5FCC-4F9B-A9D8-C175C60EC032}" type="presOf" srcId="{7A64D406-B5B6-4FEE-96F8-1215638118A9}" destId="{BA4DDD5A-BC23-41E6-9EC7-4EB228D8BA3E}" srcOrd="0" destOrd="3" presId="urn:microsoft.com/office/officeart/2005/8/layout/bList2"/>
    <dgm:cxn modelId="{ACA3CC80-79AA-47D0-80C7-CD66217E58C3}" type="presParOf" srcId="{8888B550-DBAC-4902-AB7C-817875DED0D1}" destId="{CC2C280C-476D-45B6-84CA-A8F378D2E8C4}" srcOrd="0" destOrd="0" presId="urn:microsoft.com/office/officeart/2005/8/layout/bList2"/>
    <dgm:cxn modelId="{E2F5E15C-2442-4B72-9234-5D504998AF14}" type="presParOf" srcId="{CC2C280C-476D-45B6-84CA-A8F378D2E8C4}" destId="{AEF347C2-C6E4-4202-8DE2-D313D21C13F3}" srcOrd="0" destOrd="0" presId="urn:microsoft.com/office/officeart/2005/8/layout/bList2"/>
    <dgm:cxn modelId="{E4E08E84-AE35-4280-B7B2-1CE850EA9ECB}" type="presParOf" srcId="{CC2C280C-476D-45B6-84CA-A8F378D2E8C4}" destId="{B8568C47-9096-4844-B67D-4F9E2804AA63}" srcOrd="1" destOrd="0" presId="urn:microsoft.com/office/officeart/2005/8/layout/bList2"/>
    <dgm:cxn modelId="{3AFB9EA5-DC6F-4BFA-948C-588F7A34A42D}" type="presParOf" srcId="{CC2C280C-476D-45B6-84CA-A8F378D2E8C4}" destId="{9247C704-9E2D-4530-B80E-5CA8D5BD61C5}" srcOrd="2" destOrd="0" presId="urn:microsoft.com/office/officeart/2005/8/layout/bList2"/>
    <dgm:cxn modelId="{4225D3E2-EC17-4643-A51A-34241A1D42B3}" type="presParOf" srcId="{CC2C280C-476D-45B6-84CA-A8F378D2E8C4}" destId="{88658D34-F42F-433A-A5FF-932053468F9F}" srcOrd="3" destOrd="0" presId="urn:microsoft.com/office/officeart/2005/8/layout/bList2"/>
    <dgm:cxn modelId="{95341A6A-9BD5-42AB-B82D-436AF741CCB9}" type="presParOf" srcId="{8888B550-DBAC-4902-AB7C-817875DED0D1}" destId="{FF643B52-ABA9-41E6-A0EE-5D68AFE433C9}" srcOrd="1" destOrd="0" presId="urn:microsoft.com/office/officeart/2005/8/layout/bList2"/>
    <dgm:cxn modelId="{911908B3-1766-495C-B265-D614F2FAA38B}" type="presParOf" srcId="{8888B550-DBAC-4902-AB7C-817875DED0D1}" destId="{C00D58F4-6B3A-4B05-9FA8-F77DC4C91CEF}" srcOrd="2" destOrd="0" presId="urn:microsoft.com/office/officeart/2005/8/layout/bList2"/>
    <dgm:cxn modelId="{E03916E7-C0C4-43EC-8740-C4D8D2FC4C4E}" type="presParOf" srcId="{C00D58F4-6B3A-4B05-9FA8-F77DC4C91CEF}" destId="{BA4DDD5A-BC23-41E6-9EC7-4EB228D8BA3E}" srcOrd="0" destOrd="0" presId="urn:microsoft.com/office/officeart/2005/8/layout/bList2"/>
    <dgm:cxn modelId="{FCCBF6AC-74DE-4A70-8AF4-6B31DBA2E239}" type="presParOf" srcId="{C00D58F4-6B3A-4B05-9FA8-F77DC4C91CEF}" destId="{9D77FE15-76F4-4034-AD99-6826C4A983BA}" srcOrd="1" destOrd="0" presId="urn:microsoft.com/office/officeart/2005/8/layout/bList2"/>
    <dgm:cxn modelId="{F032BB3A-326A-4578-A314-54A8DC6AD3D0}" type="presParOf" srcId="{C00D58F4-6B3A-4B05-9FA8-F77DC4C91CEF}" destId="{C0F4E07C-DB4F-439C-86DB-2B35EC8DE809}" srcOrd="2" destOrd="0" presId="urn:microsoft.com/office/officeart/2005/8/layout/bList2"/>
    <dgm:cxn modelId="{03B18605-6FBA-47B2-879B-EAD9C892470A}" type="presParOf" srcId="{C00D58F4-6B3A-4B05-9FA8-F77DC4C91CEF}" destId="{23E643F9-DE9D-4E45-B03B-ABBF60C82CB2}" srcOrd="3" destOrd="0" presId="urn:microsoft.com/office/officeart/2005/8/layout/bList2"/>
    <dgm:cxn modelId="{EFDA403B-BBE9-4EBE-980A-C69B50827DF5}" type="presParOf" srcId="{8888B550-DBAC-4902-AB7C-817875DED0D1}" destId="{C80CC770-53D3-4124-BEF3-E394FC8AD1E9}" srcOrd="3" destOrd="0" presId="urn:microsoft.com/office/officeart/2005/8/layout/bList2"/>
    <dgm:cxn modelId="{52E352C5-BF3E-458A-ACA3-BFB4596371A7}" type="presParOf" srcId="{8888B550-DBAC-4902-AB7C-817875DED0D1}" destId="{B330D19E-D191-48E3-873D-B03C6BE65DB1}" srcOrd="4" destOrd="0" presId="urn:microsoft.com/office/officeart/2005/8/layout/bList2"/>
    <dgm:cxn modelId="{06ABAC0F-48AF-4A6E-9ECE-E4E21D6C84D3}" type="presParOf" srcId="{B330D19E-D191-48E3-873D-B03C6BE65DB1}" destId="{F956CEFF-4073-42CD-917B-8397E7FE6406}" srcOrd="0" destOrd="0" presId="urn:microsoft.com/office/officeart/2005/8/layout/bList2"/>
    <dgm:cxn modelId="{D37C98A2-FF70-4C23-A346-19752A4FAAF3}" type="presParOf" srcId="{B330D19E-D191-48E3-873D-B03C6BE65DB1}" destId="{EB23501B-B0AB-4F94-8807-4872FF75832A}" srcOrd="1" destOrd="0" presId="urn:microsoft.com/office/officeart/2005/8/layout/bList2"/>
    <dgm:cxn modelId="{FA2CD017-4842-4611-B52E-0A3424B9F818}" type="presParOf" srcId="{B330D19E-D191-48E3-873D-B03C6BE65DB1}" destId="{2EF22564-1593-42A2-B292-CC8D3D058D99}" srcOrd="2" destOrd="0" presId="urn:microsoft.com/office/officeart/2005/8/layout/bList2"/>
    <dgm:cxn modelId="{856A00D2-7824-4E23-8F7B-27627F911289}" type="presParOf" srcId="{B330D19E-D191-48E3-873D-B03C6BE65DB1}" destId="{F4E1BC54-C8F3-4F68-BC89-1454735A5D04}" srcOrd="3" destOrd="0" presId="urn:microsoft.com/office/officeart/2005/8/layout/bList2"/>
    <dgm:cxn modelId="{AE7FF4FF-5B41-4506-BC10-9437D328A1C8}" type="presParOf" srcId="{8888B550-DBAC-4902-AB7C-817875DED0D1}" destId="{E6FC2127-A0A4-4D5F-AA72-0BBF0AD16935}" srcOrd="5" destOrd="0" presId="urn:microsoft.com/office/officeart/2005/8/layout/bList2"/>
    <dgm:cxn modelId="{1A2AF869-20E6-4C65-9C50-0F46E58B52EC}" type="presParOf" srcId="{8888B550-DBAC-4902-AB7C-817875DED0D1}" destId="{1ED98E39-4BDE-46BD-9C72-823B524F538D}" srcOrd="6" destOrd="0" presId="urn:microsoft.com/office/officeart/2005/8/layout/bList2"/>
    <dgm:cxn modelId="{EE9EC215-4072-407E-B017-0639A99F57E2}" type="presParOf" srcId="{1ED98E39-4BDE-46BD-9C72-823B524F538D}" destId="{D5E1E97E-8620-4DFE-A26D-D79D19F0241D}" srcOrd="0" destOrd="0" presId="urn:microsoft.com/office/officeart/2005/8/layout/bList2"/>
    <dgm:cxn modelId="{B87AE16E-C8CB-4A1C-BA47-12243B90DFFC}" type="presParOf" srcId="{1ED98E39-4BDE-46BD-9C72-823B524F538D}" destId="{E33C8A48-5ADE-46B8-9A38-3401F26CAD78}" srcOrd="1" destOrd="0" presId="urn:microsoft.com/office/officeart/2005/8/layout/bList2"/>
    <dgm:cxn modelId="{39F8676E-EAE2-4DDE-A8FC-D03C163A23FF}" type="presParOf" srcId="{1ED98E39-4BDE-46BD-9C72-823B524F538D}" destId="{CDE19D58-C74C-43EE-83E1-F217DBD7CA71}" srcOrd="2" destOrd="0" presId="urn:microsoft.com/office/officeart/2005/8/layout/bList2"/>
    <dgm:cxn modelId="{3301A137-B039-4202-9CD0-CEE229A8CC3E}" type="presParOf" srcId="{1ED98E39-4BDE-46BD-9C72-823B524F538D}" destId="{8BB80117-6E2E-404B-B1AE-9C780296B710}"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023CA-D7CD-4960-828D-246C90848CE4}">
      <dsp:nvSpPr>
        <dsp:cNvPr id="0" name=""/>
        <dsp:cNvSpPr/>
      </dsp:nvSpPr>
      <dsp:spPr>
        <a:xfrm>
          <a:off x="1216444" y="2298645"/>
          <a:ext cx="271510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946A59-D481-4CBC-8296-3D63998714D0}">
      <dsp:nvSpPr>
        <dsp:cNvPr id="0" name=""/>
        <dsp:cNvSpPr/>
      </dsp:nvSpPr>
      <dsp:spPr>
        <a:xfrm>
          <a:off x="1216444" y="1352144"/>
          <a:ext cx="23256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B7A79D-77F6-49A4-8D44-C5A2A7F74691}">
      <dsp:nvSpPr>
        <dsp:cNvPr id="0" name=""/>
        <dsp:cNvSpPr/>
      </dsp:nvSpPr>
      <dsp:spPr>
        <a:xfrm>
          <a:off x="1216444" y="405643"/>
          <a:ext cx="271510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FD8F77-59A0-4E14-9162-61E60AFC14C0}">
      <dsp:nvSpPr>
        <dsp:cNvPr id="0" name=""/>
        <dsp:cNvSpPr/>
      </dsp:nvSpPr>
      <dsp:spPr>
        <a:xfrm>
          <a:off x="140813" y="254392"/>
          <a:ext cx="2151261" cy="21955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506F44-CB29-4798-AB0C-E44EDD50AF4B}">
      <dsp:nvSpPr>
        <dsp:cNvPr id="0" name=""/>
        <dsp:cNvSpPr/>
      </dsp:nvSpPr>
      <dsp:spPr>
        <a:xfrm>
          <a:off x="351072" y="1435977"/>
          <a:ext cx="1730744" cy="8924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00350">
            <a:lnSpc>
              <a:spcPct val="90000"/>
            </a:lnSpc>
            <a:spcBef>
              <a:spcPct val="0"/>
            </a:spcBef>
            <a:spcAft>
              <a:spcPct val="35000"/>
            </a:spcAft>
          </a:pPr>
          <a:endParaRPr lang="de-DE" sz="6300" kern="1200" dirty="0"/>
        </a:p>
      </dsp:txBody>
      <dsp:txXfrm>
        <a:off x="351072" y="1435977"/>
        <a:ext cx="1730744" cy="892415"/>
      </dsp:txXfrm>
    </dsp:sp>
    <dsp:sp modelId="{416A9289-6919-4A11-A4B2-D2AEAAA4E5D1}">
      <dsp:nvSpPr>
        <dsp:cNvPr id="0" name=""/>
        <dsp:cNvSpPr/>
      </dsp:nvSpPr>
      <dsp:spPr>
        <a:xfrm>
          <a:off x="3525907" y="0"/>
          <a:ext cx="811286" cy="81128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4E6BB5-1443-427A-8338-C83186206A02}">
      <dsp:nvSpPr>
        <dsp:cNvPr id="0" name=""/>
        <dsp:cNvSpPr/>
      </dsp:nvSpPr>
      <dsp:spPr>
        <a:xfrm>
          <a:off x="4337194" y="0"/>
          <a:ext cx="5374263" cy="811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l" defTabSz="889000">
            <a:lnSpc>
              <a:spcPct val="90000"/>
            </a:lnSpc>
            <a:spcBef>
              <a:spcPct val="0"/>
            </a:spcBef>
            <a:spcAft>
              <a:spcPct val="35000"/>
            </a:spcAft>
            <a:buFont typeface="Arial" panose="020B0604020202020204" pitchFamily="34" charset="0"/>
            <a:buChar char="•"/>
          </a:pPr>
          <a:r>
            <a:rPr lang="en-US" altLang="es-ES" sz="2000" b="0" kern="1200" dirty="0">
              <a:solidFill>
                <a:schemeClr val="tx1"/>
              </a:solidFill>
              <a:latin typeface="Arial" panose="020B0604020202020204" pitchFamily="34" charset="0"/>
              <a:cs typeface="Arial" panose="020B0604020202020204" pitchFamily="34" charset="0"/>
            </a:rPr>
            <a:t>A: </a:t>
          </a:r>
          <a:r>
            <a:rPr lang="de-DE" altLang="es-ES" sz="2000" b="0" kern="1200" dirty="0" smtClean="0">
              <a:solidFill>
                <a:schemeClr val="tx1"/>
              </a:solidFill>
              <a:latin typeface="Arial" panose="020B0604020202020204" pitchFamily="34" charset="0"/>
              <a:cs typeface="Arial" panose="020B0604020202020204" pitchFamily="34" charset="0"/>
            </a:rPr>
            <a:t>Kommunikation mit Kollegen</a:t>
          </a:r>
          <a:endParaRPr lang="de-DE" sz="2000" b="0" kern="1200" dirty="0">
            <a:solidFill>
              <a:schemeClr val="tx1"/>
            </a:solidFill>
          </a:endParaRPr>
        </a:p>
      </dsp:txBody>
      <dsp:txXfrm>
        <a:off x="4337194" y="0"/>
        <a:ext cx="5374263" cy="811286"/>
      </dsp:txXfrm>
    </dsp:sp>
    <dsp:sp modelId="{1762EF6F-B461-40CF-AAB0-DA4A5A60B94E}">
      <dsp:nvSpPr>
        <dsp:cNvPr id="0" name=""/>
        <dsp:cNvSpPr/>
      </dsp:nvSpPr>
      <dsp:spPr>
        <a:xfrm>
          <a:off x="3136490" y="946501"/>
          <a:ext cx="811286" cy="81128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55A2CC-17F4-4840-952F-A761C84F20FC}">
      <dsp:nvSpPr>
        <dsp:cNvPr id="0" name=""/>
        <dsp:cNvSpPr/>
      </dsp:nvSpPr>
      <dsp:spPr>
        <a:xfrm>
          <a:off x="3947776" y="946501"/>
          <a:ext cx="6522007" cy="811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l" defTabSz="889000">
            <a:lnSpc>
              <a:spcPct val="90000"/>
            </a:lnSpc>
            <a:spcBef>
              <a:spcPct val="0"/>
            </a:spcBef>
            <a:spcAft>
              <a:spcPct val="35000"/>
            </a:spcAft>
            <a:buFont typeface="Arial" panose="020B0604020202020204" pitchFamily="34" charset="0"/>
            <a:buChar char="•"/>
          </a:pPr>
          <a:r>
            <a:rPr lang="en-US" altLang="es-ES" sz="2000" b="0" kern="1200" dirty="0" smtClean="0">
              <a:solidFill>
                <a:schemeClr val="tx1"/>
              </a:solidFill>
              <a:latin typeface="Arial" panose="020B0604020202020204" pitchFamily="34" charset="0"/>
              <a:cs typeface="Arial" panose="020B0604020202020204" pitchFamily="34" charset="0"/>
            </a:rPr>
            <a:t>B</a:t>
          </a:r>
          <a:r>
            <a:rPr lang="en-US" altLang="es-ES" sz="2000" b="0" kern="1200" dirty="0">
              <a:solidFill>
                <a:schemeClr val="tx1"/>
              </a:solidFill>
              <a:latin typeface="Arial" panose="020B0604020202020204" pitchFamily="34" charset="0"/>
              <a:cs typeface="Arial" panose="020B0604020202020204" pitchFamily="34" charset="0"/>
            </a:rPr>
            <a:t>: </a:t>
          </a:r>
          <a:r>
            <a:rPr lang="de-DE" altLang="es-ES" sz="2000" b="0" kern="1200" dirty="0" smtClean="0">
              <a:solidFill>
                <a:schemeClr val="tx1"/>
              </a:solidFill>
              <a:latin typeface="Arial" panose="020B0604020202020204" pitchFamily="34" charset="0"/>
              <a:cs typeface="Arial" panose="020B0604020202020204" pitchFamily="34" charset="0"/>
            </a:rPr>
            <a:t>Teilnahme an Besprechungen </a:t>
          </a:r>
          <a:endParaRPr lang="de-DE" sz="2000" b="0" kern="1200" dirty="0">
            <a:solidFill>
              <a:schemeClr val="tx1"/>
            </a:solidFill>
          </a:endParaRPr>
        </a:p>
      </dsp:txBody>
      <dsp:txXfrm>
        <a:off x="3947776" y="946501"/>
        <a:ext cx="6522007" cy="811286"/>
      </dsp:txXfrm>
    </dsp:sp>
    <dsp:sp modelId="{20406095-ED2B-49B4-AD87-176DE270DF00}">
      <dsp:nvSpPr>
        <dsp:cNvPr id="0" name=""/>
        <dsp:cNvSpPr/>
      </dsp:nvSpPr>
      <dsp:spPr>
        <a:xfrm>
          <a:off x="3525907" y="1893002"/>
          <a:ext cx="811286" cy="81128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CD7D51-1973-4CDB-81CC-5CD3D16C1C1E}">
      <dsp:nvSpPr>
        <dsp:cNvPr id="0" name=""/>
        <dsp:cNvSpPr/>
      </dsp:nvSpPr>
      <dsp:spPr>
        <a:xfrm>
          <a:off x="4337194" y="1893002"/>
          <a:ext cx="6450780" cy="811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l" defTabSz="889000">
            <a:lnSpc>
              <a:spcPct val="90000"/>
            </a:lnSpc>
            <a:spcBef>
              <a:spcPct val="0"/>
            </a:spcBef>
            <a:spcAft>
              <a:spcPct val="35000"/>
            </a:spcAft>
            <a:buFont typeface="Arial" panose="020B0604020202020204" pitchFamily="34" charset="0"/>
            <a:buChar char="•"/>
          </a:pPr>
          <a:r>
            <a:rPr lang="en-US" altLang="es-ES" sz="2000" b="0" kern="1200" dirty="0" smtClean="0">
              <a:solidFill>
                <a:schemeClr val="tx1"/>
              </a:solidFill>
              <a:latin typeface="Arial" panose="020B0604020202020204" pitchFamily="34" charset="0"/>
              <a:cs typeface="Arial" panose="020B0604020202020204" pitchFamily="34" charset="0"/>
            </a:rPr>
            <a:t>C</a:t>
          </a:r>
          <a:r>
            <a:rPr lang="en-US" altLang="es-ES" sz="2000" b="0" kern="1200" dirty="0">
              <a:solidFill>
                <a:schemeClr val="tx1"/>
              </a:solidFill>
              <a:latin typeface="Arial" panose="020B0604020202020204" pitchFamily="34" charset="0"/>
              <a:cs typeface="Arial" panose="020B0604020202020204" pitchFamily="34" charset="0"/>
            </a:rPr>
            <a:t>: </a:t>
          </a:r>
          <a:r>
            <a:rPr lang="de-DE" altLang="es-ES" sz="2000" b="0" kern="1200" dirty="0" smtClean="0">
              <a:solidFill>
                <a:schemeClr val="tx1"/>
              </a:solidFill>
              <a:latin typeface="Arial" panose="020B0604020202020204" pitchFamily="34" charset="0"/>
              <a:cs typeface="Arial" panose="020B0604020202020204" pitchFamily="34" charset="0"/>
            </a:rPr>
            <a:t>Austausch und gemeinsame Bearbeitung von 			Dokumenten</a:t>
          </a:r>
          <a:endParaRPr lang="de-DE" sz="2000" b="0" kern="1200" dirty="0">
            <a:solidFill>
              <a:schemeClr val="tx1"/>
            </a:solidFill>
          </a:endParaRPr>
        </a:p>
      </dsp:txBody>
      <dsp:txXfrm>
        <a:off x="4337194" y="1893002"/>
        <a:ext cx="6450780" cy="8112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47C2-C6E4-4202-8DE2-D313D21C13F3}">
      <dsp:nvSpPr>
        <dsp:cNvPr id="0" name=""/>
        <dsp:cNvSpPr/>
      </dsp:nvSpPr>
      <dsp:spPr>
        <a:xfrm>
          <a:off x="5683" y="264053"/>
          <a:ext cx="2015266" cy="150435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de-DE" sz="1400" kern="1200" noProof="0" dirty="0" smtClean="0">
              <a:solidFill>
                <a:schemeClr val="tx1"/>
              </a:solidFill>
              <a:latin typeface="+mn-lt"/>
              <a:cs typeface="Arial" panose="020B0604020202020204" pitchFamily="34" charset="0"/>
            </a:rPr>
            <a:t>Infografiken</a:t>
          </a:r>
          <a:endParaRPr lang="en-GB" sz="1400" kern="1200" noProof="0" dirty="0">
            <a:latin typeface="+mn-lt"/>
          </a:endParaRPr>
        </a:p>
        <a:p>
          <a:pPr marL="114300" lvl="1" indent="-114300" algn="l" defTabSz="622300">
            <a:lnSpc>
              <a:spcPct val="90000"/>
            </a:lnSpc>
            <a:spcBef>
              <a:spcPct val="0"/>
            </a:spcBef>
            <a:spcAft>
              <a:spcPct val="15000"/>
            </a:spcAft>
            <a:buChar char="••"/>
          </a:pPr>
          <a:r>
            <a:rPr lang="de-DE" sz="1400" kern="1200" dirty="0" smtClean="0">
              <a:solidFill>
                <a:schemeClr val="tx1"/>
              </a:solidFill>
              <a:latin typeface="+mn-lt"/>
              <a:cs typeface="Arial" panose="020B0604020202020204" pitchFamily="34" charset="0"/>
            </a:rPr>
            <a:t>Plakate</a:t>
          </a:r>
          <a:endParaRPr lang="de-DE" sz="1400" kern="1200" dirty="0">
            <a:solidFill>
              <a:schemeClr val="tx1"/>
            </a:solidFill>
            <a:latin typeface="+mn-lt"/>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smtClean="0">
              <a:solidFill>
                <a:schemeClr val="tx1"/>
              </a:solidFill>
              <a:latin typeface="+mn-lt"/>
              <a:cs typeface="Arial" panose="020B0604020202020204" pitchFamily="34" charset="0"/>
            </a:rPr>
            <a:t>Fotos</a:t>
          </a:r>
          <a:endParaRPr lang="de-DE" sz="1400" kern="1200" dirty="0">
            <a:solidFill>
              <a:schemeClr val="tx1"/>
            </a:solidFill>
            <a:latin typeface="+mn-lt"/>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a:solidFill>
                <a:schemeClr val="tx1"/>
              </a:solidFill>
              <a:latin typeface="+mn-lt"/>
              <a:cs typeface="Arial" panose="020B0604020202020204" pitchFamily="34" charset="0"/>
            </a:rPr>
            <a:t>GIFs</a:t>
          </a:r>
        </a:p>
        <a:p>
          <a:pPr marL="114300" lvl="1" indent="-114300" algn="l" defTabSz="622300">
            <a:lnSpc>
              <a:spcPct val="90000"/>
            </a:lnSpc>
            <a:spcBef>
              <a:spcPct val="0"/>
            </a:spcBef>
            <a:spcAft>
              <a:spcPct val="15000"/>
            </a:spcAft>
            <a:buChar char="••"/>
          </a:pPr>
          <a:r>
            <a:rPr lang="de-DE" sz="1400" kern="1200" dirty="0">
              <a:solidFill>
                <a:schemeClr val="tx1"/>
              </a:solidFill>
              <a:latin typeface="+mn-lt"/>
              <a:cs typeface="Arial" panose="020B0604020202020204" pitchFamily="34" charset="0"/>
            </a:rPr>
            <a:t>Emojis</a:t>
          </a:r>
        </a:p>
        <a:p>
          <a:pPr marL="114300" lvl="1" indent="-114300" algn="l" defTabSz="622300">
            <a:lnSpc>
              <a:spcPct val="90000"/>
            </a:lnSpc>
            <a:spcBef>
              <a:spcPct val="0"/>
            </a:spcBef>
            <a:spcAft>
              <a:spcPct val="15000"/>
            </a:spcAft>
            <a:buChar char="••"/>
          </a:pPr>
          <a:r>
            <a:rPr lang="de-DE" sz="1400" kern="1200" dirty="0">
              <a:solidFill>
                <a:schemeClr val="tx1"/>
              </a:solidFill>
              <a:latin typeface="+mn-lt"/>
              <a:cs typeface="Arial" panose="020B0604020202020204" pitchFamily="34" charset="0"/>
            </a:rPr>
            <a:t>Videos</a:t>
          </a:r>
        </a:p>
      </dsp:txBody>
      <dsp:txXfrm>
        <a:off x="40932" y="299302"/>
        <a:ext cx="1944768" cy="1469104"/>
      </dsp:txXfrm>
    </dsp:sp>
    <dsp:sp modelId="{9247C704-9E2D-4530-B80E-5CA8D5BD61C5}">
      <dsp:nvSpPr>
        <dsp:cNvPr id="0" name=""/>
        <dsp:cNvSpPr/>
      </dsp:nvSpPr>
      <dsp:spPr>
        <a:xfrm>
          <a:off x="5683" y="1768407"/>
          <a:ext cx="2015266" cy="64687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de-DE" sz="1900" kern="1200" dirty="0" smtClean="0"/>
            <a:t>Visuell</a:t>
          </a:r>
          <a:endParaRPr lang="de-DE" sz="1900" kern="1200" dirty="0"/>
        </a:p>
      </dsp:txBody>
      <dsp:txXfrm>
        <a:off x="5683" y="1768407"/>
        <a:ext cx="1419201" cy="646872"/>
      </dsp:txXfrm>
    </dsp:sp>
    <dsp:sp modelId="{88658D34-F42F-433A-A5FF-932053468F9F}">
      <dsp:nvSpPr>
        <dsp:cNvPr id="0" name=""/>
        <dsp:cNvSpPr/>
      </dsp:nvSpPr>
      <dsp:spPr>
        <a:xfrm>
          <a:off x="1481893" y="1871157"/>
          <a:ext cx="705343" cy="70534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A4DDD5A-BC23-41E6-9EC7-4EB228D8BA3E}">
      <dsp:nvSpPr>
        <dsp:cNvPr id="0" name=""/>
        <dsp:cNvSpPr/>
      </dsp:nvSpPr>
      <dsp:spPr>
        <a:xfrm>
          <a:off x="2361980" y="264053"/>
          <a:ext cx="2015266" cy="150435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de-DE" sz="1400" kern="1200" noProof="0" dirty="0" smtClean="0">
              <a:solidFill>
                <a:schemeClr val="tx1"/>
              </a:solidFill>
              <a:latin typeface="+mn-lt"/>
              <a:cs typeface="Arial" panose="020B0604020202020204" pitchFamily="34" charset="0"/>
            </a:rPr>
            <a:t>E-Mails</a:t>
          </a:r>
          <a:endParaRPr lang="en-GB" sz="1400" kern="1200" noProof="0" dirty="0">
            <a:latin typeface="+mn-lt"/>
          </a:endParaRPr>
        </a:p>
        <a:p>
          <a:pPr marL="114300" lvl="1" indent="-114300" algn="l" defTabSz="622300">
            <a:lnSpc>
              <a:spcPct val="90000"/>
            </a:lnSpc>
            <a:spcBef>
              <a:spcPct val="0"/>
            </a:spcBef>
            <a:spcAft>
              <a:spcPct val="15000"/>
            </a:spcAft>
            <a:buChar char="••"/>
          </a:pPr>
          <a:r>
            <a:rPr lang="de-DE" sz="1400" kern="1200" noProof="0" dirty="0" smtClean="0">
              <a:solidFill>
                <a:schemeClr val="tx1"/>
              </a:solidFill>
              <a:latin typeface="+mn-lt"/>
              <a:cs typeface="Arial" panose="020B0604020202020204" pitchFamily="34" charset="0"/>
            </a:rPr>
            <a:t>Briefe</a:t>
          </a:r>
          <a:endParaRPr lang="en-GB" sz="1400" kern="1200" noProof="0" dirty="0">
            <a:solidFill>
              <a:schemeClr val="tx1"/>
            </a:solidFill>
            <a:latin typeface="+mn-lt"/>
            <a:cs typeface="Arial" panose="020B0604020202020204" pitchFamily="34" charset="0"/>
          </a:endParaRPr>
        </a:p>
        <a:p>
          <a:pPr marL="114300" lvl="1" indent="-114300" algn="l" defTabSz="622300">
            <a:lnSpc>
              <a:spcPct val="90000"/>
            </a:lnSpc>
            <a:spcBef>
              <a:spcPct val="0"/>
            </a:spcBef>
            <a:spcAft>
              <a:spcPct val="15000"/>
            </a:spcAft>
            <a:buChar char="••"/>
          </a:pPr>
          <a:r>
            <a:rPr lang="en-GB" sz="1400" kern="1200" noProof="0" dirty="0">
              <a:solidFill>
                <a:schemeClr val="tx1"/>
              </a:solidFill>
              <a:latin typeface="+mn-lt"/>
              <a:cs typeface="Arial" panose="020B0604020202020204" pitchFamily="34" charset="0"/>
            </a:rPr>
            <a:t>Post-it</a:t>
          </a:r>
        </a:p>
        <a:p>
          <a:pPr marL="114300" lvl="1" indent="-114300" algn="l" defTabSz="622300">
            <a:lnSpc>
              <a:spcPct val="90000"/>
            </a:lnSpc>
            <a:spcBef>
              <a:spcPct val="0"/>
            </a:spcBef>
            <a:spcAft>
              <a:spcPct val="15000"/>
            </a:spcAft>
            <a:buChar char="••"/>
          </a:pPr>
          <a:r>
            <a:rPr lang="de-DE" sz="1400" kern="1200" noProof="0" dirty="0" smtClean="0">
              <a:solidFill>
                <a:schemeClr val="tx1"/>
              </a:solidFill>
              <a:latin typeface="+mn-lt"/>
              <a:cs typeface="Arial" panose="020B0604020202020204" pitchFamily="34" charset="0"/>
            </a:rPr>
            <a:t>Nachrichten</a:t>
          </a:r>
          <a:endParaRPr lang="en-GB" sz="1400" kern="1200" noProof="0" dirty="0">
            <a:solidFill>
              <a:schemeClr val="tx1"/>
            </a:solidFill>
            <a:latin typeface="+mn-lt"/>
            <a:cs typeface="Arial" panose="020B0604020202020204" pitchFamily="34" charset="0"/>
          </a:endParaRPr>
        </a:p>
      </dsp:txBody>
      <dsp:txXfrm>
        <a:off x="2397229" y="299302"/>
        <a:ext cx="1944768" cy="1469104"/>
      </dsp:txXfrm>
    </dsp:sp>
    <dsp:sp modelId="{C0F4E07C-DB4F-439C-86DB-2B35EC8DE809}">
      <dsp:nvSpPr>
        <dsp:cNvPr id="0" name=""/>
        <dsp:cNvSpPr/>
      </dsp:nvSpPr>
      <dsp:spPr>
        <a:xfrm>
          <a:off x="2361980" y="1768407"/>
          <a:ext cx="2015266" cy="64687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de-DE" sz="1900" kern="1200" dirty="0" smtClean="0"/>
            <a:t>Schriftlich</a:t>
          </a:r>
          <a:endParaRPr lang="de-DE" sz="1900" kern="1200" dirty="0"/>
        </a:p>
      </dsp:txBody>
      <dsp:txXfrm>
        <a:off x="2361980" y="1768407"/>
        <a:ext cx="1419201" cy="646872"/>
      </dsp:txXfrm>
    </dsp:sp>
    <dsp:sp modelId="{23E643F9-DE9D-4E45-B03B-ABBF60C82CB2}">
      <dsp:nvSpPr>
        <dsp:cNvPr id="0" name=""/>
        <dsp:cNvSpPr/>
      </dsp:nvSpPr>
      <dsp:spPr>
        <a:xfrm>
          <a:off x="3838191" y="1871157"/>
          <a:ext cx="705343" cy="70534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956CEFF-4073-42CD-917B-8397E7FE6406}">
      <dsp:nvSpPr>
        <dsp:cNvPr id="0" name=""/>
        <dsp:cNvSpPr/>
      </dsp:nvSpPr>
      <dsp:spPr>
        <a:xfrm>
          <a:off x="4718278" y="264053"/>
          <a:ext cx="2015266" cy="150435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de-DE" sz="1400" kern="1200" dirty="0"/>
            <a:t>Podcasts</a:t>
          </a:r>
        </a:p>
        <a:p>
          <a:pPr marL="114300" lvl="1" indent="-114300" algn="l" defTabSz="622300">
            <a:lnSpc>
              <a:spcPct val="90000"/>
            </a:lnSpc>
            <a:spcBef>
              <a:spcPct val="0"/>
            </a:spcBef>
            <a:spcAft>
              <a:spcPct val="15000"/>
            </a:spcAft>
            <a:buChar char="••"/>
          </a:pPr>
          <a:r>
            <a:rPr lang="de-DE" sz="1400" kern="1200" dirty="0" smtClean="0"/>
            <a:t>Sprachnotizen</a:t>
          </a:r>
          <a:endParaRPr lang="de-DE" sz="1400" kern="1200" dirty="0"/>
        </a:p>
      </dsp:txBody>
      <dsp:txXfrm>
        <a:off x="4753527" y="299302"/>
        <a:ext cx="1944768" cy="1469104"/>
      </dsp:txXfrm>
    </dsp:sp>
    <dsp:sp modelId="{2EF22564-1593-42A2-B292-CC8D3D058D99}">
      <dsp:nvSpPr>
        <dsp:cNvPr id="0" name=""/>
        <dsp:cNvSpPr/>
      </dsp:nvSpPr>
      <dsp:spPr>
        <a:xfrm>
          <a:off x="4718278" y="1768407"/>
          <a:ext cx="2015266" cy="64687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de-DE" sz="1900" kern="1200" dirty="0" smtClean="0"/>
            <a:t>Akustisch</a:t>
          </a:r>
          <a:endParaRPr lang="de-DE" sz="1900" kern="1200" dirty="0"/>
        </a:p>
      </dsp:txBody>
      <dsp:txXfrm>
        <a:off x="4718278" y="1768407"/>
        <a:ext cx="1419201" cy="646872"/>
      </dsp:txXfrm>
    </dsp:sp>
    <dsp:sp modelId="{F4E1BC54-C8F3-4F68-BC89-1454735A5D04}">
      <dsp:nvSpPr>
        <dsp:cNvPr id="0" name=""/>
        <dsp:cNvSpPr/>
      </dsp:nvSpPr>
      <dsp:spPr>
        <a:xfrm>
          <a:off x="6194488" y="1871157"/>
          <a:ext cx="705343" cy="705343"/>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5E1E97E-8620-4DFE-A26D-D79D19F0241D}">
      <dsp:nvSpPr>
        <dsp:cNvPr id="0" name=""/>
        <dsp:cNvSpPr/>
      </dsp:nvSpPr>
      <dsp:spPr>
        <a:xfrm>
          <a:off x="7074576" y="264053"/>
          <a:ext cx="2015266" cy="150435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de-DE" sz="1400" kern="1200" noProof="0" dirty="0" smtClean="0"/>
            <a:t>Video-Konferenzen</a:t>
          </a:r>
          <a:endParaRPr lang="en-GB" sz="1400" kern="1200" noProof="0" dirty="0"/>
        </a:p>
        <a:p>
          <a:pPr marL="114300" lvl="1" indent="-114300" algn="l" defTabSz="622300">
            <a:lnSpc>
              <a:spcPct val="90000"/>
            </a:lnSpc>
            <a:spcBef>
              <a:spcPct val="0"/>
            </a:spcBef>
            <a:spcAft>
              <a:spcPct val="15000"/>
            </a:spcAft>
            <a:buChar char="••"/>
          </a:pPr>
          <a:r>
            <a:rPr lang="de-DE" sz="1400" kern="1200" noProof="0" dirty="0" smtClean="0"/>
            <a:t>Webinare</a:t>
          </a:r>
          <a:endParaRPr lang="en-GB" sz="1400" kern="1200" noProof="0" dirty="0"/>
        </a:p>
      </dsp:txBody>
      <dsp:txXfrm>
        <a:off x="7109825" y="299302"/>
        <a:ext cx="1944768" cy="1469104"/>
      </dsp:txXfrm>
    </dsp:sp>
    <dsp:sp modelId="{CDE19D58-C74C-43EE-83E1-F217DBD7CA71}">
      <dsp:nvSpPr>
        <dsp:cNvPr id="0" name=""/>
        <dsp:cNvSpPr/>
      </dsp:nvSpPr>
      <dsp:spPr>
        <a:xfrm>
          <a:off x="7074576" y="1768407"/>
          <a:ext cx="2015266" cy="64687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de-DE" sz="1900" kern="1200" dirty="0" smtClean="0"/>
            <a:t>Mischtechnik</a:t>
          </a:r>
          <a:endParaRPr lang="de-DE" sz="1900" kern="1200" dirty="0"/>
        </a:p>
      </dsp:txBody>
      <dsp:txXfrm>
        <a:off x="7074576" y="1768407"/>
        <a:ext cx="1419201" cy="646872"/>
      </dsp:txXfrm>
    </dsp:sp>
    <dsp:sp modelId="{8BB80117-6E2E-404B-B1AE-9C780296B710}">
      <dsp:nvSpPr>
        <dsp:cNvPr id="0" name=""/>
        <dsp:cNvSpPr/>
      </dsp:nvSpPr>
      <dsp:spPr>
        <a:xfrm>
          <a:off x="8550786" y="1871157"/>
          <a:ext cx="705343" cy="705343"/>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dirty="0"/>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dirty="0"/>
          </a:p>
        </p:txBody>
      </p:sp>
    </p:spTree>
    <p:extLst>
      <p:ext uri="{BB962C8B-B14F-4D97-AF65-F5344CB8AC3E}">
        <p14:creationId xmlns:p14="http://schemas.microsoft.com/office/powerpoint/2010/main" val="21810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dirty="0"/>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8.jpeg"/><Relationship Id="rId2" Type="http://schemas.openxmlformats.org/officeDocument/2006/relationships/image" Target="../media/image9.tif"/><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slideLayout" Target="../slideLayouts/slideLayout3.xml"/><Relationship Id="rId1" Type="http://schemas.openxmlformats.org/officeDocument/2006/relationships/video" Target="https://www.youtube.com/embed/0h8WwIUt74Y?feature=oembed"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264558" y="3950474"/>
            <a:ext cx="9658910" cy="2062103"/>
          </a:xfrm>
          <a:prstGeom prst="rect">
            <a:avLst/>
          </a:prstGeom>
          <a:noFill/>
        </p:spPr>
        <p:txBody>
          <a:bodyPr wrap="square" rtlCol="0" anchor="ctr">
            <a:spAutoFit/>
          </a:bodyPr>
          <a:lstStyle/>
          <a:p>
            <a:pPr algn="ctr"/>
            <a:r>
              <a:rPr lang="de-DE" altLang="ko-KR" sz="3200" b="1" dirty="0">
                <a:solidFill>
                  <a:schemeClr val="bg1"/>
                </a:solidFill>
                <a:cs typeface="Arial" pitchFamily="34" charset="0"/>
              </a:rPr>
              <a:t>Neue und sichere Kommunikation und Zusammenarbeit am mobilen </a:t>
            </a:r>
            <a:r>
              <a:rPr lang="de-DE" altLang="ko-KR" sz="3200" b="1" dirty="0" smtClean="0">
                <a:solidFill>
                  <a:schemeClr val="bg1"/>
                </a:solidFill>
                <a:cs typeface="Arial" pitchFamily="34" charset="0"/>
              </a:rPr>
              <a:t>Arbeitsplatz</a:t>
            </a:r>
          </a:p>
          <a:p>
            <a:pPr algn="ctr"/>
            <a:endParaRPr lang="en-US" altLang="ko-KR" sz="3200" b="1" dirty="0">
              <a:solidFill>
                <a:schemeClr val="bg1"/>
              </a:solidFill>
              <a:cs typeface="Arial" pitchFamily="34" charset="0"/>
            </a:endParaRPr>
          </a:p>
          <a:p>
            <a:pPr algn="ctr"/>
            <a:r>
              <a:rPr lang="en-US" altLang="ko-KR" sz="3200" b="1" dirty="0">
                <a:solidFill>
                  <a:schemeClr val="bg1"/>
                </a:solidFill>
                <a:cs typeface="Arial" pitchFamily="34" charset="0"/>
              </a:rPr>
              <a:t>Partner: Centrum für Innovation und </a:t>
            </a:r>
            <a:r>
              <a:rPr lang="de-DE" altLang="ko-KR" sz="3200" b="1" dirty="0" smtClean="0">
                <a:solidFill>
                  <a:schemeClr val="bg1"/>
                </a:solidFill>
                <a:cs typeface="Arial" pitchFamily="34" charset="0"/>
              </a:rPr>
              <a:t>Technologie</a:t>
            </a:r>
            <a:r>
              <a:rPr lang="en-US" altLang="ko-KR" sz="3200" b="1" dirty="0" smtClean="0">
                <a:solidFill>
                  <a:schemeClr val="bg1"/>
                </a:solidFill>
                <a:cs typeface="Arial" pitchFamily="34" charset="0"/>
              </a:rPr>
              <a:t> </a:t>
            </a:r>
            <a:r>
              <a:rPr lang="en-US" altLang="ko-KR" sz="3200" b="1" dirty="0">
                <a:solidFill>
                  <a:schemeClr val="bg1"/>
                </a:solidFill>
                <a:cs typeface="Arial" pitchFamily="34" charset="0"/>
              </a:rPr>
              <a:t>GmbH</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p:nvPr/>
        </p:nvSpPr>
        <p:spPr>
          <a:xfrm>
            <a:off x="5829767" y="489839"/>
            <a:ext cx="6173811" cy="954107"/>
          </a:xfrm>
          <a:prstGeom prst="rect">
            <a:avLst/>
          </a:prstGeom>
          <a:noFill/>
        </p:spPr>
        <p:txBody>
          <a:bodyPr wrap="square" rtlCol="0">
            <a:spAutoFit/>
          </a:bodyPr>
          <a:lstStyle/>
          <a:p>
            <a:r>
              <a:rPr lang="de-DE" altLang="es-ES" sz="3200" b="1" dirty="0" smtClean="0">
                <a:solidFill>
                  <a:schemeClr val="accent2"/>
                </a:solidFill>
                <a:latin typeface="Trebuchet MS" panose="020B0603020202020204" pitchFamily="34" charset="0"/>
                <a:cs typeface="Arial" pitchFamily="34" charset="0"/>
              </a:rPr>
              <a:t>Teil 2: Online-Zusammenarbeit</a:t>
            </a:r>
          </a:p>
          <a:p>
            <a:endParaRPr lang="de-DE" altLang="ko-KR" sz="2400" b="1" dirty="0">
              <a:solidFill>
                <a:srgbClr val="F36A0D"/>
              </a:solidFill>
              <a:latin typeface="Trebuchet MS" panose="020B0603020202020204" pitchFamily="34" charset="0"/>
              <a:cs typeface="Arial" pitchFamily="34" charset="0"/>
            </a:endParaRPr>
          </a:p>
        </p:txBody>
      </p:sp>
      <p:sp>
        <p:nvSpPr>
          <p:cNvPr id="35" name="CuadroTexto 34">
            <a:extLst>
              <a:ext uri="{FF2B5EF4-FFF2-40B4-BE49-F238E27FC236}">
                <a16:creationId xmlns:a16="http://schemas.microsoft.com/office/drawing/2014/main" xmlns="" id="{486A650B-1B81-458B-B55E-5B3AF64550EB}"/>
              </a:ext>
            </a:extLst>
          </p:cNvPr>
          <p:cNvSpPr txBox="1"/>
          <p:nvPr/>
        </p:nvSpPr>
        <p:spPr>
          <a:xfrm>
            <a:off x="479541" y="1624529"/>
            <a:ext cx="11079282" cy="3847207"/>
          </a:xfrm>
          <a:prstGeom prst="rect">
            <a:avLst/>
          </a:prstGeom>
          <a:noFill/>
        </p:spPr>
        <p:txBody>
          <a:bodyPr wrap="square">
            <a:spAutoFit/>
          </a:bodyPr>
          <a:lstStyle/>
          <a:p>
            <a:pPr>
              <a:defRPr/>
            </a:pPr>
            <a:r>
              <a:rPr lang="de-DE" altLang="es-ES" sz="2400" b="1" dirty="0" smtClean="0">
                <a:solidFill>
                  <a:schemeClr val="accent2"/>
                </a:solidFill>
                <a:latin typeface="Trebuchet MS" panose="020B0603020202020204" pitchFamily="34" charset="0"/>
                <a:cs typeface="Calibri" panose="020F0502020204030204" pitchFamily="34" charset="0"/>
              </a:rPr>
              <a:t>Warum ein Softwaretool für die Online-Zusammenarbeit?</a:t>
            </a:r>
          </a:p>
          <a:p>
            <a:pPr>
              <a:defRPr/>
            </a:pPr>
            <a:endParaRPr lang="de-DE" altLang="es-ES" sz="2000" dirty="0" smtClean="0">
              <a:latin typeface="Arial" panose="020B0604020202020204" pitchFamily="34" charset="0"/>
              <a:cs typeface="Arial" panose="020B0604020202020204" pitchFamily="34" charset="0"/>
            </a:endParaRPr>
          </a:p>
          <a:p>
            <a:pPr>
              <a:defRPr/>
            </a:pPr>
            <a:r>
              <a:rPr lang="de-DE" altLang="es-ES" sz="2000" dirty="0" smtClean="0">
                <a:latin typeface="Arial" panose="020B0604020202020204" pitchFamily="34" charset="0"/>
                <a:cs typeface="Arial" panose="020B0604020202020204" pitchFamily="34" charset="0"/>
              </a:rPr>
              <a:t>Ohne ein Tool, das den technischen Rahmen dafür schafft, ist das zwar machbar, macht aber wenig Spaß. Das ständige Wechseln zwischen verschiedenen Anwendungsmöglichkeiten macht effizientes und produktives Arbeiten praktisch unmöglich.</a:t>
            </a:r>
          </a:p>
          <a:p>
            <a:pPr>
              <a:defRPr/>
            </a:pPr>
            <a:endParaRPr lang="de-DE" altLang="es-ES" sz="2000" dirty="0" smtClean="0">
              <a:latin typeface="Arial" panose="020B0604020202020204" pitchFamily="34" charset="0"/>
              <a:cs typeface="Arial" panose="020B0604020202020204" pitchFamily="34" charset="0"/>
            </a:endParaRPr>
          </a:p>
          <a:p>
            <a:pPr>
              <a:defRPr/>
            </a:pPr>
            <a:r>
              <a:rPr lang="de-DE" altLang="es-ES" sz="2000" dirty="0" smtClean="0">
                <a:latin typeface="Arial" panose="020B0604020202020204" pitchFamily="34" charset="0"/>
                <a:cs typeface="Arial" panose="020B0604020202020204" pitchFamily="34" charset="0"/>
              </a:rPr>
              <a:t>Schließlich bedeutet erfolgreiche Online-Zusammenarbeit auch, alles von einem einzigen Ort aus steuern zu können. Wenn man immer wieder in ein E-Mail-Tool wechseln muss, um einen Termin anzulegen oder ein Dokument in unübersichtlichen Ordnerstrukturen zu suchen, verschwendet man wertvolle Zeit, die man mit produktiveren Aufgaben füllen könnte.  </a:t>
            </a:r>
          </a:p>
          <a:p>
            <a:pPr>
              <a:defRPr/>
            </a:pPr>
            <a:r>
              <a:rPr lang="de-DE" altLang="es-ES" sz="2000" dirty="0" smtClean="0">
                <a:latin typeface="Arial" panose="020B0604020202020204" pitchFamily="34" charset="0"/>
                <a:cs typeface="Arial" panose="020B0604020202020204" pitchFamily="34" charset="0"/>
              </a:rPr>
              <a:t>Der Einsatz eines Tools, das die Online-Zusammenarbeit strukturiert, hat also eine Vielzahl von Vorteilen:</a:t>
            </a:r>
            <a:endParaRPr lang="de-DE"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1" name="Immagin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8141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p:nvPr/>
        </p:nvSpPr>
        <p:spPr>
          <a:xfrm>
            <a:off x="5829767" y="489839"/>
            <a:ext cx="6173811" cy="954107"/>
          </a:xfrm>
          <a:prstGeom prst="rect">
            <a:avLst/>
          </a:prstGeom>
          <a:noFill/>
        </p:spPr>
        <p:txBody>
          <a:bodyPr wrap="square" rtlCol="0">
            <a:spAutoFit/>
          </a:bodyPr>
          <a:lstStyle/>
          <a:p>
            <a:r>
              <a:rPr lang="de-DE" altLang="es-ES" sz="3200" b="1" dirty="0" smtClean="0">
                <a:solidFill>
                  <a:schemeClr val="accent2"/>
                </a:solidFill>
                <a:latin typeface="Trebuchet MS" panose="020B0603020202020204" pitchFamily="34" charset="0"/>
                <a:cs typeface="Arial" pitchFamily="34" charset="0"/>
              </a:rPr>
              <a:t>Teil 2: Online-Zusammenarbeit</a:t>
            </a:r>
          </a:p>
          <a:p>
            <a:endParaRPr lang="de-DE" altLang="ko-KR" sz="2400" b="1" dirty="0">
              <a:solidFill>
                <a:srgbClr val="F36A0D"/>
              </a:solidFill>
              <a:latin typeface="Trebuchet MS" panose="020B0603020202020204" pitchFamily="34" charset="0"/>
              <a:cs typeface="Arial" pitchFamily="34" charset="0"/>
            </a:endParaRPr>
          </a:p>
        </p:txBody>
      </p:sp>
      <p:sp>
        <p:nvSpPr>
          <p:cNvPr id="35" name="CuadroTexto 34">
            <a:extLst>
              <a:ext uri="{FF2B5EF4-FFF2-40B4-BE49-F238E27FC236}">
                <a16:creationId xmlns:a16="http://schemas.microsoft.com/office/drawing/2014/main" xmlns="" id="{486A650B-1B81-458B-B55E-5B3AF64550EB}"/>
              </a:ext>
            </a:extLst>
          </p:cNvPr>
          <p:cNvSpPr txBox="1"/>
          <p:nvPr/>
        </p:nvSpPr>
        <p:spPr>
          <a:xfrm>
            <a:off x="479541" y="1624529"/>
            <a:ext cx="11079282" cy="4431983"/>
          </a:xfrm>
          <a:prstGeom prst="rect">
            <a:avLst/>
          </a:prstGeom>
          <a:noFill/>
        </p:spPr>
        <p:txBody>
          <a:bodyPr wrap="square">
            <a:spAutoFit/>
          </a:bodyPr>
          <a:lstStyle/>
          <a:p>
            <a:pPr marL="457200" indent="-457200">
              <a:spcBef>
                <a:spcPts val="350"/>
              </a:spcBef>
              <a:spcAft>
                <a:spcPts val="350"/>
              </a:spcAft>
              <a:buClr>
                <a:schemeClr val="accent1"/>
              </a:buClr>
              <a:buFont typeface="Courier New" panose="02070309020205020404" pitchFamily="49" charset="0"/>
              <a:buChar char="o"/>
              <a:defRPr/>
            </a:pPr>
            <a:r>
              <a:rPr lang="de-DE" altLang="es-ES" sz="2200" dirty="0" smtClean="0">
                <a:latin typeface="Arial" panose="020B0604020202020204" pitchFamily="34" charset="0"/>
                <a:cs typeface="Arial" panose="020B0604020202020204" pitchFamily="34" charset="0"/>
              </a:rPr>
              <a:t>Minimierung des Hin- und Herspringens zwischen verschiedenen Anwendungssoftwares im System.</a:t>
            </a:r>
          </a:p>
          <a:p>
            <a:pPr marL="457200" indent="-457200">
              <a:spcBef>
                <a:spcPts val="350"/>
              </a:spcBef>
              <a:spcAft>
                <a:spcPts val="350"/>
              </a:spcAft>
              <a:buClr>
                <a:schemeClr val="accent1"/>
              </a:buClr>
              <a:buFont typeface="Courier New" panose="02070309020205020404" pitchFamily="49" charset="0"/>
              <a:buChar char="o"/>
              <a:defRPr/>
            </a:pPr>
            <a:r>
              <a:rPr lang="de-DE" altLang="es-ES" sz="2200" dirty="0" smtClean="0">
                <a:latin typeface="Arial" panose="020B0604020202020204" pitchFamily="34" charset="0"/>
                <a:cs typeface="Arial" panose="020B0604020202020204" pitchFamily="34" charset="0"/>
              </a:rPr>
              <a:t>Ein Tool vereinfacht die Kommunikation und den Datenaustausch.</a:t>
            </a:r>
          </a:p>
          <a:p>
            <a:pPr marL="457200" indent="-457200">
              <a:spcBef>
                <a:spcPts val="350"/>
              </a:spcBef>
              <a:spcAft>
                <a:spcPts val="350"/>
              </a:spcAft>
              <a:buClr>
                <a:schemeClr val="accent1"/>
              </a:buClr>
              <a:buFont typeface="Courier New" panose="02070309020205020404" pitchFamily="49" charset="0"/>
              <a:buChar char="o"/>
              <a:defRPr/>
            </a:pPr>
            <a:r>
              <a:rPr lang="de-DE" altLang="es-ES" sz="2200" dirty="0" smtClean="0">
                <a:latin typeface="Arial" panose="020B0604020202020204" pitchFamily="34" charset="0"/>
                <a:cs typeface="Arial" panose="020B0604020202020204" pitchFamily="34" charset="0"/>
              </a:rPr>
              <a:t>Alles an einem Ort: Ein Tool schafft einen zentralen Ort für die Kommunikation und fördert so die Produktivität.</a:t>
            </a:r>
          </a:p>
          <a:p>
            <a:pPr marL="457200" indent="-457200">
              <a:spcBef>
                <a:spcPts val="350"/>
              </a:spcBef>
              <a:spcAft>
                <a:spcPts val="350"/>
              </a:spcAft>
              <a:buClr>
                <a:schemeClr val="accent1"/>
              </a:buClr>
              <a:buFont typeface="Courier New" panose="02070309020205020404" pitchFamily="49" charset="0"/>
              <a:buChar char="o"/>
              <a:defRPr/>
            </a:pPr>
            <a:r>
              <a:rPr lang="de-DE" altLang="es-ES" sz="2200" dirty="0" smtClean="0">
                <a:latin typeface="Arial" panose="020B0604020202020204" pitchFamily="34" charset="0"/>
                <a:cs typeface="Arial" panose="020B0604020202020204" pitchFamily="34" charset="0"/>
              </a:rPr>
              <a:t>Außerdem kann man mit Kollegen auf einer persönlichen Ebene in Kontakt bleiben.</a:t>
            </a:r>
          </a:p>
          <a:p>
            <a:pPr marL="457200" indent="-457200">
              <a:spcBef>
                <a:spcPts val="350"/>
              </a:spcBef>
              <a:spcAft>
                <a:spcPts val="350"/>
              </a:spcAft>
              <a:buClr>
                <a:schemeClr val="accent1"/>
              </a:buClr>
              <a:buFont typeface="Courier New" panose="02070309020205020404" pitchFamily="49" charset="0"/>
              <a:buChar char="o"/>
              <a:defRPr/>
            </a:pPr>
            <a:r>
              <a:rPr lang="de-DE" altLang="es-ES" sz="2200" dirty="0" smtClean="0">
                <a:latin typeface="Arial" panose="020B0604020202020204" pitchFamily="34" charset="0"/>
                <a:cs typeface="Arial" panose="020B0604020202020204" pitchFamily="34" charset="0"/>
              </a:rPr>
              <a:t>Unabhängig von der Zeit und dem Gerät arbeiten: Ein Tool ermöglicht es, ohne Produktivitätsverluste ortsunabhängig zu arbeiten.</a:t>
            </a:r>
          </a:p>
          <a:p>
            <a:pPr marL="457200" indent="-457200">
              <a:spcBef>
                <a:spcPts val="350"/>
              </a:spcBef>
              <a:spcAft>
                <a:spcPts val="350"/>
              </a:spcAft>
              <a:buClr>
                <a:schemeClr val="accent1"/>
              </a:buClr>
              <a:buFont typeface="Courier New" panose="02070309020205020404" pitchFamily="49" charset="0"/>
              <a:buChar char="o"/>
              <a:defRPr/>
            </a:pPr>
            <a:r>
              <a:rPr lang="de-DE" altLang="es-ES" sz="2200" dirty="0" smtClean="0">
                <a:latin typeface="Arial" panose="020B0604020202020204" pitchFamily="34" charset="0"/>
                <a:cs typeface="Arial" panose="020B0604020202020204" pitchFamily="34" charset="0"/>
              </a:rPr>
              <a:t>Daten, die nicht materiell gespeichert sind, können nicht verloren gehen.</a:t>
            </a:r>
          </a:p>
          <a:p>
            <a:pPr marL="457200" indent="-457200">
              <a:spcBef>
                <a:spcPts val="350"/>
              </a:spcBef>
              <a:spcAft>
                <a:spcPts val="350"/>
              </a:spcAft>
              <a:buClr>
                <a:schemeClr val="accent1"/>
              </a:buClr>
              <a:buFont typeface="Courier New" panose="02070309020205020404" pitchFamily="49" charset="0"/>
              <a:buChar char="o"/>
              <a:defRPr/>
            </a:pPr>
            <a:r>
              <a:rPr lang="de-DE" altLang="es-ES" sz="2200" dirty="0" smtClean="0">
                <a:latin typeface="Arial" panose="020B0604020202020204" pitchFamily="34" charset="0"/>
                <a:cs typeface="Arial" panose="020B0604020202020204" pitchFamily="34" charset="0"/>
              </a:rPr>
              <a:t>Weniger suchen, mehr finden: Alle Informationen werden während des Arbeitstages immer an einem Ort gesammelt.</a:t>
            </a:r>
            <a:endParaRPr lang="de-DE" altLang="es-ES" sz="2400" dirty="0">
              <a:latin typeface="Arial" panose="020B0604020202020204" pitchFamily="34" charset="0"/>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1" name="Immagin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345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p:nvPr/>
        </p:nvSpPr>
        <p:spPr>
          <a:xfrm>
            <a:off x="5829767" y="489839"/>
            <a:ext cx="6173811" cy="954107"/>
          </a:xfrm>
          <a:prstGeom prst="rect">
            <a:avLst/>
          </a:prstGeom>
          <a:noFill/>
        </p:spPr>
        <p:txBody>
          <a:bodyPr wrap="square" rtlCol="0">
            <a:spAutoFit/>
          </a:bodyPr>
          <a:lstStyle/>
          <a:p>
            <a:r>
              <a:rPr lang="de-DE" altLang="es-ES" sz="3200" b="1" dirty="0" smtClean="0">
                <a:solidFill>
                  <a:schemeClr val="accent2"/>
                </a:solidFill>
                <a:latin typeface="Trebuchet MS" panose="020B0603020202020204" pitchFamily="34" charset="0"/>
                <a:cs typeface="Arial" pitchFamily="34" charset="0"/>
              </a:rPr>
              <a:t>Teil 2: Online-Zusammenarbeit</a:t>
            </a:r>
          </a:p>
          <a:p>
            <a:endParaRPr lang="de-DE" altLang="ko-KR" sz="2400" b="1" dirty="0">
              <a:solidFill>
                <a:srgbClr val="F36A0D"/>
              </a:solidFill>
              <a:latin typeface="Trebuchet MS" panose="020B0603020202020204" pitchFamily="34" charset="0"/>
              <a:cs typeface="Arial" pitchFamily="34" charset="0"/>
            </a:endParaRPr>
          </a:p>
        </p:txBody>
      </p:sp>
      <p:sp>
        <p:nvSpPr>
          <p:cNvPr id="35" name="CuadroTexto 34">
            <a:extLst>
              <a:ext uri="{FF2B5EF4-FFF2-40B4-BE49-F238E27FC236}">
                <a16:creationId xmlns:a16="http://schemas.microsoft.com/office/drawing/2014/main" xmlns="" id="{486A650B-1B81-458B-B55E-5B3AF64550EB}"/>
              </a:ext>
            </a:extLst>
          </p:cNvPr>
          <p:cNvSpPr txBox="1"/>
          <p:nvPr/>
        </p:nvSpPr>
        <p:spPr>
          <a:xfrm>
            <a:off x="556359" y="1757354"/>
            <a:ext cx="11079282" cy="3662541"/>
          </a:xfrm>
          <a:prstGeom prst="rect">
            <a:avLst/>
          </a:prstGeom>
          <a:noFill/>
        </p:spPr>
        <p:txBody>
          <a:bodyPr wrap="square">
            <a:spAutoFit/>
          </a:bodyPr>
          <a:lstStyle/>
          <a:p>
            <a:pPr>
              <a:defRPr/>
            </a:pPr>
            <a:r>
              <a:rPr lang="de-DE" altLang="es-ES" sz="2400" b="1" dirty="0" smtClean="0">
                <a:solidFill>
                  <a:schemeClr val="accent2"/>
                </a:solidFill>
                <a:latin typeface="Trebuchet MS" panose="020B0603020202020204" pitchFamily="34" charset="0"/>
                <a:cs typeface="Calibri" panose="020F0502020204030204" pitchFamily="34" charset="0"/>
              </a:rPr>
              <a:t>Hauptmerkmale und Schwerpunkt - was Ihr Tool können sollte und was Ihr Team wissen sollte</a:t>
            </a:r>
          </a:p>
          <a:p>
            <a:pPr>
              <a:defRPr/>
            </a:pPr>
            <a:endParaRPr lang="de-DE" altLang="es-ES" sz="2400" b="1" dirty="0" smtClean="0">
              <a:solidFill>
                <a:srgbClr val="0594A9"/>
              </a:solidFill>
              <a:latin typeface="Trebuchet MS" panose="020B0603020202020204" pitchFamily="34" charset="0"/>
              <a:cs typeface="Calibri" panose="020F0502020204030204" pitchFamily="34" charset="0"/>
            </a:endParaRPr>
          </a:p>
          <a:p>
            <a:pPr>
              <a:defRPr/>
            </a:pPr>
            <a:r>
              <a:rPr lang="de-DE" altLang="es-ES" sz="2000" dirty="0" smtClean="0">
                <a:latin typeface="Arial" panose="020B0604020202020204" pitchFamily="34" charset="0"/>
                <a:cs typeface="Arial" panose="020B0604020202020204" pitchFamily="34" charset="0"/>
              </a:rPr>
              <a:t>Ein Kollaborationstool, das die wichtigste oder sogar die einzige Software sein soll, die die verschiedenen Ansprüche des Teams abdeckt, muss einige Kernfunktionen aufweisen.</a:t>
            </a:r>
          </a:p>
          <a:p>
            <a:pPr>
              <a:defRPr/>
            </a:pPr>
            <a:endParaRPr lang="de-DE" altLang="es-ES" sz="2000" dirty="0" smtClean="0">
              <a:latin typeface="Arial" panose="020B0604020202020204" pitchFamily="34" charset="0"/>
              <a:cs typeface="Arial" panose="020B0604020202020204" pitchFamily="34" charset="0"/>
            </a:endParaRPr>
          </a:p>
          <a:p>
            <a:pPr>
              <a:defRPr/>
            </a:pPr>
            <a:r>
              <a:rPr lang="de-DE" altLang="es-ES" sz="2000" dirty="0" smtClean="0">
                <a:latin typeface="Arial" panose="020B0604020202020204" pitchFamily="34" charset="0"/>
                <a:cs typeface="Arial" panose="020B0604020202020204" pitchFamily="34" charset="0"/>
              </a:rPr>
              <a:t>Zu viel Komplexität kann jedoch den Arbeitsablauf und die Einarbeitung unnötig verzögern. Daher gilt Folgendes: </a:t>
            </a:r>
          </a:p>
          <a:p>
            <a:pPr>
              <a:defRPr/>
            </a:pPr>
            <a:r>
              <a:rPr lang="de-DE" altLang="es-ES" sz="2000" dirty="0" smtClean="0">
                <a:latin typeface="Arial" panose="020B0604020202020204" pitchFamily="34" charset="0"/>
                <a:cs typeface="Arial" panose="020B0604020202020204" pitchFamily="34" charset="0"/>
              </a:rPr>
              <a:t>	Im besten Fall bietet das Tool vor allem die Funktionen, die man wirklich nutzen will. Es 	ist daher sinnvoll, frühzeitig und mit dem gesamten Team zu überlegen, welche 	Bedürfnisse sicher zu erwarten sind und was eventuell noch dazukommen könnte. </a:t>
            </a:r>
            <a:endParaRPr lang="de-DE" altLang="es-ES" sz="2000" dirty="0">
              <a:latin typeface="Arial" panose="020B0604020202020204" pitchFamily="34" charset="0"/>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1" name="Immagin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37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3"/>
          <p:cNvSpPr txBox="1"/>
          <p:nvPr/>
        </p:nvSpPr>
        <p:spPr>
          <a:xfrm>
            <a:off x="5829767" y="489839"/>
            <a:ext cx="6173811" cy="954107"/>
          </a:xfrm>
          <a:prstGeom prst="rect">
            <a:avLst/>
          </a:prstGeom>
          <a:noFill/>
        </p:spPr>
        <p:txBody>
          <a:bodyPr wrap="square" rtlCol="0">
            <a:spAutoFit/>
          </a:bodyPr>
          <a:lstStyle/>
          <a:p>
            <a:r>
              <a:rPr lang="de-DE" altLang="es-ES" sz="3200" b="1" dirty="0" smtClean="0">
                <a:solidFill>
                  <a:schemeClr val="accent2"/>
                </a:solidFill>
                <a:latin typeface="Trebuchet MS" panose="020B0603020202020204" pitchFamily="34" charset="0"/>
                <a:cs typeface="Arial" pitchFamily="34" charset="0"/>
              </a:rPr>
              <a:t>Teil 2: Online-Zusammenarbeit</a:t>
            </a:r>
          </a:p>
          <a:p>
            <a:endParaRPr lang="de-DE" altLang="ko-KR" sz="2400" b="1" dirty="0">
              <a:solidFill>
                <a:srgbClr val="F36A0D"/>
              </a:solidFill>
              <a:latin typeface="Trebuchet MS" panose="020B0603020202020204" pitchFamily="34" charset="0"/>
              <a:cs typeface="Arial" pitchFamily="34" charset="0"/>
            </a:endParaRP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671079" y="2070748"/>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grpSp>
      <p:sp>
        <p:nvSpPr>
          <p:cNvPr id="32" name="TextBox 31">
            <a:extLst>
              <a:ext uri="{FF2B5EF4-FFF2-40B4-BE49-F238E27FC236}">
                <a16:creationId xmlns:a16="http://schemas.microsoft.com/office/drawing/2014/main" xmlns="" id="{66C749B0-2A01-46AC-992D-FE0D8434A460}"/>
              </a:ext>
            </a:extLst>
          </p:cNvPr>
          <p:cNvSpPr txBox="1"/>
          <p:nvPr/>
        </p:nvSpPr>
        <p:spPr>
          <a:xfrm>
            <a:off x="1272189" y="1985255"/>
            <a:ext cx="5500672" cy="307777"/>
          </a:xfrm>
          <a:prstGeom prst="rect">
            <a:avLst/>
          </a:prstGeom>
          <a:noFill/>
        </p:spPr>
        <p:txBody>
          <a:bodyPr wrap="square" rtlCol="0" anchor="ctr">
            <a:spAutoFit/>
          </a:bodyPr>
          <a:lstStyle/>
          <a:p>
            <a:r>
              <a:rPr lang="de-DE" altLang="ko-KR" sz="1400" b="1" dirty="0" smtClean="0">
                <a:solidFill>
                  <a:schemeClr val="tx1">
                    <a:lumMod val="75000"/>
                    <a:lumOff val="25000"/>
                  </a:schemeClr>
                </a:solidFill>
              </a:rPr>
              <a:t>Aufgaben- und Rollenverteilung</a:t>
            </a:r>
            <a:endParaRPr lang="de-DE" altLang="ko-KR" sz="1400" b="1" dirty="0">
              <a:solidFill>
                <a:schemeClr val="tx1">
                  <a:lumMod val="75000"/>
                  <a:lumOff val="25000"/>
                </a:schemeClr>
              </a:solidFill>
            </a:endParaRP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671078" y="2882102"/>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grpSp>
      <p:sp>
        <p:nvSpPr>
          <p:cNvPr id="38" name="TextBox 37">
            <a:extLst>
              <a:ext uri="{FF2B5EF4-FFF2-40B4-BE49-F238E27FC236}">
                <a16:creationId xmlns:a16="http://schemas.microsoft.com/office/drawing/2014/main" xmlns="" id="{2486FB4F-D81D-4A94-BB5A-C3912A5A87A8}"/>
              </a:ext>
            </a:extLst>
          </p:cNvPr>
          <p:cNvSpPr txBox="1"/>
          <p:nvPr/>
        </p:nvSpPr>
        <p:spPr>
          <a:xfrm>
            <a:off x="1272189" y="2847659"/>
            <a:ext cx="5500672" cy="307777"/>
          </a:xfrm>
          <a:prstGeom prst="rect">
            <a:avLst/>
          </a:prstGeom>
          <a:noFill/>
        </p:spPr>
        <p:txBody>
          <a:bodyPr wrap="square" rtlCol="0" anchor="ctr">
            <a:spAutoFit/>
          </a:bodyPr>
          <a:lstStyle/>
          <a:p>
            <a:r>
              <a:rPr lang="de-DE" altLang="ko-KR" sz="1400" b="1" dirty="0" smtClean="0">
                <a:solidFill>
                  <a:schemeClr val="tx1">
                    <a:lumMod val="75000"/>
                    <a:lumOff val="25000"/>
                  </a:schemeClr>
                </a:solidFill>
              </a:rPr>
              <a:t>Besprechung der einzelnen Projekte und Aufgaben</a:t>
            </a:r>
            <a:endParaRPr lang="de-DE" altLang="ko-KR" sz="1400" b="1" dirty="0">
              <a:solidFill>
                <a:schemeClr val="tx1">
                  <a:lumMod val="75000"/>
                  <a:lumOff val="25000"/>
                </a:schemeClr>
              </a:solidFill>
            </a:endParaRPr>
          </a:p>
        </p:txBody>
      </p:sp>
      <p:grpSp>
        <p:nvGrpSpPr>
          <p:cNvPr id="40" name="Group 39">
            <a:extLst>
              <a:ext uri="{FF2B5EF4-FFF2-40B4-BE49-F238E27FC236}">
                <a16:creationId xmlns:a16="http://schemas.microsoft.com/office/drawing/2014/main" xmlns="" id="{FA6E2EA0-6E66-4A2D-A0FF-7A7C34C30A55}"/>
              </a:ext>
            </a:extLst>
          </p:cNvPr>
          <p:cNvGrpSpPr/>
          <p:nvPr/>
        </p:nvGrpSpPr>
        <p:grpSpPr>
          <a:xfrm>
            <a:off x="671078" y="3712902"/>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grpSp>
      <p:sp>
        <p:nvSpPr>
          <p:cNvPr id="44" name="TextBox 43">
            <a:extLst>
              <a:ext uri="{FF2B5EF4-FFF2-40B4-BE49-F238E27FC236}">
                <a16:creationId xmlns:a16="http://schemas.microsoft.com/office/drawing/2014/main" xmlns="" id="{B32AD888-5FC4-4DAB-927D-F2F9987B8C82}"/>
              </a:ext>
            </a:extLst>
          </p:cNvPr>
          <p:cNvSpPr txBox="1"/>
          <p:nvPr/>
        </p:nvSpPr>
        <p:spPr>
          <a:xfrm>
            <a:off x="1272189" y="3620580"/>
            <a:ext cx="5500672" cy="523220"/>
          </a:xfrm>
          <a:prstGeom prst="rect">
            <a:avLst/>
          </a:prstGeom>
          <a:noFill/>
        </p:spPr>
        <p:txBody>
          <a:bodyPr wrap="square" rtlCol="0" anchor="ctr">
            <a:spAutoFit/>
          </a:bodyPr>
          <a:lstStyle/>
          <a:p>
            <a:r>
              <a:rPr lang="de-DE" altLang="ko-KR" sz="1400" b="1" dirty="0" smtClean="0">
                <a:solidFill>
                  <a:schemeClr val="tx1">
                    <a:lumMod val="75000"/>
                    <a:lumOff val="25000"/>
                  </a:schemeClr>
                </a:solidFill>
              </a:rPr>
              <a:t>Benachrichtigungen für bestimmte Termine, Tätigkeiten und Chats</a:t>
            </a:r>
            <a:endParaRPr lang="de-DE" altLang="ko-KR" sz="1400" b="1" dirty="0">
              <a:solidFill>
                <a:schemeClr val="tx1">
                  <a:lumMod val="75000"/>
                  <a:lumOff val="25000"/>
                </a:schemeClr>
              </a:solidFill>
            </a:endParaRPr>
          </a:p>
        </p:txBody>
      </p:sp>
      <p:grpSp>
        <p:nvGrpSpPr>
          <p:cNvPr id="46" name="Group 45">
            <a:extLst>
              <a:ext uri="{FF2B5EF4-FFF2-40B4-BE49-F238E27FC236}">
                <a16:creationId xmlns:a16="http://schemas.microsoft.com/office/drawing/2014/main" xmlns="" id="{C09F49E4-A8B5-41FA-A083-CA82F61C7157}"/>
              </a:ext>
            </a:extLst>
          </p:cNvPr>
          <p:cNvGrpSpPr/>
          <p:nvPr/>
        </p:nvGrpSpPr>
        <p:grpSpPr>
          <a:xfrm>
            <a:off x="671077" y="4541658"/>
            <a:ext cx="199272" cy="206152"/>
            <a:chOff x="2411760" y="3708613"/>
            <a:chExt cx="206152" cy="206152"/>
          </a:xfrm>
        </p:grpSpPr>
        <p:sp>
          <p:nvSpPr>
            <p:cNvPr id="47" name="Oval 46">
              <a:extLst>
                <a:ext uri="{FF2B5EF4-FFF2-40B4-BE49-F238E27FC236}">
                  <a16:creationId xmlns:a16="http://schemas.microsoft.com/office/drawing/2014/main" xmlns="" id="{3AB44F23-00E2-44A8-BD36-E6BE28666300}"/>
                </a:ext>
              </a:extLst>
            </p:cNvPr>
            <p:cNvSpPr/>
            <p:nvPr/>
          </p:nvSpPr>
          <p:spPr>
            <a:xfrm>
              <a:off x="2411760" y="3708613"/>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sp>
          <p:nvSpPr>
            <p:cNvPr id="48" name="Chevron 59">
              <a:extLst>
                <a:ext uri="{FF2B5EF4-FFF2-40B4-BE49-F238E27FC236}">
                  <a16:creationId xmlns:a16="http://schemas.microsoft.com/office/drawing/2014/main" xmlns="" id="{206ABDEE-F48B-4B06-9F40-AF11BD91079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grpSp>
      <p:sp>
        <p:nvSpPr>
          <p:cNvPr id="50" name="TextBox 49">
            <a:extLst>
              <a:ext uri="{FF2B5EF4-FFF2-40B4-BE49-F238E27FC236}">
                <a16:creationId xmlns:a16="http://schemas.microsoft.com/office/drawing/2014/main" xmlns="" id="{1168C733-1819-465C-B438-0AEC162746D0}"/>
              </a:ext>
            </a:extLst>
          </p:cNvPr>
          <p:cNvSpPr txBox="1"/>
          <p:nvPr/>
        </p:nvSpPr>
        <p:spPr>
          <a:xfrm>
            <a:off x="1272189" y="4522936"/>
            <a:ext cx="4614261" cy="307777"/>
          </a:xfrm>
          <a:prstGeom prst="rect">
            <a:avLst/>
          </a:prstGeom>
          <a:noFill/>
        </p:spPr>
        <p:txBody>
          <a:bodyPr wrap="square" rtlCol="0" anchor="ctr">
            <a:spAutoFit/>
          </a:bodyPr>
          <a:lstStyle/>
          <a:p>
            <a:r>
              <a:rPr lang="de-DE" altLang="ko-KR" sz="1400" b="1" dirty="0" smtClean="0">
                <a:solidFill>
                  <a:schemeClr val="tx1">
                    <a:lumMod val="75000"/>
                    <a:lumOff val="25000"/>
                  </a:schemeClr>
                </a:solidFill>
              </a:rPr>
              <a:t>Nutzung über Smartphone durch App</a:t>
            </a:r>
            <a:endParaRPr lang="de-DE" altLang="ko-KR" sz="1400" b="1" dirty="0">
              <a:solidFill>
                <a:schemeClr val="tx1">
                  <a:lumMod val="75000"/>
                  <a:lumOff val="25000"/>
                </a:schemeClr>
              </a:solidFill>
            </a:endParaRPr>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grpSp>
        <p:nvGrpSpPr>
          <p:cNvPr id="52" name="Group 27">
            <a:extLst>
              <a:ext uri="{FF2B5EF4-FFF2-40B4-BE49-F238E27FC236}">
                <a16:creationId xmlns:a16="http://schemas.microsoft.com/office/drawing/2014/main" xmlns="" id="{5D839540-D800-47DF-A32A-A70AA214C067}"/>
              </a:ext>
            </a:extLst>
          </p:cNvPr>
          <p:cNvGrpSpPr/>
          <p:nvPr/>
        </p:nvGrpSpPr>
        <p:grpSpPr>
          <a:xfrm>
            <a:off x="671076" y="5236429"/>
            <a:ext cx="199272" cy="206152"/>
            <a:chOff x="2411760" y="3708613"/>
            <a:chExt cx="206152" cy="206152"/>
          </a:xfrm>
        </p:grpSpPr>
        <p:sp>
          <p:nvSpPr>
            <p:cNvPr id="53" name="Oval 28">
              <a:extLst>
                <a:ext uri="{FF2B5EF4-FFF2-40B4-BE49-F238E27FC236}">
                  <a16:creationId xmlns:a16="http://schemas.microsoft.com/office/drawing/2014/main" xmlns="" id="{FCAC3856-2A07-460A-AE10-1268120FF2EE}"/>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sp>
          <p:nvSpPr>
            <p:cNvPr id="61" name="Chevron 38">
              <a:extLst>
                <a:ext uri="{FF2B5EF4-FFF2-40B4-BE49-F238E27FC236}">
                  <a16:creationId xmlns:a16="http://schemas.microsoft.com/office/drawing/2014/main" xmlns="" id="{D2ABDF55-658E-4487-91E8-ADB3F9A4533F}"/>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grpSp>
      <p:sp>
        <p:nvSpPr>
          <p:cNvPr id="62" name="TextBox 31">
            <a:extLst>
              <a:ext uri="{FF2B5EF4-FFF2-40B4-BE49-F238E27FC236}">
                <a16:creationId xmlns:a16="http://schemas.microsoft.com/office/drawing/2014/main" xmlns="" id="{D776FA2E-30C6-42C8-B7CC-760131975C82}"/>
              </a:ext>
            </a:extLst>
          </p:cNvPr>
          <p:cNvSpPr txBox="1"/>
          <p:nvPr/>
        </p:nvSpPr>
        <p:spPr>
          <a:xfrm>
            <a:off x="1272189" y="5187354"/>
            <a:ext cx="4614261" cy="525861"/>
          </a:xfrm>
          <a:prstGeom prst="rect">
            <a:avLst/>
          </a:prstGeom>
          <a:noFill/>
        </p:spPr>
        <p:txBody>
          <a:bodyPr wrap="square" rtlCol="0" anchor="ctr">
            <a:spAutoFit/>
          </a:bodyPr>
          <a:lstStyle/>
          <a:p>
            <a:r>
              <a:rPr lang="de-DE" altLang="ko-KR" sz="1400" b="1" dirty="0" smtClean="0">
                <a:solidFill>
                  <a:schemeClr val="tx1">
                    <a:lumMod val="75000"/>
                    <a:lumOff val="25000"/>
                  </a:schemeClr>
                </a:solidFill>
              </a:rPr>
              <a:t>Upload, Sharing und gemeinsame Bearbeitung von Dokumenten</a:t>
            </a:r>
            <a:endParaRPr lang="de-DE" altLang="ko-KR" sz="1400" b="1" dirty="0">
              <a:solidFill>
                <a:schemeClr val="tx1">
                  <a:lumMod val="75000"/>
                  <a:lumOff val="25000"/>
                </a:schemeClr>
              </a:solidFill>
            </a:endParaRPr>
          </a:p>
        </p:txBody>
      </p:sp>
      <p:grpSp>
        <p:nvGrpSpPr>
          <p:cNvPr id="63" name="Group 33">
            <a:extLst>
              <a:ext uri="{FF2B5EF4-FFF2-40B4-BE49-F238E27FC236}">
                <a16:creationId xmlns:a16="http://schemas.microsoft.com/office/drawing/2014/main" xmlns="" id="{0D9DC23F-CDB0-47E4-AAAB-A9F6E740DE0A}"/>
              </a:ext>
            </a:extLst>
          </p:cNvPr>
          <p:cNvGrpSpPr/>
          <p:nvPr/>
        </p:nvGrpSpPr>
        <p:grpSpPr>
          <a:xfrm>
            <a:off x="7075063" y="2070748"/>
            <a:ext cx="199272" cy="206152"/>
            <a:chOff x="2411760" y="3708613"/>
            <a:chExt cx="206152" cy="206152"/>
          </a:xfrm>
        </p:grpSpPr>
        <p:sp>
          <p:nvSpPr>
            <p:cNvPr id="64" name="Oval 34">
              <a:extLst>
                <a:ext uri="{FF2B5EF4-FFF2-40B4-BE49-F238E27FC236}">
                  <a16:creationId xmlns:a16="http://schemas.microsoft.com/office/drawing/2014/main" xmlns="" id="{8772D83A-CA6D-4A2A-A36E-7C9CD580CD18}"/>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sp>
          <p:nvSpPr>
            <p:cNvPr id="65" name="Chevron 45">
              <a:extLst>
                <a:ext uri="{FF2B5EF4-FFF2-40B4-BE49-F238E27FC236}">
                  <a16:creationId xmlns:a16="http://schemas.microsoft.com/office/drawing/2014/main" xmlns="" id="{84E742C4-A195-47EF-B251-A98E369A9AF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grpSp>
      <p:sp>
        <p:nvSpPr>
          <p:cNvPr id="66" name="TextBox 31">
            <a:extLst>
              <a:ext uri="{FF2B5EF4-FFF2-40B4-BE49-F238E27FC236}">
                <a16:creationId xmlns:a16="http://schemas.microsoft.com/office/drawing/2014/main" xmlns="" id="{D90404D5-B707-4B31-9F90-11B3BEF309DC}"/>
              </a:ext>
            </a:extLst>
          </p:cNvPr>
          <p:cNvSpPr txBox="1"/>
          <p:nvPr/>
        </p:nvSpPr>
        <p:spPr>
          <a:xfrm>
            <a:off x="7615324" y="2018126"/>
            <a:ext cx="3630608" cy="307777"/>
          </a:xfrm>
          <a:prstGeom prst="rect">
            <a:avLst/>
          </a:prstGeom>
          <a:noFill/>
        </p:spPr>
        <p:txBody>
          <a:bodyPr wrap="square" rtlCol="0" anchor="ctr">
            <a:spAutoFit/>
          </a:bodyPr>
          <a:lstStyle/>
          <a:p>
            <a:r>
              <a:rPr lang="de-DE" altLang="ko-KR" sz="1400" b="1" dirty="0" smtClean="0">
                <a:solidFill>
                  <a:schemeClr val="tx1">
                    <a:lumMod val="75000"/>
                    <a:lumOff val="25000"/>
                  </a:schemeClr>
                </a:solidFill>
              </a:rPr>
              <a:t>Prozessvisualisierung</a:t>
            </a:r>
            <a:endParaRPr lang="de-DE" altLang="ko-KR" sz="1400" b="1" dirty="0">
              <a:solidFill>
                <a:schemeClr val="tx1">
                  <a:lumMod val="75000"/>
                  <a:lumOff val="25000"/>
                </a:schemeClr>
              </a:solidFill>
            </a:endParaRPr>
          </a:p>
        </p:txBody>
      </p:sp>
      <p:grpSp>
        <p:nvGrpSpPr>
          <p:cNvPr id="67" name="Group 39">
            <a:extLst>
              <a:ext uri="{FF2B5EF4-FFF2-40B4-BE49-F238E27FC236}">
                <a16:creationId xmlns:a16="http://schemas.microsoft.com/office/drawing/2014/main" xmlns="" id="{05A10676-010F-4281-AD98-EA74AEA2A473}"/>
              </a:ext>
            </a:extLst>
          </p:cNvPr>
          <p:cNvGrpSpPr/>
          <p:nvPr/>
        </p:nvGrpSpPr>
        <p:grpSpPr>
          <a:xfrm>
            <a:off x="7075063" y="2779026"/>
            <a:ext cx="199272" cy="206152"/>
            <a:chOff x="2411760" y="3708613"/>
            <a:chExt cx="206152" cy="206152"/>
          </a:xfrm>
        </p:grpSpPr>
        <p:sp>
          <p:nvSpPr>
            <p:cNvPr id="68" name="Oval 40">
              <a:extLst>
                <a:ext uri="{FF2B5EF4-FFF2-40B4-BE49-F238E27FC236}">
                  <a16:creationId xmlns:a16="http://schemas.microsoft.com/office/drawing/2014/main" xmlns="" id="{ECDC879C-C111-4B2E-BCE0-FB43174C5440}"/>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sp>
          <p:nvSpPr>
            <p:cNvPr id="69" name="Chevron 52">
              <a:extLst>
                <a:ext uri="{FF2B5EF4-FFF2-40B4-BE49-F238E27FC236}">
                  <a16:creationId xmlns:a16="http://schemas.microsoft.com/office/drawing/2014/main" xmlns="" id="{F19C5870-0032-4F1C-A9E8-FD9B56473A59}"/>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grpSp>
      <p:sp>
        <p:nvSpPr>
          <p:cNvPr id="70" name="TextBox 43">
            <a:extLst>
              <a:ext uri="{FF2B5EF4-FFF2-40B4-BE49-F238E27FC236}">
                <a16:creationId xmlns:a16="http://schemas.microsoft.com/office/drawing/2014/main" xmlns="" id="{553E84BF-656E-4836-BE77-1FBFA5F6C44C}"/>
              </a:ext>
            </a:extLst>
          </p:cNvPr>
          <p:cNvSpPr txBox="1"/>
          <p:nvPr/>
        </p:nvSpPr>
        <p:spPr>
          <a:xfrm>
            <a:off x="7576537" y="2616663"/>
            <a:ext cx="4053669" cy="523220"/>
          </a:xfrm>
          <a:prstGeom prst="rect">
            <a:avLst/>
          </a:prstGeom>
          <a:noFill/>
        </p:spPr>
        <p:txBody>
          <a:bodyPr wrap="square" rtlCol="0" anchor="ctr">
            <a:spAutoFit/>
          </a:bodyPr>
          <a:lstStyle/>
          <a:p>
            <a:r>
              <a:rPr lang="de-DE" altLang="ko-KR" sz="1400" b="1" dirty="0" smtClean="0">
                <a:solidFill>
                  <a:schemeClr val="tx1">
                    <a:lumMod val="75000"/>
                    <a:lumOff val="25000"/>
                  </a:schemeClr>
                </a:solidFill>
              </a:rPr>
              <a:t>Benachrichtigungen für bestimmte Termine, Tätigkeiten und Chats</a:t>
            </a:r>
            <a:endParaRPr lang="de-DE" altLang="ko-KR" sz="1400" b="1" dirty="0">
              <a:solidFill>
                <a:schemeClr val="tx1">
                  <a:lumMod val="75000"/>
                  <a:lumOff val="25000"/>
                </a:schemeClr>
              </a:solidFill>
            </a:endParaRPr>
          </a:p>
        </p:txBody>
      </p:sp>
      <p:grpSp>
        <p:nvGrpSpPr>
          <p:cNvPr id="71" name="Group 45">
            <a:extLst>
              <a:ext uri="{FF2B5EF4-FFF2-40B4-BE49-F238E27FC236}">
                <a16:creationId xmlns:a16="http://schemas.microsoft.com/office/drawing/2014/main" xmlns="" id="{F6634343-75DC-4D5D-9B56-6E79BF606F54}"/>
              </a:ext>
            </a:extLst>
          </p:cNvPr>
          <p:cNvGrpSpPr/>
          <p:nvPr/>
        </p:nvGrpSpPr>
        <p:grpSpPr>
          <a:xfrm>
            <a:off x="7075062" y="3626456"/>
            <a:ext cx="199272" cy="206152"/>
            <a:chOff x="2411760" y="3708613"/>
            <a:chExt cx="206152" cy="206152"/>
          </a:xfrm>
        </p:grpSpPr>
        <p:sp>
          <p:nvSpPr>
            <p:cNvPr id="72" name="Oval 46">
              <a:extLst>
                <a:ext uri="{FF2B5EF4-FFF2-40B4-BE49-F238E27FC236}">
                  <a16:creationId xmlns:a16="http://schemas.microsoft.com/office/drawing/2014/main" xmlns="" id="{20797E5D-EFA3-469A-95C8-0567179E960B}"/>
                </a:ext>
              </a:extLst>
            </p:cNvPr>
            <p:cNvSpPr/>
            <p:nvPr/>
          </p:nvSpPr>
          <p:spPr>
            <a:xfrm>
              <a:off x="2411760" y="3708613"/>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sp>
          <p:nvSpPr>
            <p:cNvPr id="73" name="Chevron 59">
              <a:extLst>
                <a:ext uri="{FF2B5EF4-FFF2-40B4-BE49-F238E27FC236}">
                  <a16:creationId xmlns:a16="http://schemas.microsoft.com/office/drawing/2014/main" xmlns="" id="{FBCD1301-5D0E-4215-95ED-DC52EAF164FA}"/>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grpSp>
      <p:sp>
        <p:nvSpPr>
          <p:cNvPr id="74" name="TextBox 49">
            <a:extLst>
              <a:ext uri="{FF2B5EF4-FFF2-40B4-BE49-F238E27FC236}">
                <a16:creationId xmlns:a16="http://schemas.microsoft.com/office/drawing/2014/main" xmlns="" id="{5CA3D79A-552B-4C51-A79C-E03970E7BED7}"/>
              </a:ext>
            </a:extLst>
          </p:cNvPr>
          <p:cNvSpPr txBox="1"/>
          <p:nvPr/>
        </p:nvSpPr>
        <p:spPr>
          <a:xfrm>
            <a:off x="7615325" y="3569880"/>
            <a:ext cx="3915616" cy="307777"/>
          </a:xfrm>
          <a:prstGeom prst="rect">
            <a:avLst/>
          </a:prstGeom>
          <a:noFill/>
        </p:spPr>
        <p:txBody>
          <a:bodyPr wrap="square" rtlCol="0" anchor="ctr">
            <a:spAutoFit/>
          </a:bodyPr>
          <a:lstStyle/>
          <a:p>
            <a:r>
              <a:rPr lang="de-DE" altLang="ko-KR" sz="1400" b="1" dirty="0" smtClean="0">
                <a:solidFill>
                  <a:schemeClr val="tx1">
                    <a:lumMod val="75000"/>
                    <a:lumOff val="25000"/>
                  </a:schemeClr>
                </a:solidFill>
              </a:rPr>
              <a:t>Definition von KPIs und Meilensteinen</a:t>
            </a:r>
            <a:endParaRPr lang="de-DE" altLang="ko-KR" sz="1400" b="1" dirty="0">
              <a:solidFill>
                <a:schemeClr val="tx1">
                  <a:lumMod val="75000"/>
                  <a:lumOff val="25000"/>
                </a:schemeClr>
              </a:solidFill>
            </a:endParaRPr>
          </a:p>
        </p:txBody>
      </p:sp>
      <p:grpSp>
        <p:nvGrpSpPr>
          <p:cNvPr id="75" name="Group 27">
            <a:extLst>
              <a:ext uri="{FF2B5EF4-FFF2-40B4-BE49-F238E27FC236}">
                <a16:creationId xmlns:a16="http://schemas.microsoft.com/office/drawing/2014/main" xmlns="" id="{5EA90307-CB53-41F0-B856-DC00730D82D5}"/>
              </a:ext>
            </a:extLst>
          </p:cNvPr>
          <p:cNvGrpSpPr/>
          <p:nvPr/>
        </p:nvGrpSpPr>
        <p:grpSpPr>
          <a:xfrm>
            <a:off x="7075061" y="4381510"/>
            <a:ext cx="199272" cy="206152"/>
            <a:chOff x="2411760" y="3708613"/>
            <a:chExt cx="206152" cy="206152"/>
          </a:xfrm>
        </p:grpSpPr>
        <p:sp>
          <p:nvSpPr>
            <p:cNvPr id="76" name="Oval 28">
              <a:extLst>
                <a:ext uri="{FF2B5EF4-FFF2-40B4-BE49-F238E27FC236}">
                  <a16:creationId xmlns:a16="http://schemas.microsoft.com/office/drawing/2014/main" xmlns="" id="{616F6EF5-642C-47D9-8B2A-769B211A7820}"/>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sp>
          <p:nvSpPr>
            <p:cNvPr id="77" name="Chevron 38">
              <a:extLst>
                <a:ext uri="{FF2B5EF4-FFF2-40B4-BE49-F238E27FC236}">
                  <a16:creationId xmlns:a16="http://schemas.microsoft.com/office/drawing/2014/main" xmlns="" id="{4E504E53-D486-4F70-9DE0-E3238ACE3FF0}"/>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grpSp>
      <p:sp>
        <p:nvSpPr>
          <p:cNvPr id="78" name="TextBox 49">
            <a:extLst>
              <a:ext uri="{FF2B5EF4-FFF2-40B4-BE49-F238E27FC236}">
                <a16:creationId xmlns:a16="http://schemas.microsoft.com/office/drawing/2014/main" xmlns="" id="{5F41BA40-9C7D-4A0E-9539-053FA55A0990}"/>
              </a:ext>
            </a:extLst>
          </p:cNvPr>
          <p:cNvSpPr txBox="1"/>
          <p:nvPr/>
        </p:nvSpPr>
        <p:spPr>
          <a:xfrm>
            <a:off x="7576537" y="4335148"/>
            <a:ext cx="3811899" cy="307777"/>
          </a:xfrm>
          <a:prstGeom prst="rect">
            <a:avLst/>
          </a:prstGeom>
          <a:noFill/>
        </p:spPr>
        <p:txBody>
          <a:bodyPr wrap="square" rtlCol="0" anchor="ctr">
            <a:spAutoFit/>
          </a:bodyPr>
          <a:lstStyle/>
          <a:p>
            <a:r>
              <a:rPr lang="de-DE" altLang="ko-KR" sz="1400" b="1" dirty="0" smtClean="0">
                <a:solidFill>
                  <a:schemeClr val="tx1">
                    <a:lumMod val="75000"/>
                    <a:lumOff val="25000"/>
                  </a:schemeClr>
                </a:solidFill>
              </a:rPr>
              <a:t>Integration anderer verwendeter Tools</a:t>
            </a:r>
            <a:endParaRPr lang="de-DE" altLang="ko-KR" sz="1400" b="1" dirty="0">
              <a:solidFill>
                <a:schemeClr val="tx1">
                  <a:lumMod val="75000"/>
                  <a:lumOff val="25000"/>
                </a:schemeClr>
              </a:solidFill>
            </a:endParaRPr>
          </a:p>
        </p:txBody>
      </p:sp>
      <p:sp>
        <p:nvSpPr>
          <p:cNvPr id="4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45"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54" name="Immagin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0447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uadroTexto 34">
            <a:extLst>
              <a:ext uri="{FF2B5EF4-FFF2-40B4-BE49-F238E27FC236}">
                <a16:creationId xmlns:a16="http://schemas.microsoft.com/office/drawing/2014/main" xmlns="" id="{02C9F4C0-C5D1-45CB-A4AB-9D2AE6CF4315}"/>
              </a:ext>
            </a:extLst>
          </p:cNvPr>
          <p:cNvSpPr txBox="1"/>
          <p:nvPr/>
        </p:nvSpPr>
        <p:spPr>
          <a:xfrm>
            <a:off x="561794" y="1524089"/>
            <a:ext cx="11079282" cy="5201424"/>
          </a:xfrm>
          <a:prstGeom prst="rect">
            <a:avLst/>
          </a:prstGeom>
          <a:noFill/>
        </p:spPr>
        <p:txBody>
          <a:bodyPr wrap="square">
            <a:spAutoFit/>
          </a:bodyPr>
          <a:lstStyle/>
          <a:p>
            <a:pPr>
              <a:defRPr/>
            </a:pPr>
            <a:r>
              <a:rPr lang="de-DE" altLang="es-ES" sz="2400" b="1" dirty="0" smtClean="0">
                <a:solidFill>
                  <a:schemeClr val="accent2"/>
                </a:solidFill>
                <a:latin typeface="Arial" panose="020B0604020202020204" pitchFamily="34" charset="0"/>
                <a:cs typeface="Arial" panose="020B0604020202020204" pitchFamily="34" charset="0"/>
              </a:rPr>
              <a:t>Hier ein Überblick über einige der am häufigsten genutzten Optionen:</a:t>
            </a:r>
          </a:p>
          <a:p>
            <a:pPr>
              <a:defRPr/>
            </a:pPr>
            <a:endParaRPr lang="de-DE" altLang="es-ES" sz="2400" b="1" dirty="0" smtClean="0">
              <a:solidFill>
                <a:srgbClr val="0594A9"/>
              </a:solidFill>
              <a:latin typeface="Trebuchet MS" panose="020B0603020202020204" pitchFamily="34" charset="0"/>
              <a:cs typeface="Calibri" panose="020F0502020204030204" pitchFamily="34" charset="0"/>
            </a:endParaRPr>
          </a:p>
          <a:p>
            <a:pPr>
              <a:defRPr/>
            </a:pPr>
            <a:r>
              <a:rPr lang="de-DE" altLang="es-ES" sz="2000" dirty="0" smtClean="0">
                <a:latin typeface="Arial" panose="020B0604020202020204" pitchFamily="34" charset="0"/>
                <a:cs typeface="Arial" panose="020B0604020202020204" pitchFamily="34" charset="0"/>
              </a:rPr>
              <a:t>Videokonferenzen sind die Lösung für eine effiziente Online-Zusammenarbeit im Home Office. Aber welche Anbieter gibt es?</a:t>
            </a:r>
          </a:p>
          <a:p>
            <a:pPr>
              <a:defRPr/>
            </a:pPr>
            <a:endParaRPr lang="de-DE" altLang="es-ES" sz="2000" dirty="0" smtClean="0">
              <a:latin typeface="Arial" panose="020B0604020202020204" pitchFamily="34" charset="0"/>
              <a:cs typeface="Arial" panose="020B0604020202020204" pitchFamily="34" charset="0"/>
            </a:endParaRPr>
          </a:p>
          <a:p>
            <a:pPr marL="342900" indent="-342900">
              <a:buClr>
                <a:schemeClr val="accent3"/>
              </a:buClr>
              <a:buFont typeface="Wingdings" panose="05000000000000000000" pitchFamily="2" charset="2"/>
              <a:buChar char="§"/>
              <a:defRPr/>
            </a:pPr>
            <a:r>
              <a:rPr lang="de-DE" altLang="es-ES" sz="2000" u="sng" dirty="0" smtClean="0">
                <a:latin typeface="Arial" panose="020B0604020202020204" pitchFamily="34" charset="0"/>
                <a:cs typeface="Arial" panose="020B0604020202020204" pitchFamily="34" charset="0"/>
              </a:rPr>
              <a:t>Microsoft Teams</a:t>
            </a:r>
          </a:p>
          <a:p>
            <a:pPr marL="800100" lvl="1" indent="-342900">
              <a:buClr>
                <a:schemeClr val="accent3"/>
              </a:buClr>
              <a:buFont typeface="Wingdings" panose="05000000000000000000" pitchFamily="2" charset="2"/>
              <a:buChar char="Ø"/>
              <a:defRPr/>
            </a:pPr>
            <a:r>
              <a:rPr lang="de-DE" altLang="es-ES" sz="2000" dirty="0" smtClean="0">
                <a:latin typeface="Arial" panose="020B0604020202020204" pitchFamily="34" charset="0"/>
                <a:cs typeface="Arial" panose="020B0604020202020204" pitchFamily="34" charset="0"/>
              </a:rPr>
              <a:t>Digitale Zusammenarbeit in Online- und Videokonferenzen mit bis zu 250 Teilnehmern und Online-Events mit bis zu 10.000 Teilnehmern. Neben Videokonferenzen bietet Teams umfangreiche Funktionen für die virtuelle Zusammenarbeit, darunter die Integration von Office 365.</a:t>
            </a:r>
          </a:p>
          <a:p>
            <a:pPr marL="342900" indent="-342900">
              <a:buClr>
                <a:schemeClr val="accent3"/>
              </a:buClr>
              <a:buFont typeface="Wingdings" panose="05000000000000000000" pitchFamily="2" charset="2"/>
              <a:buChar char="§"/>
              <a:defRPr/>
            </a:pPr>
            <a:r>
              <a:rPr lang="de-DE" altLang="es-ES" sz="2000" u="sng" dirty="0" smtClean="0">
                <a:latin typeface="Arial" panose="020B0604020202020204" pitchFamily="34" charset="0"/>
                <a:cs typeface="Arial" panose="020B0604020202020204" pitchFamily="34" charset="0"/>
              </a:rPr>
              <a:t>Cisco Webex Meetings</a:t>
            </a:r>
          </a:p>
          <a:p>
            <a:pPr marL="800100" lvl="1" indent="-342900">
              <a:buClr>
                <a:schemeClr val="accent3"/>
              </a:buClr>
              <a:buFont typeface="Wingdings" panose="05000000000000000000" pitchFamily="2" charset="2"/>
              <a:buChar char="Ø"/>
              <a:defRPr/>
            </a:pPr>
            <a:r>
              <a:rPr lang="de-DE" altLang="es-ES" sz="2000" dirty="0" smtClean="0">
                <a:latin typeface="Arial" panose="020B0604020202020204" pitchFamily="34" charset="0"/>
                <a:cs typeface="Arial" panose="020B0604020202020204" pitchFamily="34" charset="0"/>
              </a:rPr>
              <a:t>Über Webex Meetings lassen sich Videokonferenzen, IP-Telefonie, Instant Messaging sowie Screen Sharing realisieren. Die Produkte und Dienste werden als "Software as a Service" von Cisco Collaboration bereitgestellt. Eine Videokonferenz funktioniert in Webex Meetings wie folgt: Der sogenannte Host muss bei dem Dienst registriert sein.</a:t>
            </a:r>
            <a:endParaRPr lang="de-DE" sz="2000" u="sng" dirty="0" smtClean="0">
              <a:latin typeface="Arial" panose="020B0604020202020204" pitchFamily="34" charset="0"/>
              <a:cs typeface="Arial" panose="020B0604020202020204" pitchFamily="34" charset="0"/>
            </a:endParaRPr>
          </a:p>
          <a:p>
            <a:pPr marL="342900" indent="-342900">
              <a:buClr>
                <a:schemeClr val="accent3"/>
              </a:buClr>
              <a:buFont typeface="Arial" panose="020B0604020202020204" pitchFamily="34" charset="0"/>
              <a:buChar char="•"/>
              <a:defRPr/>
            </a:pPr>
            <a:endParaRPr lang="de-DE" sz="2400" u="sng" dirty="0">
              <a:latin typeface="Trebuchet MS" panose="020B0603020202020204" pitchFamily="34" charset="0"/>
              <a:cs typeface="Calibri" panose="020F0502020204030204" pitchFamily="34" charset="0"/>
            </a:endParaRPr>
          </a:p>
        </p:txBody>
      </p:sp>
      <p:sp>
        <p:nvSpPr>
          <p:cNvPr id="8" name="TextBox 3"/>
          <p:cNvSpPr txBox="1"/>
          <p:nvPr/>
        </p:nvSpPr>
        <p:spPr>
          <a:xfrm>
            <a:off x="5829767" y="489839"/>
            <a:ext cx="6173811" cy="954107"/>
          </a:xfrm>
          <a:prstGeom prst="rect">
            <a:avLst/>
          </a:prstGeom>
          <a:noFill/>
        </p:spPr>
        <p:txBody>
          <a:bodyPr wrap="square" rtlCol="0">
            <a:spAutoFit/>
          </a:bodyPr>
          <a:lstStyle/>
          <a:p>
            <a:r>
              <a:rPr lang="de-DE" altLang="es-ES" sz="3200" b="1" dirty="0" smtClean="0">
                <a:solidFill>
                  <a:schemeClr val="accent2"/>
                </a:solidFill>
                <a:latin typeface="Trebuchet MS" panose="020B0603020202020204" pitchFamily="34" charset="0"/>
                <a:cs typeface="Arial" pitchFamily="34" charset="0"/>
              </a:rPr>
              <a:t>Teil 2: Online-Zusammenarbeit</a:t>
            </a:r>
          </a:p>
          <a:p>
            <a:endParaRPr lang="de-DE" altLang="ko-KR" sz="2400" b="1" dirty="0">
              <a:solidFill>
                <a:srgbClr val="F36A0D"/>
              </a:solidFill>
              <a:latin typeface="Trebuchet MS" panose="020B0603020202020204" pitchFamily="34" charset="0"/>
              <a:cs typeface="Arial" pitchFamily="34" charset="0"/>
            </a:endParaRPr>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1" name="Immagin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8329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p:nvPr/>
        </p:nvSpPr>
        <p:spPr>
          <a:xfrm>
            <a:off x="5829767" y="489839"/>
            <a:ext cx="6173811" cy="954107"/>
          </a:xfrm>
          <a:prstGeom prst="rect">
            <a:avLst/>
          </a:prstGeom>
          <a:noFill/>
        </p:spPr>
        <p:txBody>
          <a:bodyPr wrap="square" rtlCol="0">
            <a:spAutoFit/>
          </a:bodyPr>
          <a:lstStyle/>
          <a:p>
            <a:r>
              <a:rPr lang="de-DE" altLang="es-ES" sz="3200" b="1" dirty="0" smtClean="0">
                <a:solidFill>
                  <a:schemeClr val="accent2"/>
                </a:solidFill>
                <a:latin typeface="Trebuchet MS" panose="020B0603020202020204" pitchFamily="34" charset="0"/>
                <a:cs typeface="Arial" pitchFamily="34" charset="0"/>
              </a:rPr>
              <a:t>Teil 2: Online-Zusammenarbeit</a:t>
            </a:r>
          </a:p>
          <a:p>
            <a:endParaRPr lang="de-DE" altLang="ko-KR" sz="2400" b="1" dirty="0">
              <a:solidFill>
                <a:srgbClr val="F36A0D"/>
              </a:solidFill>
              <a:latin typeface="Trebuchet MS" panose="020B0603020202020204" pitchFamily="34" charset="0"/>
              <a:cs typeface="Arial" pitchFamily="34" charset="0"/>
            </a:endParaRPr>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1" name="CuadroTexto 34">
            <a:extLst>
              <a:ext uri="{FF2B5EF4-FFF2-40B4-BE49-F238E27FC236}">
                <a16:creationId xmlns:a16="http://schemas.microsoft.com/office/drawing/2014/main" xmlns="" id="{02C9F4C0-C5D1-45CB-A4AB-9D2AE6CF4315}"/>
              </a:ext>
            </a:extLst>
          </p:cNvPr>
          <p:cNvSpPr txBox="1"/>
          <p:nvPr/>
        </p:nvSpPr>
        <p:spPr>
          <a:xfrm>
            <a:off x="561794" y="1524089"/>
            <a:ext cx="11079282" cy="5078313"/>
          </a:xfrm>
          <a:prstGeom prst="rect">
            <a:avLst/>
          </a:prstGeom>
          <a:noFill/>
        </p:spPr>
        <p:txBody>
          <a:bodyPr wrap="square">
            <a:spAutoFit/>
          </a:bodyPr>
          <a:lstStyle/>
          <a:p>
            <a:pPr marL="342900" indent="-342900">
              <a:buClr>
                <a:schemeClr val="accent3"/>
              </a:buClr>
              <a:buFont typeface="Wingdings" panose="05000000000000000000" pitchFamily="2" charset="2"/>
              <a:buChar char="§"/>
              <a:defRPr/>
            </a:pPr>
            <a:r>
              <a:rPr lang="de-DE" altLang="es-ES" sz="2000" u="sng" dirty="0" smtClean="0">
                <a:latin typeface="Arial" panose="020B0604020202020204" pitchFamily="34" charset="0"/>
                <a:cs typeface="Arial" panose="020B0604020202020204" pitchFamily="34" charset="0"/>
              </a:rPr>
              <a:t>Skype</a:t>
            </a:r>
          </a:p>
          <a:p>
            <a:pPr marL="800100" lvl="1" indent="-342900">
              <a:buClr>
                <a:schemeClr val="accent3"/>
              </a:buClr>
              <a:buFont typeface="Wingdings" panose="05000000000000000000" pitchFamily="2" charset="2"/>
              <a:buChar char="Ø"/>
              <a:defRPr/>
            </a:pPr>
            <a:r>
              <a:rPr lang="de-DE" altLang="es-ES" sz="2000" dirty="0" smtClean="0">
                <a:latin typeface="Arial" panose="020B0604020202020204" pitchFamily="34" charset="0"/>
                <a:cs typeface="Arial" panose="020B0604020202020204" pitchFamily="34" charset="0"/>
              </a:rPr>
              <a:t>In Skype kann man neben dem normalen Video-Chat auch Videokonferenzen abhalten. Bis zu 50 Personen können an einem kostenlosen Gruppen-Videoanruf teilnehmen - über PC, Tablet oder Smartphone. </a:t>
            </a:r>
          </a:p>
          <a:p>
            <a:pPr marL="342900" indent="-342900">
              <a:buClr>
                <a:schemeClr val="accent3"/>
              </a:buClr>
              <a:buFont typeface="Wingdings" panose="05000000000000000000" pitchFamily="2" charset="2"/>
              <a:buChar char="Ø"/>
              <a:defRPr/>
            </a:pPr>
            <a:endParaRPr lang="de-DE" altLang="es-ES" sz="2000" dirty="0" smtClean="0">
              <a:latin typeface="Arial" panose="020B0604020202020204" pitchFamily="34" charset="0"/>
              <a:cs typeface="Arial" panose="020B0604020202020204" pitchFamily="34" charset="0"/>
            </a:endParaRPr>
          </a:p>
          <a:p>
            <a:pPr marL="342900" indent="-342900">
              <a:buClr>
                <a:schemeClr val="accent3"/>
              </a:buClr>
              <a:buFont typeface="Wingdings" panose="05000000000000000000" pitchFamily="2" charset="2"/>
              <a:buChar char="§"/>
              <a:defRPr/>
            </a:pPr>
            <a:r>
              <a:rPr lang="de-DE" altLang="es-ES" sz="2000" u="sng" dirty="0" smtClean="0">
                <a:latin typeface="Arial" panose="020B0604020202020204" pitchFamily="34" charset="0"/>
                <a:cs typeface="Arial" panose="020B0604020202020204" pitchFamily="34" charset="0"/>
              </a:rPr>
              <a:t>Zoom</a:t>
            </a:r>
          </a:p>
          <a:p>
            <a:pPr marL="800100" lvl="1" indent="-342900">
              <a:buClr>
                <a:schemeClr val="accent3"/>
              </a:buClr>
              <a:buFont typeface="Wingdings" panose="05000000000000000000" pitchFamily="2" charset="2"/>
              <a:buChar char="Ø"/>
              <a:defRPr/>
            </a:pPr>
            <a:r>
              <a:rPr lang="de-DE" altLang="es-ES" sz="2000" dirty="0" smtClean="0">
                <a:latin typeface="Arial" panose="020B0604020202020204" pitchFamily="34" charset="0"/>
                <a:cs typeface="Arial" panose="020B0604020202020204" pitchFamily="34" charset="0"/>
              </a:rPr>
              <a:t>Bei Zoom können in der kostenlosen Version bis zu 100 Teilnehmer an einer Videokonferenz teilnehmen. Der Nachteil ist, dass die Dauer dieser Sitzungen mit drei oder mehr Personen auf 40 Minuten begrenzt ist. Wer diesen Zeitraum verlängern möchte, benötigt die Pro-Version. Diese kostet 13,99 Euro pro Monat und pro Moderator.</a:t>
            </a:r>
          </a:p>
          <a:p>
            <a:pPr lvl="1">
              <a:buClr>
                <a:schemeClr val="accent3"/>
              </a:buClr>
              <a:defRPr/>
            </a:pPr>
            <a:endParaRPr lang="de-DE" altLang="es-ES" sz="2000" dirty="0" smtClean="0">
              <a:latin typeface="Arial" panose="020B0604020202020204" pitchFamily="34" charset="0"/>
              <a:cs typeface="Arial" panose="020B0604020202020204" pitchFamily="34" charset="0"/>
            </a:endParaRPr>
          </a:p>
          <a:p>
            <a:pPr marL="342900" indent="-342900">
              <a:buClr>
                <a:schemeClr val="accent3"/>
              </a:buClr>
              <a:buFont typeface="Wingdings" panose="05000000000000000000" pitchFamily="2" charset="2"/>
              <a:buChar char="§"/>
              <a:defRPr/>
            </a:pPr>
            <a:r>
              <a:rPr lang="de-DE" altLang="es-ES" sz="2000" u="sng" dirty="0" smtClean="0">
                <a:latin typeface="Arial" panose="020B0604020202020204" pitchFamily="34" charset="0"/>
                <a:cs typeface="Arial" panose="020B0604020202020204" pitchFamily="34" charset="0"/>
              </a:rPr>
              <a:t>GoToMeeting</a:t>
            </a:r>
          </a:p>
          <a:p>
            <a:pPr marL="800100" lvl="1" indent="-342900">
              <a:buClr>
                <a:schemeClr val="accent3"/>
              </a:buClr>
              <a:buFont typeface="Wingdings" panose="05000000000000000000" pitchFamily="2" charset="2"/>
              <a:buChar char="Ø"/>
              <a:defRPr/>
            </a:pPr>
            <a:r>
              <a:rPr lang="de-DE" sz="2000" dirty="0" smtClean="0"/>
              <a:t>GoToMeeting ist ebenfalls ein Softwarepaket für Online-Meetings und Videokonferenzen. Darüber hinaus kann über GoToMeeting auch Desktop-Sharing betrieben werden. Die Software gibt es für den Computer, aber auch als App für Smartphones und Tablets</a:t>
            </a:r>
            <a:endParaRPr lang="de-DE" sz="2000" u="sng" dirty="0" smtClean="0">
              <a:latin typeface="Arial" panose="020B0604020202020204" pitchFamily="34" charset="0"/>
              <a:cs typeface="Arial" panose="020B0604020202020204" pitchFamily="34" charset="0"/>
            </a:endParaRPr>
          </a:p>
          <a:p>
            <a:pPr marL="342900" indent="-342900">
              <a:buClr>
                <a:schemeClr val="accent3"/>
              </a:buClr>
              <a:buFont typeface="Arial" panose="020B0604020202020204" pitchFamily="34" charset="0"/>
              <a:buChar char="•"/>
              <a:defRPr/>
            </a:pPr>
            <a:endParaRPr lang="de-DE" sz="2400" u="sng" dirty="0">
              <a:latin typeface="Trebuchet MS" panose="020B0603020202020204" pitchFamily="34" charset="0"/>
              <a:cs typeface="Calibri" panose="020F0502020204030204" pitchFamily="34" charset="0"/>
            </a:endParaRPr>
          </a:p>
        </p:txBody>
      </p:sp>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1" name="Immagin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7298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p:nvPr/>
        </p:nvSpPr>
        <p:spPr>
          <a:xfrm>
            <a:off x="5829767" y="489839"/>
            <a:ext cx="6173811" cy="954107"/>
          </a:xfrm>
          <a:prstGeom prst="rect">
            <a:avLst/>
          </a:prstGeom>
          <a:noFill/>
        </p:spPr>
        <p:txBody>
          <a:bodyPr wrap="square" rtlCol="0">
            <a:spAutoFit/>
          </a:bodyPr>
          <a:lstStyle/>
          <a:p>
            <a:r>
              <a:rPr lang="de-DE" altLang="es-ES" sz="3200" b="1" dirty="0" smtClean="0">
                <a:solidFill>
                  <a:schemeClr val="accent2"/>
                </a:solidFill>
                <a:latin typeface="Trebuchet MS" panose="020B0603020202020204" pitchFamily="34" charset="0"/>
                <a:cs typeface="Arial" pitchFamily="34" charset="0"/>
              </a:rPr>
              <a:t>Teil 2: Online-Zusammenarbeit</a:t>
            </a:r>
          </a:p>
          <a:p>
            <a:endParaRPr lang="de-DE" altLang="ko-KR" sz="2400" b="1" dirty="0">
              <a:solidFill>
                <a:srgbClr val="F36A0D"/>
              </a:solidFill>
              <a:latin typeface="Trebuchet MS" panose="020B0603020202020204" pitchFamily="34" charset="0"/>
              <a:cs typeface="Arial" pitchFamily="34" charset="0"/>
            </a:endParaRPr>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1" name="CuadroTexto 34">
            <a:extLst>
              <a:ext uri="{FF2B5EF4-FFF2-40B4-BE49-F238E27FC236}">
                <a16:creationId xmlns:a16="http://schemas.microsoft.com/office/drawing/2014/main" xmlns="" id="{02C9F4C0-C5D1-45CB-A4AB-9D2AE6CF4315}"/>
              </a:ext>
            </a:extLst>
          </p:cNvPr>
          <p:cNvSpPr txBox="1"/>
          <p:nvPr/>
        </p:nvSpPr>
        <p:spPr>
          <a:xfrm>
            <a:off x="561794" y="1524089"/>
            <a:ext cx="11079282" cy="4462760"/>
          </a:xfrm>
          <a:prstGeom prst="rect">
            <a:avLst/>
          </a:prstGeom>
          <a:noFill/>
        </p:spPr>
        <p:txBody>
          <a:bodyPr wrap="square">
            <a:spAutoFit/>
          </a:bodyPr>
          <a:lstStyle/>
          <a:p>
            <a:pPr marL="342900" indent="-342900">
              <a:buClr>
                <a:schemeClr val="accent3"/>
              </a:buClr>
              <a:buFont typeface="Wingdings" panose="05000000000000000000" pitchFamily="2" charset="2"/>
              <a:buChar char="§"/>
              <a:defRPr/>
            </a:pPr>
            <a:r>
              <a:rPr lang="de-DE" altLang="es-ES" sz="2000" u="sng" dirty="0" smtClean="0">
                <a:latin typeface="Arial" panose="020B0604020202020204" pitchFamily="34" charset="0"/>
                <a:cs typeface="Arial" panose="020B0604020202020204" pitchFamily="34" charset="0"/>
              </a:rPr>
              <a:t>Jitsi</a:t>
            </a:r>
          </a:p>
          <a:p>
            <a:pPr marL="800100" lvl="1" indent="-342900">
              <a:buClr>
                <a:schemeClr val="accent3"/>
              </a:buClr>
              <a:buFont typeface="Wingdings" panose="05000000000000000000" pitchFamily="2" charset="2"/>
              <a:buChar char="Ø"/>
              <a:defRPr/>
            </a:pPr>
            <a:r>
              <a:rPr lang="de-DE" altLang="es-ES" sz="2000" dirty="0" smtClean="0">
                <a:latin typeface="Arial" panose="020B0604020202020204" pitchFamily="34" charset="0"/>
                <a:cs typeface="Arial" panose="020B0604020202020204" pitchFamily="34" charset="0"/>
              </a:rPr>
              <a:t>Jitsi ist ein kostenloses Open-Source-Tool, quelloffen und Web-RTC-kompatibel. Jitsi ist z.B. für Slack, RocketChat oder Matrix verfügbar und lässt sich leicht integrieren. Sie können über die Jitsi-Meet-Instanz vom Betreiber selbst ein Meeting erstellen, ohne dass Sie einen Account benötigen. Anschließend können Sie ganz einfach weitere Teilnehmer einladen, indem Sie eine URL teilen.</a:t>
            </a:r>
          </a:p>
          <a:p>
            <a:pPr marL="342900" indent="-342900">
              <a:buClr>
                <a:schemeClr val="accent3"/>
              </a:buClr>
              <a:buFont typeface="Arial" panose="020B0604020202020204" pitchFamily="34" charset="0"/>
              <a:buChar char="•"/>
              <a:defRPr/>
            </a:pPr>
            <a:endParaRPr lang="de-DE" altLang="es-ES" sz="2000" dirty="0" smtClean="0">
              <a:latin typeface="Arial" panose="020B0604020202020204" pitchFamily="34" charset="0"/>
              <a:cs typeface="Arial" panose="020B0604020202020204" pitchFamily="34" charset="0"/>
            </a:endParaRPr>
          </a:p>
          <a:p>
            <a:pPr marL="342900" indent="-342900">
              <a:buClr>
                <a:schemeClr val="accent3"/>
              </a:buClr>
              <a:buFont typeface="Wingdings" panose="05000000000000000000" pitchFamily="2" charset="2"/>
              <a:buChar char="§"/>
              <a:defRPr/>
            </a:pPr>
            <a:r>
              <a:rPr lang="de-DE" altLang="es-ES" sz="2000" u="sng" dirty="0" smtClean="0">
                <a:latin typeface="Arial" panose="020B0604020202020204" pitchFamily="34" charset="0"/>
                <a:cs typeface="Arial" panose="020B0604020202020204" pitchFamily="34" charset="0"/>
              </a:rPr>
              <a:t>BigBlueButton</a:t>
            </a:r>
          </a:p>
          <a:p>
            <a:pPr marL="800100" lvl="1" indent="-342900">
              <a:buClr>
                <a:schemeClr val="accent3"/>
              </a:buClr>
              <a:buFont typeface="Wingdings" panose="05000000000000000000" pitchFamily="2" charset="2"/>
              <a:buChar char="Ø"/>
              <a:defRPr/>
            </a:pPr>
            <a:r>
              <a:rPr lang="de-DE" altLang="es-ES" sz="2000" dirty="0" smtClean="0">
                <a:latin typeface="Arial" panose="020B0604020202020204" pitchFamily="34" charset="0"/>
                <a:cs typeface="Arial" panose="020B0604020202020204" pitchFamily="34" charset="0"/>
              </a:rPr>
              <a:t>BigBlueButton ist ein Audio- und Videokonferenzsystem für Schulungen, Online-Seminare und Teambesprechungen. Das Tool kann von Universitäten und Schulen flexibel als virtuelles Klassenzimmer genutzt werden. Der Grund liegt auf der Hand: BigBlueButton wurde speziell als Open-Source-Videokonferenzlösung für den Einsatz im E-Learning entwickelt.</a:t>
            </a:r>
            <a:endParaRPr lang="de-DE" sz="2000" u="sng" dirty="0" smtClean="0">
              <a:latin typeface="Arial" panose="020B0604020202020204" pitchFamily="34" charset="0"/>
              <a:cs typeface="Arial" panose="020B0604020202020204" pitchFamily="34" charset="0"/>
            </a:endParaRPr>
          </a:p>
          <a:p>
            <a:pPr marL="342900" indent="-342900">
              <a:buClr>
                <a:schemeClr val="accent3"/>
              </a:buClr>
              <a:buFont typeface="Arial" panose="020B0604020202020204" pitchFamily="34" charset="0"/>
              <a:buChar char="•"/>
              <a:defRPr/>
            </a:pPr>
            <a:endParaRPr lang="de-DE" sz="2400" u="sng" dirty="0">
              <a:latin typeface="Trebuchet MS" panose="020B0603020202020204" pitchFamily="34" charset="0"/>
              <a:cs typeface="Calibri" panose="020F0502020204030204" pitchFamily="34" charset="0"/>
            </a:endParaRPr>
          </a:p>
        </p:txBody>
      </p:sp>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1" name="Immagin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472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5829767" y="489839"/>
            <a:ext cx="6173811" cy="954107"/>
          </a:xfrm>
          <a:prstGeom prst="rect">
            <a:avLst/>
          </a:prstGeom>
          <a:noFill/>
        </p:spPr>
        <p:txBody>
          <a:bodyPr wrap="square" rtlCol="0">
            <a:spAutoFit/>
          </a:bodyPr>
          <a:lstStyle/>
          <a:p>
            <a:r>
              <a:rPr lang="de-DE" altLang="es-ES" sz="3200" b="1" dirty="0" smtClean="0">
                <a:solidFill>
                  <a:schemeClr val="accent2"/>
                </a:solidFill>
                <a:latin typeface="Trebuchet MS" panose="020B0603020202020204" pitchFamily="34" charset="0"/>
                <a:cs typeface="Arial" pitchFamily="34" charset="0"/>
              </a:rPr>
              <a:t>Teil 2: Online-Zusammenarbeit</a:t>
            </a:r>
          </a:p>
          <a:p>
            <a:endParaRPr lang="de-DE" altLang="ko-KR" sz="2400" b="1" dirty="0">
              <a:solidFill>
                <a:srgbClr val="F36A0D"/>
              </a:solidFill>
              <a:latin typeface="Trebuchet MS" panose="020B0603020202020204" pitchFamily="34" charset="0"/>
              <a:cs typeface="Arial" pitchFamily="34" charset="0"/>
            </a:endParaRP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624004" y="3055386"/>
            <a:ext cx="4321767" cy="2308324"/>
          </a:xfrm>
          <a:prstGeom prst="rect">
            <a:avLst/>
          </a:prstGeom>
          <a:noFill/>
          <a:ln w="28575">
            <a:solidFill>
              <a:schemeClr val="accent2"/>
            </a:solidFill>
          </a:ln>
        </p:spPr>
        <p:txBody>
          <a:bodyPr wrap="square" rtlCol="0">
            <a:spAutoFit/>
          </a:bodyPr>
          <a:lstStyle/>
          <a:p>
            <a:pPr>
              <a:lnSpc>
                <a:spcPct val="150000"/>
              </a:lnSpc>
              <a:spcBef>
                <a:spcPts val="200"/>
              </a:spcBef>
              <a:spcAft>
                <a:spcPts val="200"/>
              </a:spcAft>
            </a:pPr>
            <a:r>
              <a:rPr lang="de-DE" altLang="ko-KR" sz="1600" dirty="0">
                <a:cs typeface="Arial" pitchFamily="34" charset="0"/>
              </a:rPr>
              <a:t>Viele Tätigkeiten hängen mit der Arbeit an Dokumenten zusammen. Um sie mit Kollegen gleichzeitig bearbeiten zu können, ohne sie in verschiedenen Versionen hin- und herzuschicken, eignen sich u.a. die folgenden Lösungen:</a:t>
            </a:r>
          </a:p>
        </p:txBody>
      </p:sp>
      <p:grpSp>
        <p:nvGrpSpPr>
          <p:cNvPr id="40" name="Group 39">
            <a:extLst>
              <a:ext uri="{FF2B5EF4-FFF2-40B4-BE49-F238E27FC236}">
                <a16:creationId xmlns:a16="http://schemas.microsoft.com/office/drawing/2014/main" xmlns="" id="{FA6E2EA0-6E66-4A2D-A0FF-7A7C34C30A55}"/>
              </a:ext>
            </a:extLst>
          </p:cNvPr>
          <p:cNvGrpSpPr/>
          <p:nvPr/>
        </p:nvGrpSpPr>
        <p:grpSpPr>
          <a:xfrm>
            <a:off x="5422767" y="2458726"/>
            <a:ext cx="488945" cy="435498"/>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6129534" y="2458726"/>
            <a:ext cx="5500672" cy="1709062"/>
            <a:chOff x="5865235" y="3964805"/>
            <a:chExt cx="3647182" cy="1709062"/>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64805"/>
              <a:ext cx="3647182" cy="369332"/>
            </a:xfrm>
            <a:prstGeom prst="rect">
              <a:avLst/>
            </a:prstGeom>
            <a:noFill/>
            <a:ln>
              <a:solidFill>
                <a:schemeClr val="tx1"/>
              </a:solidFill>
            </a:ln>
          </p:spPr>
          <p:txBody>
            <a:bodyPr wrap="square" rtlCol="0" anchor="ctr">
              <a:spAutoFit/>
            </a:bodyPr>
            <a:lstStyle/>
            <a:p>
              <a:r>
                <a:rPr lang="de-DE" altLang="ko-KR" dirty="0" smtClean="0">
                  <a:solidFill>
                    <a:schemeClr val="tx1">
                      <a:lumMod val="75000"/>
                      <a:lumOff val="25000"/>
                    </a:schemeClr>
                  </a:solidFill>
                </a:rPr>
                <a:t>Google Drive</a:t>
              </a:r>
              <a:endParaRPr lang="de-DE" altLang="ko-KR"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1384995"/>
            </a:xfrm>
            <a:prstGeom prst="rect">
              <a:avLst/>
            </a:prstGeom>
            <a:noFill/>
            <a:ln>
              <a:solidFill>
                <a:schemeClr val="tx1"/>
              </a:solidFill>
            </a:ln>
          </p:spPr>
          <p:txBody>
            <a:bodyPr wrap="square" rtlCol="0">
              <a:spAutoFit/>
            </a:bodyPr>
            <a:lstStyle/>
            <a:p>
              <a:r>
                <a:rPr lang="de-DE" altLang="ko-KR" sz="1400" dirty="0" smtClean="0">
                  <a:solidFill>
                    <a:schemeClr val="tx1">
                      <a:lumMod val="75000"/>
                      <a:lumOff val="25000"/>
                    </a:schemeClr>
                  </a:solidFill>
                </a:rPr>
                <a:t>- ist ein Dateihosting-Dienst, der von der Firma Google LLC angeboten wird. Er ermöglicht es den Nutzern, Dokumente in der Cloud zu speichern, Dateien zu teilen und Dokumente gemeinsam zu bearbeiten. Insgesamt 15 GB Datenspeicher stehen den Nutzern hier kostenlos zur Verfügung. Wird mehr Datenspeicher benötigt, fallen entsprechende monatliche Kosten an.</a:t>
              </a:r>
              <a:endParaRPr lang="de-DE" altLang="ko-KR" sz="1400" dirty="0">
                <a:solidFill>
                  <a:schemeClr val="tx1">
                    <a:lumMod val="75000"/>
                    <a:lumOff val="25000"/>
                  </a:schemeClr>
                </a:solidFill>
              </a:endParaRPr>
            </a:p>
          </p:txBody>
        </p:sp>
      </p:grpSp>
      <p:grpSp>
        <p:nvGrpSpPr>
          <p:cNvPr id="46" name="Group 45">
            <a:extLst>
              <a:ext uri="{FF2B5EF4-FFF2-40B4-BE49-F238E27FC236}">
                <a16:creationId xmlns:a16="http://schemas.microsoft.com/office/drawing/2014/main" xmlns="" id="{C09F49E4-A8B5-41FA-A083-CA82F61C7157}"/>
              </a:ext>
            </a:extLst>
          </p:cNvPr>
          <p:cNvGrpSpPr/>
          <p:nvPr/>
        </p:nvGrpSpPr>
        <p:grpSpPr>
          <a:xfrm>
            <a:off x="5422767" y="4472305"/>
            <a:ext cx="488945" cy="474412"/>
            <a:chOff x="2411760" y="3708613"/>
            <a:chExt cx="206152" cy="206152"/>
          </a:xfrm>
        </p:grpSpPr>
        <p:sp>
          <p:nvSpPr>
            <p:cNvPr id="47" name="Oval 46">
              <a:extLst>
                <a:ext uri="{FF2B5EF4-FFF2-40B4-BE49-F238E27FC236}">
                  <a16:creationId xmlns:a16="http://schemas.microsoft.com/office/drawing/2014/main" xmlns="" id="{3AB44F23-00E2-44A8-BD36-E6BE28666300}"/>
                </a:ext>
              </a:extLst>
            </p:cNvPr>
            <p:cNvSpPr/>
            <p:nvPr/>
          </p:nvSpPr>
          <p:spPr>
            <a:xfrm>
              <a:off x="2411760" y="3708613"/>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sp>
          <p:nvSpPr>
            <p:cNvPr id="48" name="Chevron 59">
              <a:extLst>
                <a:ext uri="{FF2B5EF4-FFF2-40B4-BE49-F238E27FC236}">
                  <a16:creationId xmlns:a16="http://schemas.microsoft.com/office/drawing/2014/main" xmlns="" id="{206ABDEE-F48B-4B06-9F40-AF11BD91079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75000"/>
                    <a:lumOff val="25000"/>
                  </a:schemeClr>
                </a:solidFill>
              </a:endParaRPr>
            </a:p>
          </p:txBody>
        </p:sp>
      </p:grpSp>
      <p:grpSp>
        <p:nvGrpSpPr>
          <p:cNvPr id="49" name="그룹 1">
            <a:extLst>
              <a:ext uri="{FF2B5EF4-FFF2-40B4-BE49-F238E27FC236}">
                <a16:creationId xmlns:a16="http://schemas.microsoft.com/office/drawing/2014/main" xmlns="" id="{6C9354A6-C4BC-47E9-A5AB-16DD4C4D6717}"/>
              </a:ext>
            </a:extLst>
          </p:cNvPr>
          <p:cNvGrpSpPr/>
          <p:nvPr/>
        </p:nvGrpSpPr>
        <p:grpSpPr>
          <a:xfrm>
            <a:off x="6140581" y="4499752"/>
            <a:ext cx="5500672" cy="1709062"/>
            <a:chOff x="5865235" y="5079603"/>
            <a:chExt cx="3647182" cy="1709062"/>
          </a:xfrm>
        </p:grpSpPr>
        <p:sp>
          <p:nvSpPr>
            <p:cNvPr id="50" name="TextBox 49">
              <a:extLst>
                <a:ext uri="{FF2B5EF4-FFF2-40B4-BE49-F238E27FC236}">
                  <a16:creationId xmlns:a16="http://schemas.microsoft.com/office/drawing/2014/main" xmlns="" id="{1168C733-1819-465C-B438-0AEC162746D0}"/>
                </a:ext>
              </a:extLst>
            </p:cNvPr>
            <p:cNvSpPr txBox="1"/>
            <p:nvPr/>
          </p:nvSpPr>
          <p:spPr>
            <a:xfrm>
              <a:off x="5865235" y="5079603"/>
              <a:ext cx="3647182" cy="369332"/>
            </a:xfrm>
            <a:prstGeom prst="rect">
              <a:avLst/>
            </a:prstGeom>
            <a:noFill/>
            <a:ln>
              <a:solidFill>
                <a:schemeClr val="tx1"/>
              </a:solidFill>
            </a:ln>
          </p:spPr>
          <p:txBody>
            <a:bodyPr wrap="square" rtlCol="0" anchor="ctr">
              <a:spAutoFit/>
            </a:bodyPr>
            <a:lstStyle/>
            <a:p>
              <a:r>
                <a:rPr lang="de-DE" altLang="ko-KR" dirty="0" smtClean="0">
                  <a:solidFill>
                    <a:schemeClr val="tx1">
                      <a:lumMod val="75000"/>
                      <a:lumOff val="25000"/>
                    </a:schemeClr>
                  </a:solidFill>
                </a:rPr>
                <a:t>Microsoft OneDrive</a:t>
              </a:r>
              <a:endParaRPr lang="de-DE" altLang="ko-KR" b="1" dirty="0">
                <a:solidFill>
                  <a:schemeClr val="tx1">
                    <a:lumMod val="75000"/>
                    <a:lumOff val="25000"/>
                  </a:schemeClr>
                </a:solidFill>
              </a:endParaRPr>
            </a:p>
          </p:txBody>
        </p:sp>
        <p:sp>
          <p:nvSpPr>
            <p:cNvPr id="51" name="TextBox 50">
              <a:extLst>
                <a:ext uri="{FF2B5EF4-FFF2-40B4-BE49-F238E27FC236}">
                  <a16:creationId xmlns:a16="http://schemas.microsoft.com/office/drawing/2014/main" xmlns="" id="{0D8BF250-4DD4-4385-A905-90F9C53AEFDE}"/>
                </a:ext>
              </a:extLst>
            </p:cNvPr>
            <p:cNvSpPr txBox="1"/>
            <p:nvPr/>
          </p:nvSpPr>
          <p:spPr>
            <a:xfrm>
              <a:off x="5865235" y="5403670"/>
              <a:ext cx="3646840" cy="1384995"/>
            </a:xfrm>
            <a:prstGeom prst="rect">
              <a:avLst/>
            </a:prstGeom>
            <a:noFill/>
            <a:ln>
              <a:solidFill>
                <a:schemeClr val="tx1"/>
              </a:solidFill>
            </a:ln>
          </p:spPr>
          <p:txBody>
            <a:bodyPr wrap="square" rtlCol="0">
              <a:spAutoFit/>
            </a:bodyPr>
            <a:lstStyle/>
            <a:p>
              <a:r>
                <a:rPr lang="de-DE" altLang="ko-KR" sz="1400" dirty="0" smtClean="0">
                  <a:solidFill>
                    <a:schemeClr val="tx1">
                      <a:lumMod val="75000"/>
                      <a:lumOff val="25000"/>
                    </a:schemeClr>
                  </a:solidFill>
                </a:rPr>
                <a:t>- ehemals Microsoft SkyDrive, ist ein Filehosting-Dienst von Microsoft, mit dem Nutzer ihre Daten speichern, mit anderen Geräten synchronisieren und mit anderen Personen teilen können. Das OneDrive-Basispaket mit 5 GB Datenvolumen ist kostenlos, höhere Volumina sind mit entsprechenden monatlichen Gebühren verbunden.</a:t>
              </a:r>
              <a:endParaRPr lang="de-DE" altLang="ko-KR" sz="1400" dirty="0">
                <a:solidFill>
                  <a:schemeClr val="tx1">
                    <a:lumMod val="75000"/>
                    <a:lumOff val="25000"/>
                  </a:schemeClr>
                </a:solidFill>
              </a:endParaRPr>
            </a:p>
          </p:txBody>
        </p:sp>
      </p:gr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9" name="TextBox 3"/>
          <p:cNvSpPr txBox="1"/>
          <p:nvPr/>
        </p:nvSpPr>
        <p:spPr>
          <a:xfrm>
            <a:off x="434828" y="1611439"/>
            <a:ext cx="11322343" cy="830997"/>
          </a:xfrm>
          <a:prstGeom prst="rect">
            <a:avLst/>
          </a:prstGeom>
          <a:noFill/>
        </p:spPr>
        <p:txBody>
          <a:bodyPr wrap="square" rtlCol="0">
            <a:spAutoFit/>
          </a:bodyPr>
          <a:lstStyle/>
          <a:p>
            <a:r>
              <a:rPr lang="de-DE" altLang="ko-KR" sz="2400" b="1" dirty="0" smtClean="0">
                <a:solidFill>
                  <a:schemeClr val="accent2"/>
                </a:solidFill>
                <a:latin typeface="Trebuchet MS" panose="020B0603020202020204" pitchFamily="34" charset="0"/>
                <a:cs typeface="Arial" pitchFamily="34" charset="0"/>
              </a:rPr>
              <a:t>Dokumente gemeinsam bearbeiten und speichern: </a:t>
            </a:r>
          </a:p>
          <a:p>
            <a:r>
              <a:rPr lang="de-DE" altLang="ko-KR" sz="2400" b="1" dirty="0" smtClean="0">
                <a:solidFill>
                  <a:schemeClr val="accent2"/>
                </a:solidFill>
                <a:latin typeface="Trebuchet MS" panose="020B0603020202020204" pitchFamily="34" charset="0"/>
                <a:cs typeface="Arial" pitchFamily="34" charset="0"/>
              </a:rPr>
              <a:t>Zusammenarbeitstools / Cloud</a:t>
            </a:r>
            <a:endParaRPr lang="de-DE" altLang="ko-KR" sz="2400" b="1" dirty="0">
              <a:solidFill>
                <a:schemeClr val="accent2"/>
              </a:solidFill>
              <a:latin typeface="Trebuchet MS" panose="020B0603020202020204" pitchFamily="34" charset="0"/>
              <a:cs typeface="Arial" pitchFamily="34" charset="0"/>
            </a:endParaRPr>
          </a:p>
        </p:txBody>
      </p:sp>
      <p:sp>
        <p:nvSpPr>
          <p:cNvPr id="2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2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22" name="Immagin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8089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nip Single Corner Rectangle 2">
            <a:extLst>
              <a:ext uri="{FF2B5EF4-FFF2-40B4-BE49-F238E27FC236}">
                <a16:creationId xmlns:a16="http://schemas.microsoft.com/office/drawing/2014/main" xmlns="" id="{19525A95-4A56-4591-AF3B-84BCC729CDB6}"/>
              </a:ext>
            </a:extLst>
          </p:cNvPr>
          <p:cNvSpPr/>
          <p:nvPr/>
        </p:nvSpPr>
        <p:spPr>
          <a:xfrm flipH="1">
            <a:off x="7218769" y="1509622"/>
            <a:ext cx="4713695" cy="1462462"/>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65000"/>
                  <a:lumOff val="35000"/>
                </a:schemeClr>
              </a:solidFill>
            </a:endParaRPr>
          </a:p>
        </p:txBody>
      </p:sp>
      <p:sp>
        <p:nvSpPr>
          <p:cNvPr id="3" name="Snip Single Corner Rectangle 1">
            <a:extLst>
              <a:ext uri="{FF2B5EF4-FFF2-40B4-BE49-F238E27FC236}">
                <a16:creationId xmlns:a16="http://schemas.microsoft.com/office/drawing/2014/main" xmlns="" id="{C60B0306-6F30-45A7-9A14-C7B3021DA584}"/>
              </a:ext>
            </a:extLst>
          </p:cNvPr>
          <p:cNvSpPr/>
          <p:nvPr/>
        </p:nvSpPr>
        <p:spPr>
          <a:xfrm>
            <a:off x="337982" y="1509621"/>
            <a:ext cx="4195783" cy="1462462"/>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65000"/>
                  <a:lumOff val="35000"/>
                </a:schemeClr>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rot="5400000" flipH="1">
            <a:off x="4612189" y="3843757"/>
            <a:ext cx="2750812" cy="2376087"/>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65000"/>
                  <a:lumOff val="35000"/>
                </a:schemeClr>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337982" y="3429000"/>
            <a:ext cx="4288245" cy="2048347"/>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65000"/>
                  <a:lumOff val="35000"/>
                </a:schemeClr>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7058520" y="3414243"/>
            <a:ext cx="4873946" cy="226228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lumMod val="65000"/>
                  <a:lumOff val="35000"/>
                </a:schemeClr>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407909" y="2092789"/>
            <a:ext cx="2936721" cy="1603570"/>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400" dirty="0">
              <a:solidFill>
                <a:schemeClr val="tx1">
                  <a:lumMod val="65000"/>
                  <a:lumOff val="35000"/>
                </a:schemeClr>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4911080" y="2310085"/>
            <a:ext cx="1971858" cy="31520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DE" sz="2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5 Tipps aus dem Digital Office</a:t>
            </a:r>
            <a:endParaRPr lang="de-DE" sz="2400" b="1" dirty="0">
              <a:latin typeface="Arial" panose="020B0604020202020204" pitchFamily="34" charset="0"/>
              <a:cs typeface="Arial" panose="020B0604020202020204" pitchFamily="34"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337983" y="3696359"/>
            <a:ext cx="2936721" cy="1465539"/>
            <a:chOff x="270023" y="1638319"/>
            <a:chExt cx="2605241" cy="1480196"/>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3" y="2154866"/>
              <a:ext cx="2605241" cy="963649"/>
            </a:xfrm>
            <a:prstGeom prst="rect">
              <a:avLst/>
            </a:prstGeom>
            <a:noFill/>
          </p:spPr>
          <p:txBody>
            <a:bodyPr wrap="square" rtlCol="0">
              <a:spAutoFit/>
            </a:bodyPr>
            <a:lstStyle/>
            <a:p>
              <a:endParaRPr lang="de-DE" altLang="ko-KR" sz="1400" dirty="0" smtClean="0">
                <a:solidFill>
                  <a:schemeClr val="tx1">
                    <a:lumMod val="75000"/>
                    <a:lumOff val="25000"/>
                  </a:schemeClr>
                </a:solidFill>
                <a:cs typeface="Arial" pitchFamily="34" charset="0"/>
              </a:endParaRPr>
            </a:p>
            <a:p>
              <a:r>
                <a:rPr lang="de-DE" altLang="ko-KR" sz="1400" dirty="0" smtClean="0">
                  <a:solidFill>
                    <a:schemeClr val="tx1">
                      <a:lumMod val="75000"/>
                      <a:lumOff val="25000"/>
                    </a:schemeClr>
                  </a:solidFill>
                  <a:cs typeface="Arial" pitchFamily="34" charset="0"/>
                </a:rPr>
                <a:t>Integration von traditionellen Kommunikationsmaßnahmen mit digitalen Lösungen.</a:t>
              </a:r>
              <a:endParaRPr lang="de-DE" altLang="ko-KR" sz="14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638319"/>
              <a:ext cx="2605241" cy="590623"/>
            </a:xfrm>
            <a:prstGeom prst="rect">
              <a:avLst/>
            </a:prstGeom>
            <a:noFill/>
          </p:spPr>
          <p:txBody>
            <a:bodyPr wrap="square" rtlCol="0">
              <a:spAutoFit/>
            </a:bodyPr>
            <a:lstStyle/>
            <a:p>
              <a:r>
                <a:rPr lang="de-DE" altLang="ko-KR" sz="1600" b="1" dirty="0" smtClean="0">
                  <a:solidFill>
                    <a:schemeClr val="tx1">
                      <a:lumMod val="75000"/>
                      <a:lumOff val="25000"/>
                    </a:schemeClr>
                  </a:solidFill>
                  <a:cs typeface="Arial" pitchFamily="34" charset="0"/>
                </a:rPr>
                <a:t>Vielfalt der Kommunikationskanäle </a:t>
              </a:r>
              <a:endParaRPr lang="de-DE" altLang="ko-KR" sz="1600" b="1" dirty="0">
                <a:solidFill>
                  <a:schemeClr val="tx1">
                    <a:lumMod val="75000"/>
                    <a:lumOff val="25000"/>
                  </a:schemeClr>
                </a:solidFill>
                <a:cs typeface="Arial"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4824820" y="3948686"/>
            <a:ext cx="1953534" cy="2135979"/>
            <a:chOff x="-52434" y="1624373"/>
            <a:chExt cx="3466059" cy="950325"/>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33677" y="2150203"/>
              <a:ext cx="3379948" cy="424495"/>
            </a:xfrm>
            <a:prstGeom prst="rect">
              <a:avLst/>
            </a:prstGeom>
            <a:noFill/>
          </p:spPr>
          <p:txBody>
            <a:bodyPr wrap="square" rtlCol="0">
              <a:spAutoFit/>
            </a:bodyPr>
            <a:lstStyle/>
            <a:p>
              <a:r>
                <a:rPr lang="de-DE" altLang="ko-KR" sz="1400" dirty="0" smtClean="0">
                  <a:solidFill>
                    <a:schemeClr val="tx1">
                      <a:lumMod val="75000"/>
                      <a:lumOff val="25000"/>
                    </a:schemeClr>
                  </a:solidFill>
                  <a:cs typeface="Arial" pitchFamily="34" charset="0"/>
                </a:rPr>
                <a:t>Beachtung der Gesetze und Verpflichtungen für Sicherheitsstandards.</a:t>
              </a:r>
              <a:endParaRPr lang="de-DE" altLang="ko-KR" sz="14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52434" y="1624373"/>
              <a:ext cx="3264331" cy="479268"/>
            </a:xfrm>
            <a:prstGeom prst="rect">
              <a:avLst/>
            </a:prstGeom>
            <a:noFill/>
          </p:spPr>
          <p:txBody>
            <a:bodyPr wrap="square" rtlCol="0">
              <a:spAutoFit/>
            </a:bodyPr>
            <a:lstStyle/>
            <a:p>
              <a:r>
                <a:rPr lang="de-DE" altLang="ko-KR" sz="1600" b="1" dirty="0" smtClean="0">
                  <a:solidFill>
                    <a:schemeClr val="tx1">
                      <a:lumMod val="75000"/>
                      <a:lumOff val="25000"/>
                    </a:schemeClr>
                  </a:solidFill>
                  <a:cs typeface="Arial" pitchFamily="34" charset="0"/>
                </a:rPr>
                <a:t>Die Einhaltung der Vorschriften im Blick behalten</a:t>
              </a:r>
              <a:endParaRPr lang="de-DE" altLang="ko-KR" sz="1600" b="1" dirty="0">
                <a:solidFill>
                  <a:schemeClr val="tx1">
                    <a:lumMod val="75000"/>
                    <a:lumOff val="25000"/>
                  </a:schemeClr>
                </a:solidFill>
                <a:cs typeface="Arial"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8504655" y="1591527"/>
            <a:ext cx="3266193" cy="1380557"/>
            <a:chOff x="-233740" y="1470329"/>
            <a:chExt cx="2889915" cy="1394364"/>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233740" y="2118641"/>
              <a:ext cx="2889915" cy="746052"/>
            </a:xfrm>
            <a:prstGeom prst="rect">
              <a:avLst/>
            </a:prstGeom>
            <a:noFill/>
          </p:spPr>
          <p:txBody>
            <a:bodyPr wrap="square" rtlCol="0">
              <a:spAutoFit/>
            </a:bodyPr>
            <a:lstStyle/>
            <a:p>
              <a:r>
                <a:rPr lang="de-DE" altLang="ko-KR" sz="1400" dirty="0" smtClean="0">
                  <a:solidFill>
                    <a:schemeClr val="tx1">
                      <a:lumMod val="75000"/>
                      <a:lumOff val="25000"/>
                    </a:schemeClr>
                  </a:solidFill>
                  <a:cs typeface="Arial" pitchFamily="34" charset="0"/>
                </a:rPr>
                <a:t>Übernahme von Führungsmodellen, die mit Vernetzung, Offenheit, Beteiligung und Agilität verbunden sind. </a:t>
              </a:r>
              <a:endParaRPr lang="de-DE" altLang="ko-KR" sz="14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233740" y="1470329"/>
              <a:ext cx="2889915" cy="590624"/>
            </a:xfrm>
            <a:prstGeom prst="rect">
              <a:avLst/>
            </a:prstGeom>
            <a:noFill/>
          </p:spPr>
          <p:txBody>
            <a:bodyPr wrap="square" rtlCol="0">
              <a:spAutoFit/>
            </a:bodyPr>
            <a:lstStyle/>
            <a:p>
              <a:r>
                <a:rPr lang="de-DE" altLang="ko-KR" sz="1600" b="1" dirty="0" smtClean="0">
                  <a:solidFill>
                    <a:schemeClr val="tx1">
                      <a:lumMod val="75000"/>
                      <a:lumOff val="25000"/>
                    </a:schemeClr>
                  </a:solidFill>
                  <a:cs typeface="Arial" pitchFamily="34" charset="0"/>
                </a:rPr>
                <a:t>Schaffung einer digitalen Führungsstruktur </a:t>
              </a:r>
              <a:endParaRPr lang="de-DE" altLang="ko-KR" sz="1600" b="1" dirty="0">
                <a:solidFill>
                  <a:schemeClr val="tx1">
                    <a:lumMod val="75000"/>
                    <a:lumOff val="25000"/>
                  </a:schemeClr>
                </a:solidFill>
                <a:cs typeface="Arial" pitchFamily="34" charset="0"/>
              </a:endParaRP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8509573" y="3663679"/>
            <a:ext cx="3364688" cy="1537402"/>
            <a:chOff x="-80268" y="1333833"/>
            <a:chExt cx="2628246" cy="1541355"/>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57263" y="2134625"/>
              <a:ext cx="2605241" cy="740563"/>
            </a:xfrm>
            <a:prstGeom prst="rect">
              <a:avLst/>
            </a:prstGeom>
            <a:noFill/>
          </p:spPr>
          <p:txBody>
            <a:bodyPr wrap="square" rtlCol="0">
              <a:spAutoFit/>
            </a:bodyPr>
            <a:lstStyle/>
            <a:p>
              <a:r>
                <a:rPr lang="de-DE" altLang="ko-KR" sz="1400" dirty="0" smtClean="0">
                  <a:solidFill>
                    <a:schemeClr val="tx1">
                      <a:lumMod val="75000"/>
                      <a:lumOff val="25000"/>
                    </a:schemeClr>
                  </a:solidFill>
                  <a:cs typeface="Arial" pitchFamily="34" charset="0"/>
                </a:rPr>
                <a:t>Büro- und Verwaltungsprozesse müssen digital, standortunabhängig und medienbruchfrei sein. </a:t>
              </a:r>
              <a:endParaRPr lang="de-DE" altLang="ko-KR" sz="14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80268" y="1333833"/>
              <a:ext cx="2605241" cy="771420"/>
            </a:xfrm>
            <a:prstGeom prst="rect">
              <a:avLst/>
            </a:prstGeom>
            <a:noFill/>
          </p:spPr>
          <p:txBody>
            <a:bodyPr wrap="square" rtlCol="0">
              <a:spAutoFit/>
            </a:bodyPr>
            <a:lstStyle/>
            <a:p>
              <a:r>
                <a:rPr lang="de-DE" altLang="ko-KR" sz="1600" b="1" dirty="0" smtClean="0">
                  <a:solidFill>
                    <a:schemeClr val="tx1">
                      <a:lumMod val="75000"/>
                      <a:lumOff val="25000"/>
                    </a:schemeClr>
                  </a:solidFill>
                  <a:cs typeface="Arial" pitchFamily="34" charset="0"/>
                </a:rPr>
                <a:t>Schaffung papierbasierter Prozesse</a:t>
              </a:r>
              <a:endParaRPr lang="de-DE" altLang="ko-KR" sz="1200" b="1" dirty="0" smtClean="0">
                <a:solidFill>
                  <a:schemeClr val="tx1">
                    <a:lumMod val="75000"/>
                    <a:lumOff val="25000"/>
                  </a:schemeClr>
                </a:solidFill>
                <a:cs typeface="Arial" pitchFamily="34" charset="0"/>
              </a:endParaRPr>
            </a:p>
            <a:p>
              <a:pPr algn="r"/>
              <a:r>
                <a:rPr lang="de-DE" altLang="ko-KR" sz="1200" b="1" smtClean="0">
                  <a:solidFill>
                    <a:schemeClr val="tx1">
                      <a:lumMod val="75000"/>
                      <a:lumOff val="25000"/>
                    </a:schemeClr>
                  </a:solidFill>
                  <a:cs typeface="Arial" pitchFamily="34" charset="0"/>
                </a:rPr>
                <a:t> </a:t>
              </a:r>
              <a:endParaRPr lang="de-DE" altLang="ko-KR" sz="1200" b="1" dirty="0">
                <a:solidFill>
                  <a:schemeClr val="tx1">
                    <a:lumMod val="75000"/>
                    <a:lumOff val="25000"/>
                  </a:schemeClr>
                </a:solidFill>
                <a:cs typeface="Arial" pitchFamily="34" charset="0"/>
              </a:endParaRPr>
            </a:p>
          </p:txBody>
        </p:sp>
      </p:gr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250" y="451493"/>
            <a:ext cx="3456432" cy="649224"/>
          </a:xfrm>
          <a:prstGeom prst="rect">
            <a:avLst/>
          </a:prstGeom>
        </p:spPr>
      </p:pic>
      <p:sp>
        <p:nvSpPr>
          <p:cNvPr id="31" name="TextBox 3"/>
          <p:cNvSpPr txBox="1"/>
          <p:nvPr/>
        </p:nvSpPr>
        <p:spPr>
          <a:xfrm>
            <a:off x="6096000" y="451493"/>
            <a:ext cx="5748811" cy="584775"/>
          </a:xfrm>
          <a:prstGeom prst="rect">
            <a:avLst/>
          </a:prstGeom>
          <a:noFill/>
        </p:spPr>
        <p:txBody>
          <a:bodyPr wrap="square" rtlCol="0">
            <a:spAutoFit/>
          </a:bodyPr>
          <a:lstStyle/>
          <a:p>
            <a:r>
              <a:rPr lang="de-DE" altLang="ko-KR" sz="3200" b="1" dirty="0" smtClean="0">
                <a:solidFill>
                  <a:schemeClr val="accent3"/>
                </a:solidFill>
                <a:latin typeface="Trebuchet MS" panose="020B0603020202020204" pitchFamily="34" charset="0"/>
                <a:cs typeface="Arial" pitchFamily="34" charset="0"/>
              </a:rPr>
              <a:t>Teil 3: Tipps und Übungen</a:t>
            </a:r>
            <a:endParaRPr lang="de-DE" altLang="ko-KR" sz="3200" b="1" dirty="0">
              <a:solidFill>
                <a:schemeClr val="accent3"/>
              </a:solidFill>
              <a:latin typeface="Trebuchet MS" panose="020B0603020202020204" pitchFamily="34" charset="0"/>
              <a:cs typeface="Arial" pitchFamily="34" charset="0"/>
            </a:endParaRPr>
          </a:p>
        </p:txBody>
      </p:sp>
      <p:grpSp>
        <p:nvGrpSpPr>
          <p:cNvPr id="36" name="Group 59">
            <a:extLst>
              <a:ext uri="{FF2B5EF4-FFF2-40B4-BE49-F238E27FC236}">
                <a16:creationId xmlns:a16="http://schemas.microsoft.com/office/drawing/2014/main" xmlns="" id="{CC3139EF-A2EC-4EF2-B264-6BE592D245CC}"/>
              </a:ext>
            </a:extLst>
          </p:cNvPr>
          <p:cNvGrpSpPr/>
          <p:nvPr/>
        </p:nvGrpSpPr>
        <p:grpSpPr>
          <a:xfrm>
            <a:off x="388537" y="1509621"/>
            <a:ext cx="3622743" cy="1324787"/>
            <a:chOff x="-2861356" y="1488257"/>
            <a:chExt cx="2628908" cy="234396"/>
          </a:xfrm>
        </p:grpSpPr>
        <p:sp>
          <p:nvSpPr>
            <p:cNvPr id="38" name="TextBox 19">
              <a:extLst>
                <a:ext uri="{FF2B5EF4-FFF2-40B4-BE49-F238E27FC236}">
                  <a16:creationId xmlns:a16="http://schemas.microsoft.com/office/drawing/2014/main" xmlns="" id="{FF111E51-858A-4FAE-9FAF-DE094AF90868}"/>
                </a:ext>
              </a:extLst>
            </p:cNvPr>
            <p:cNvSpPr txBox="1"/>
            <p:nvPr/>
          </p:nvSpPr>
          <p:spPr>
            <a:xfrm>
              <a:off x="-2837689" y="1488257"/>
              <a:ext cx="2605241" cy="105275"/>
            </a:xfrm>
            <a:prstGeom prst="rect">
              <a:avLst/>
            </a:prstGeom>
            <a:noFill/>
          </p:spPr>
          <p:txBody>
            <a:bodyPr wrap="square" rtlCol="0">
              <a:spAutoFit/>
            </a:bodyPr>
            <a:lstStyle/>
            <a:p>
              <a:r>
                <a:rPr lang="de-DE" altLang="ko-KR" sz="1600" b="1" dirty="0" smtClean="0">
                  <a:solidFill>
                    <a:schemeClr val="tx1">
                      <a:lumMod val="75000"/>
                      <a:lumOff val="25000"/>
                    </a:schemeClr>
                  </a:solidFill>
                  <a:cs typeface="Arial" pitchFamily="34" charset="0"/>
                </a:rPr>
                <a:t>Digitalisierung der Kundenbeziehungen</a:t>
              </a:r>
              <a:endParaRPr lang="de-DE" altLang="ko-KR" sz="1600" b="1" dirty="0">
                <a:solidFill>
                  <a:schemeClr val="tx1">
                    <a:lumMod val="75000"/>
                    <a:lumOff val="25000"/>
                  </a:schemeClr>
                </a:solidFill>
                <a:cs typeface="Arial" pitchFamily="34" charset="0"/>
              </a:endParaRPr>
            </a:p>
          </p:txBody>
        </p:sp>
        <p:sp>
          <p:nvSpPr>
            <p:cNvPr id="37" name="TextBox 18">
              <a:extLst>
                <a:ext uri="{FF2B5EF4-FFF2-40B4-BE49-F238E27FC236}">
                  <a16:creationId xmlns:a16="http://schemas.microsoft.com/office/drawing/2014/main" xmlns="" id="{6A6233DC-8878-4352-8F5E-F334CE0E458D}"/>
                </a:ext>
              </a:extLst>
            </p:cNvPr>
            <p:cNvSpPr txBox="1"/>
            <p:nvPr/>
          </p:nvSpPr>
          <p:spPr>
            <a:xfrm>
              <a:off x="-2861356" y="1553842"/>
              <a:ext cx="2127390" cy="168811"/>
            </a:xfrm>
            <a:prstGeom prst="rect">
              <a:avLst/>
            </a:prstGeom>
            <a:noFill/>
          </p:spPr>
          <p:txBody>
            <a:bodyPr wrap="square" rtlCol="0">
              <a:spAutoFit/>
            </a:bodyPr>
            <a:lstStyle/>
            <a:p>
              <a:endParaRPr lang="de-DE" altLang="ko-KR" sz="1400" dirty="0" smtClean="0">
                <a:solidFill>
                  <a:schemeClr val="tx1">
                    <a:lumMod val="75000"/>
                    <a:lumOff val="25000"/>
                  </a:schemeClr>
                </a:solidFill>
                <a:cs typeface="Arial" pitchFamily="34" charset="0"/>
              </a:endParaRPr>
            </a:p>
            <a:p>
              <a:r>
                <a:rPr lang="de-DE" altLang="ko-KR" sz="1400" dirty="0" smtClean="0">
                  <a:solidFill>
                    <a:schemeClr val="tx1">
                      <a:lumMod val="75000"/>
                      <a:lumOff val="25000"/>
                    </a:schemeClr>
                  </a:solidFill>
                  <a:cs typeface="Arial" pitchFamily="34" charset="0"/>
                </a:rPr>
                <a:t>Kontinuierliche Ausrichtung der Prozesse am Kunden und Aufbrechen von Datensilos.</a:t>
              </a:r>
              <a:endParaRPr lang="de-DE" altLang="ko-KR" sz="1400" dirty="0">
                <a:solidFill>
                  <a:schemeClr val="tx1">
                    <a:lumMod val="75000"/>
                    <a:lumOff val="25000"/>
                  </a:schemeClr>
                </a:solidFill>
                <a:cs typeface="Arial" pitchFamily="34" charset="0"/>
              </a:endParaRPr>
            </a:p>
          </p:txBody>
        </p:sp>
      </p:grpSp>
      <p:sp>
        <p:nvSpPr>
          <p:cNvPr id="2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33" name="Immagin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5256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de-DE" altLang="ko-KR" sz="3200" b="1" dirty="0" smtClean="0">
                <a:solidFill>
                  <a:schemeClr val="accent4"/>
                </a:solidFill>
                <a:latin typeface="Trebuchet MS" panose="020B0603020202020204" pitchFamily="34" charset="0"/>
                <a:cs typeface="Arial" pitchFamily="34" charset="0"/>
              </a:rPr>
              <a:t>Teil 4: Fazit</a:t>
            </a:r>
            <a:endParaRPr lang="de-DE" altLang="ko-KR" sz="2400" b="1" dirty="0">
              <a:solidFill>
                <a:schemeClr val="accent4"/>
              </a:solidFill>
              <a:latin typeface="Trebuchet MS" panose="020B0603020202020204" pitchFamily="34" charset="0"/>
              <a:cs typeface="Arial" pitchFamily="34" charset="0"/>
            </a:endParaRPr>
          </a:p>
        </p:txBody>
      </p:sp>
      <p:sp>
        <p:nvSpPr>
          <p:cNvPr id="8" name="Textfeld 7">
            <a:extLst>
              <a:ext uri="{FF2B5EF4-FFF2-40B4-BE49-F238E27FC236}">
                <a16:creationId xmlns:a16="http://schemas.microsoft.com/office/drawing/2014/main" xmlns="" id="{D5B187E0-E54B-4047-8A1F-BE4CEEEFEBF2}"/>
              </a:ext>
            </a:extLst>
          </p:cNvPr>
          <p:cNvSpPr txBox="1"/>
          <p:nvPr/>
        </p:nvSpPr>
        <p:spPr>
          <a:xfrm>
            <a:off x="1654522" y="1797113"/>
            <a:ext cx="9567188" cy="1200329"/>
          </a:xfrm>
          <a:prstGeom prst="rect">
            <a:avLst/>
          </a:prstGeom>
          <a:noFill/>
        </p:spPr>
        <p:txBody>
          <a:bodyPr wrap="square">
            <a:spAutoFit/>
          </a:bodyPr>
          <a:lstStyle/>
          <a:p>
            <a:r>
              <a:rPr lang="de-DE" altLang="es-ES" dirty="0">
                <a:latin typeface="Arial" panose="020B0604020202020204" pitchFamily="34" charset="0"/>
                <a:cs typeface="Arial" panose="020B0604020202020204" pitchFamily="34" charset="0"/>
              </a:rPr>
              <a:t>Interne Kommunikation bedeutet im Allgemeinen alle Informationen, die innerhalb eines Unternehmens für geschäftliche Zwecke ausgetauscht werden. Der Begriff wird häufiger verwendet, um sich auf eine Person oder Abteilung zu beziehen, die für die Mitarbeiterkommunikation zuständig ist.</a:t>
            </a:r>
            <a:endParaRPr lang="de-DE" dirty="0"/>
          </a:p>
        </p:txBody>
      </p:sp>
      <p:pic>
        <p:nvPicPr>
          <p:cNvPr id="4" name="Grafik 3" descr="Glühbirne und Zahnrad">
            <a:extLst>
              <a:ext uri="{FF2B5EF4-FFF2-40B4-BE49-F238E27FC236}">
                <a16:creationId xmlns:a16="http://schemas.microsoft.com/office/drawing/2014/main" xmlns="" id="{48076F88-94C0-4803-9096-830C2A5CEF1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23424" y="1785796"/>
            <a:ext cx="914400" cy="914400"/>
          </a:xfrm>
          <a:prstGeom prst="rect">
            <a:avLst/>
          </a:prstGeom>
        </p:spPr>
      </p:pic>
      <p:pic>
        <p:nvPicPr>
          <p:cNvPr id="10" name="Grafik 9" descr="Glühbirne und Zahnrad">
            <a:extLst>
              <a:ext uri="{FF2B5EF4-FFF2-40B4-BE49-F238E27FC236}">
                <a16:creationId xmlns:a16="http://schemas.microsoft.com/office/drawing/2014/main" xmlns="" id="{E9DA559F-326F-43B7-AC8D-694A800406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23424" y="3062947"/>
            <a:ext cx="914400" cy="914400"/>
          </a:xfrm>
          <a:prstGeom prst="rect">
            <a:avLst/>
          </a:prstGeom>
        </p:spPr>
      </p:pic>
      <p:sp>
        <p:nvSpPr>
          <p:cNvPr id="12" name="Textfeld 11">
            <a:extLst>
              <a:ext uri="{FF2B5EF4-FFF2-40B4-BE49-F238E27FC236}">
                <a16:creationId xmlns:a16="http://schemas.microsoft.com/office/drawing/2014/main" xmlns="" id="{001B0763-78AB-4C85-BA8A-A1B2B18BC178}"/>
              </a:ext>
            </a:extLst>
          </p:cNvPr>
          <p:cNvSpPr txBox="1"/>
          <p:nvPr/>
        </p:nvSpPr>
        <p:spPr>
          <a:xfrm>
            <a:off x="1654522" y="3196981"/>
            <a:ext cx="9567187" cy="646331"/>
          </a:xfrm>
          <a:prstGeom prst="rect">
            <a:avLst/>
          </a:prstGeom>
          <a:noFill/>
        </p:spPr>
        <p:txBody>
          <a:bodyPr wrap="square">
            <a:spAutoFit/>
          </a:bodyPr>
          <a:lstStyle/>
          <a:p>
            <a:pPr>
              <a:defRPr/>
            </a:pPr>
            <a:r>
              <a:rPr lang="de-DE" altLang="es-ES" dirty="0" smtClean="0">
                <a:latin typeface="Arial" panose="020B0604020202020204" pitchFamily="34" charset="0"/>
                <a:cs typeface="Arial" panose="020B0604020202020204" pitchFamily="34" charset="0"/>
              </a:rPr>
              <a:t>Die optimalen internen Kommunikationsstrategien bieten eine gute Mischung von Inhalten, die über mehrere Kommunikationswege verteilt werden.</a:t>
            </a:r>
            <a:endParaRPr lang="de-DE" sz="2000" dirty="0">
              <a:latin typeface="Trebuchet MS" panose="020B0603020202020204" pitchFamily="34" charset="0"/>
              <a:cs typeface="Calibri" panose="020F0502020204030204" pitchFamily="34" charset="0"/>
            </a:endParaRPr>
          </a:p>
        </p:txBody>
      </p:sp>
      <p:sp>
        <p:nvSpPr>
          <p:cNvPr id="14" name="Textfeld 13">
            <a:extLst>
              <a:ext uri="{FF2B5EF4-FFF2-40B4-BE49-F238E27FC236}">
                <a16:creationId xmlns:a16="http://schemas.microsoft.com/office/drawing/2014/main" xmlns="" id="{B990407D-B255-4C6D-9EBC-1E024D2AFB3E}"/>
              </a:ext>
            </a:extLst>
          </p:cNvPr>
          <p:cNvSpPr txBox="1"/>
          <p:nvPr/>
        </p:nvSpPr>
        <p:spPr>
          <a:xfrm>
            <a:off x="1654522" y="4278561"/>
            <a:ext cx="9567187" cy="1200329"/>
          </a:xfrm>
          <a:prstGeom prst="rect">
            <a:avLst/>
          </a:prstGeom>
          <a:noFill/>
        </p:spPr>
        <p:txBody>
          <a:bodyPr wrap="square">
            <a:spAutoFit/>
          </a:bodyPr>
          <a:lstStyle/>
          <a:p>
            <a:pPr>
              <a:defRPr/>
            </a:pPr>
            <a:r>
              <a:rPr lang="de-DE" altLang="es-ES" dirty="0" smtClean="0">
                <a:latin typeface="Arial" panose="020B0604020202020204" pitchFamily="34" charset="0"/>
                <a:cs typeface="Arial" panose="020B0604020202020204" pitchFamily="34" charset="0"/>
              </a:rPr>
              <a:t>Erfolgreiche </a:t>
            </a:r>
            <a:r>
              <a:rPr lang="de-DE" altLang="es-ES" dirty="0">
                <a:latin typeface="Arial" panose="020B0604020202020204" pitchFamily="34" charset="0"/>
                <a:cs typeface="Arial" panose="020B0604020202020204" pitchFamily="34" charset="0"/>
              </a:rPr>
              <a:t>Online-Zusammenarbeit </a:t>
            </a:r>
            <a:r>
              <a:rPr lang="de-DE" altLang="es-ES" dirty="0" smtClean="0">
                <a:latin typeface="Arial" panose="020B0604020202020204" pitchFamily="34" charset="0"/>
                <a:cs typeface="Arial" panose="020B0604020202020204" pitchFamily="34" charset="0"/>
              </a:rPr>
              <a:t>bedeutet alles </a:t>
            </a:r>
            <a:r>
              <a:rPr lang="de-DE" altLang="es-ES" dirty="0">
                <a:latin typeface="Arial" panose="020B0604020202020204" pitchFamily="34" charset="0"/>
                <a:cs typeface="Arial" panose="020B0604020202020204" pitchFamily="34" charset="0"/>
              </a:rPr>
              <a:t>von einem einzigen Ort aus steuern zu können. Wenn man immer wieder in ein E-Mail-Tool wechseln muss, um einen Termin anzulegen oder ein Dokument in unübersichtlichen Ordnerstrukturen zu suchen, verschwendet man wertvolle Zeit, die mit produktiveren Aufgaben gefüllt werden </a:t>
            </a:r>
            <a:r>
              <a:rPr lang="de-DE" altLang="es-ES" dirty="0" smtClean="0">
                <a:latin typeface="Arial" panose="020B0604020202020204" pitchFamily="34" charset="0"/>
                <a:cs typeface="Arial" panose="020B0604020202020204" pitchFamily="34" charset="0"/>
              </a:rPr>
              <a:t>könnte.</a:t>
            </a:r>
            <a:endParaRPr lang="de-DE" altLang="es-ES" dirty="0">
              <a:latin typeface="Arial" panose="020B0604020202020204" pitchFamily="34" charset="0"/>
              <a:cs typeface="Arial" panose="020B0604020202020204" pitchFamily="34" charset="0"/>
            </a:endParaRPr>
          </a:p>
        </p:txBody>
      </p:sp>
      <p:pic>
        <p:nvPicPr>
          <p:cNvPr id="15" name="Grafik 14" descr="Glühbirne und Zahnrad">
            <a:extLst>
              <a:ext uri="{FF2B5EF4-FFF2-40B4-BE49-F238E27FC236}">
                <a16:creationId xmlns:a16="http://schemas.microsoft.com/office/drawing/2014/main" xmlns="" id="{02F0D621-394D-4A9E-B809-091D8428CA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23424" y="4421526"/>
            <a:ext cx="914400" cy="914400"/>
          </a:xfrm>
          <a:prstGeom prst="rect">
            <a:avLst/>
          </a:prstGeom>
        </p:spPr>
      </p:pic>
      <p:sp>
        <p:nvSpPr>
          <p:cNvPr id="1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8" name="Immagin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478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1655033" y="1650995"/>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385519" y="3729277"/>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3877519" y="1650995"/>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2569973" y="5130052"/>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145865" y="1650995"/>
            <a:ext cx="2268000" cy="4344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ltLang="ko-KR" sz="2800" dirty="0" smtClean="0">
                <a:solidFill>
                  <a:schemeClr val="bg1"/>
                </a:solidFill>
                <a:cs typeface="Arial" pitchFamily="34" charset="0"/>
              </a:rPr>
              <a:t> </a:t>
            </a:r>
            <a:endParaRPr lang="de-DE" altLang="ko-KR" sz="2800" dirty="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066995" y="4188356"/>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solidFill>
            </a:endParaRPr>
          </a:p>
        </p:txBody>
      </p:sp>
      <p:sp>
        <p:nvSpPr>
          <p:cNvPr id="9" name="Rectangle 8">
            <a:extLst>
              <a:ext uri="{FF2B5EF4-FFF2-40B4-BE49-F238E27FC236}">
                <a16:creationId xmlns:a16="http://schemas.microsoft.com/office/drawing/2014/main" xmlns="" id="{8CD40430-4C44-4F3C-A352-69A866F17B32}"/>
              </a:ext>
            </a:extLst>
          </p:cNvPr>
          <p:cNvSpPr/>
          <p:nvPr/>
        </p:nvSpPr>
        <p:spPr>
          <a:xfrm>
            <a:off x="8412141" y="1650995"/>
            <a:ext cx="2268000" cy="4344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solidFill>
            </a:endParaRPr>
          </a:p>
        </p:txBody>
      </p:sp>
      <p:sp>
        <p:nvSpPr>
          <p:cNvPr id="10" name="Pentagon 11">
            <a:extLst>
              <a:ext uri="{FF2B5EF4-FFF2-40B4-BE49-F238E27FC236}">
                <a16:creationId xmlns:a16="http://schemas.microsoft.com/office/drawing/2014/main" xmlns="" id="{2C9C2239-3A91-4645-81EC-54FADB7544FB}"/>
              </a:ext>
            </a:extLst>
          </p:cNvPr>
          <p:cNvSpPr/>
          <p:nvPr/>
        </p:nvSpPr>
        <p:spPr>
          <a:xfrm rot="10800000">
            <a:off x="6808246" y="4616212"/>
            <a:ext cx="1633081" cy="50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solidFill>
            </a:endParaRPr>
          </a:p>
        </p:txBody>
      </p:sp>
      <p:sp>
        <p:nvSpPr>
          <p:cNvPr id="11" name="TextBox 10">
            <a:extLst>
              <a:ext uri="{FF2B5EF4-FFF2-40B4-BE49-F238E27FC236}">
                <a16:creationId xmlns:a16="http://schemas.microsoft.com/office/drawing/2014/main" xmlns="" id="{A5494650-2B54-4935-A3E4-97F991E24A7F}"/>
              </a:ext>
            </a:extLst>
          </p:cNvPr>
          <p:cNvSpPr txBox="1"/>
          <p:nvPr/>
        </p:nvSpPr>
        <p:spPr>
          <a:xfrm>
            <a:off x="6985441" y="4729713"/>
            <a:ext cx="1436430" cy="276999"/>
          </a:xfrm>
          <a:prstGeom prst="rect">
            <a:avLst/>
          </a:prstGeom>
          <a:noFill/>
        </p:spPr>
        <p:txBody>
          <a:bodyPr wrap="square" rtlCol="0">
            <a:spAutoFit/>
          </a:bodyPr>
          <a:lstStyle/>
          <a:p>
            <a:pPr algn="ctr"/>
            <a:r>
              <a:rPr lang="de-DE" altLang="ko-KR" sz="1200" b="1" dirty="0" smtClean="0">
                <a:solidFill>
                  <a:schemeClr val="bg1"/>
                </a:solidFill>
                <a:cs typeface="Arial" pitchFamily="34" charset="0"/>
              </a:rPr>
              <a:t>Teil 4</a:t>
            </a:r>
            <a:endParaRPr lang="de-DE" altLang="ko-KR" sz="120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2713989" y="5243553"/>
            <a:ext cx="1194886" cy="276999"/>
          </a:xfrm>
          <a:prstGeom prst="rect">
            <a:avLst/>
          </a:prstGeom>
          <a:noFill/>
        </p:spPr>
        <p:txBody>
          <a:bodyPr wrap="square" rtlCol="0">
            <a:spAutoFit/>
          </a:bodyPr>
          <a:lstStyle/>
          <a:p>
            <a:pPr algn="ctr"/>
            <a:r>
              <a:rPr lang="de-DE" altLang="ko-KR" sz="1200" b="1" dirty="0" smtClean="0">
                <a:solidFill>
                  <a:schemeClr val="bg1"/>
                </a:solidFill>
                <a:cs typeface="Arial" pitchFamily="34" charset="0"/>
              </a:rPr>
              <a:t>Teil 2</a:t>
            </a:r>
            <a:endParaRPr lang="de-DE" altLang="ko-KR" sz="12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206616" y="4296197"/>
            <a:ext cx="1080120" cy="276999"/>
          </a:xfrm>
          <a:prstGeom prst="rect">
            <a:avLst/>
          </a:prstGeom>
          <a:noFill/>
        </p:spPr>
        <p:txBody>
          <a:bodyPr wrap="square" rtlCol="0">
            <a:spAutoFit/>
          </a:bodyPr>
          <a:lstStyle/>
          <a:p>
            <a:pPr algn="ctr"/>
            <a:r>
              <a:rPr lang="de-DE" altLang="ko-KR" sz="1200" b="1" dirty="0" smtClean="0">
                <a:solidFill>
                  <a:schemeClr val="bg1"/>
                </a:solidFill>
                <a:cs typeface="Arial" pitchFamily="34" charset="0"/>
              </a:rPr>
              <a:t>Teil 3</a:t>
            </a:r>
            <a:endParaRPr lang="de-DE" altLang="ko-KR" sz="1200" b="1" dirty="0">
              <a:solidFill>
                <a:schemeClr val="bg1"/>
              </a:solidFill>
              <a:cs typeface="Arial" pitchFamily="34" charset="0"/>
            </a:endParaRPr>
          </a:p>
        </p:txBody>
      </p:sp>
      <p:grpSp>
        <p:nvGrpSpPr>
          <p:cNvPr id="14" name="Group 13">
            <a:extLst>
              <a:ext uri="{FF2B5EF4-FFF2-40B4-BE49-F238E27FC236}">
                <a16:creationId xmlns:a16="http://schemas.microsoft.com/office/drawing/2014/main" xmlns="" id="{B35C0407-788E-4D39-B765-3AA5E9B7D121}"/>
              </a:ext>
            </a:extLst>
          </p:cNvPr>
          <p:cNvGrpSpPr/>
          <p:nvPr/>
        </p:nvGrpSpPr>
        <p:grpSpPr>
          <a:xfrm>
            <a:off x="3908875" y="1947217"/>
            <a:ext cx="2139563" cy="1039218"/>
            <a:chOff x="505801" y="1895792"/>
            <a:chExt cx="2148871" cy="1039218"/>
          </a:xfrm>
        </p:grpSpPr>
        <p:sp>
          <p:nvSpPr>
            <p:cNvPr id="15" name="TextBox 14">
              <a:extLst>
                <a:ext uri="{FF2B5EF4-FFF2-40B4-BE49-F238E27FC236}">
                  <a16:creationId xmlns:a16="http://schemas.microsoft.com/office/drawing/2014/main" xmlns="" id="{F7BC1956-F7E9-4901-8692-C85717C85F25}"/>
                </a:ext>
              </a:extLst>
            </p:cNvPr>
            <p:cNvSpPr txBox="1"/>
            <p:nvPr/>
          </p:nvSpPr>
          <p:spPr>
            <a:xfrm>
              <a:off x="505801" y="2165569"/>
              <a:ext cx="2148871" cy="769441"/>
            </a:xfrm>
            <a:prstGeom prst="rect">
              <a:avLst/>
            </a:prstGeom>
            <a:noFill/>
          </p:spPr>
          <p:txBody>
            <a:bodyPr wrap="square" rtlCol="0">
              <a:spAutoFit/>
            </a:bodyPr>
            <a:lstStyle/>
            <a:p>
              <a:r>
                <a:rPr lang="de-DE" altLang="ko-KR" sz="2200" dirty="0" smtClean="0">
                  <a:solidFill>
                    <a:schemeClr val="bg1"/>
                  </a:solidFill>
                  <a:cs typeface="Arial" pitchFamily="34" charset="0"/>
                </a:rPr>
                <a:t>Online-Zusammenarbeit</a:t>
              </a:r>
              <a:endParaRPr lang="de-DE" altLang="ko-KR" sz="2200" dirty="0">
                <a:solidFill>
                  <a:schemeClr val="bg1"/>
                </a:solidFill>
                <a:cs typeface="Arial" pitchFamily="34" charset="0"/>
              </a:endParaRPr>
            </a:p>
          </p:txBody>
        </p:sp>
        <p:sp>
          <p:nvSpPr>
            <p:cNvPr id="16" name="TextBox 15">
              <a:extLst>
                <a:ext uri="{FF2B5EF4-FFF2-40B4-BE49-F238E27FC236}">
                  <a16:creationId xmlns:a16="http://schemas.microsoft.com/office/drawing/2014/main" xmlns="" id="{84979C29-3B9E-44F9-B980-03028FCC7657}"/>
                </a:ext>
              </a:extLst>
            </p:cNvPr>
            <p:cNvSpPr txBox="1"/>
            <p:nvPr/>
          </p:nvSpPr>
          <p:spPr>
            <a:xfrm>
              <a:off x="849114" y="1895792"/>
              <a:ext cx="1634607" cy="276999"/>
            </a:xfrm>
            <a:prstGeom prst="rect">
              <a:avLst/>
            </a:prstGeom>
            <a:noFill/>
          </p:spPr>
          <p:txBody>
            <a:bodyPr wrap="square" rtlCol="0">
              <a:spAutoFit/>
            </a:bodyPr>
            <a:lstStyle/>
            <a:p>
              <a:pPr algn="ctr"/>
              <a:r>
                <a:rPr lang="de-DE" altLang="ko-KR" sz="1200" b="1" dirty="0" smtClean="0">
                  <a:solidFill>
                    <a:schemeClr val="bg1"/>
                  </a:solidFill>
                  <a:cs typeface="Arial" pitchFamily="34" charset="0"/>
                </a:rPr>
                <a:t>Teil  2</a:t>
              </a:r>
              <a:endParaRPr lang="de-DE" altLang="ko-KR" sz="1200" b="1" dirty="0">
                <a:solidFill>
                  <a:schemeClr val="bg1"/>
                </a:solidFill>
                <a:cs typeface="Arial" pitchFamily="34" charset="0"/>
              </a:endParaRPr>
            </a:p>
          </p:txBody>
        </p:sp>
      </p:grpSp>
      <p:grpSp>
        <p:nvGrpSpPr>
          <p:cNvPr id="20" name="Group 19">
            <a:extLst>
              <a:ext uri="{FF2B5EF4-FFF2-40B4-BE49-F238E27FC236}">
                <a16:creationId xmlns:a16="http://schemas.microsoft.com/office/drawing/2014/main" xmlns="" id="{D166230B-3D88-4F55-A3ED-3CAE9D6B91C8}"/>
              </a:ext>
            </a:extLst>
          </p:cNvPr>
          <p:cNvGrpSpPr/>
          <p:nvPr/>
        </p:nvGrpSpPr>
        <p:grpSpPr>
          <a:xfrm>
            <a:off x="6415393" y="1947217"/>
            <a:ext cx="1820701" cy="1140069"/>
            <a:chOff x="752106" y="1895792"/>
            <a:chExt cx="1828622" cy="1140069"/>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830997"/>
            </a:xfrm>
            <a:prstGeom prst="rect">
              <a:avLst/>
            </a:prstGeom>
            <a:noFill/>
          </p:spPr>
          <p:txBody>
            <a:bodyPr wrap="square" rtlCol="0">
              <a:spAutoFit/>
            </a:bodyPr>
            <a:lstStyle/>
            <a:p>
              <a:r>
                <a:rPr lang="de-DE" altLang="ko-KR" sz="2400" dirty="0" smtClean="0">
                  <a:solidFill>
                    <a:schemeClr val="bg1"/>
                  </a:solidFill>
                  <a:cs typeface="Arial" pitchFamily="34" charset="0"/>
                </a:rPr>
                <a:t>Tipps und Übungen</a:t>
              </a:r>
              <a:endParaRPr lang="de-DE" altLang="ko-KR" sz="24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276999"/>
            </a:xfrm>
            <a:prstGeom prst="rect">
              <a:avLst/>
            </a:prstGeom>
            <a:noFill/>
          </p:spPr>
          <p:txBody>
            <a:bodyPr wrap="square" rtlCol="0">
              <a:spAutoFit/>
            </a:bodyPr>
            <a:lstStyle/>
            <a:p>
              <a:pPr algn="ctr"/>
              <a:r>
                <a:rPr lang="de-DE" altLang="ko-KR" sz="1200" b="1" dirty="0" smtClean="0">
                  <a:solidFill>
                    <a:schemeClr val="bg1"/>
                  </a:solidFill>
                  <a:cs typeface="Arial" pitchFamily="34" charset="0"/>
                </a:rPr>
                <a:t>Teil 3</a:t>
              </a:r>
              <a:endParaRPr lang="de-DE" altLang="ko-KR" sz="1200" b="1" dirty="0">
                <a:solidFill>
                  <a:schemeClr val="bg1"/>
                </a:solidFill>
                <a:cs typeface="Arial" pitchFamily="34" charset="0"/>
              </a:endParaRP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1892833" y="1944167"/>
            <a:ext cx="1820701" cy="770737"/>
            <a:chOff x="752106" y="1895792"/>
            <a:chExt cx="1828622" cy="770737"/>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752106" y="2204864"/>
              <a:ext cx="1828622" cy="461665"/>
            </a:xfrm>
            <a:prstGeom prst="rect">
              <a:avLst/>
            </a:prstGeom>
            <a:noFill/>
          </p:spPr>
          <p:txBody>
            <a:bodyPr wrap="square" rtlCol="0">
              <a:spAutoFit/>
            </a:bodyPr>
            <a:lstStyle/>
            <a:p>
              <a:r>
                <a:rPr lang="de-DE" altLang="ko-KR" sz="2400" dirty="0" smtClean="0">
                  <a:solidFill>
                    <a:schemeClr val="bg1"/>
                  </a:solidFill>
                  <a:cs typeface="Arial" pitchFamily="34" charset="0"/>
                </a:rPr>
                <a:t>Vorwort</a:t>
              </a:r>
              <a:endParaRPr lang="de-DE" altLang="ko-KR" sz="24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276999"/>
            </a:xfrm>
            <a:prstGeom prst="rect">
              <a:avLst/>
            </a:prstGeom>
            <a:noFill/>
          </p:spPr>
          <p:txBody>
            <a:bodyPr wrap="square" rtlCol="0">
              <a:spAutoFit/>
            </a:bodyPr>
            <a:lstStyle/>
            <a:p>
              <a:pPr algn="ctr"/>
              <a:r>
                <a:rPr lang="de-DE" altLang="ko-KR" sz="1200" b="1" dirty="0" smtClean="0">
                  <a:solidFill>
                    <a:schemeClr val="bg1"/>
                  </a:solidFill>
                  <a:cs typeface="Arial" pitchFamily="34" charset="0"/>
                </a:rPr>
                <a:t>Teil 1</a:t>
              </a:r>
              <a:endParaRPr lang="de-DE" altLang="ko-KR" sz="1200" b="1" dirty="0">
                <a:solidFill>
                  <a:schemeClr val="bg1"/>
                </a:solidFill>
                <a:cs typeface="Arial" pitchFamily="34" charset="0"/>
              </a:endParaRP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650726" y="3840603"/>
            <a:ext cx="917813" cy="276999"/>
          </a:xfrm>
          <a:prstGeom prst="rect">
            <a:avLst/>
          </a:prstGeom>
          <a:noFill/>
        </p:spPr>
        <p:txBody>
          <a:bodyPr wrap="square" rtlCol="0">
            <a:spAutoFit/>
          </a:bodyPr>
          <a:lstStyle/>
          <a:p>
            <a:pPr algn="ctr"/>
            <a:r>
              <a:rPr lang="de-DE" altLang="ko-KR" sz="1200" b="1" dirty="0" smtClean="0">
                <a:solidFill>
                  <a:schemeClr val="bg1"/>
                </a:solidFill>
                <a:cs typeface="Arial" pitchFamily="34" charset="0"/>
              </a:rPr>
              <a:t>Teil 1</a:t>
            </a:r>
            <a:endParaRPr lang="de-DE" altLang="ko-KR" sz="1200" b="1" dirty="0">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de-DE" altLang="ko-KR" sz="3200" b="1" dirty="0" smtClean="0">
                <a:solidFill>
                  <a:srgbClr val="F36A0D"/>
                </a:solidFill>
                <a:latin typeface="Trebuchet MS" panose="020B0603020202020204" pitchFamily="34" charset="0"/>
                <a:cs typeface="Arial" pitchFamily="34" charset="0"/>
              </a:rPr>
              <a:t>Index</a:t>
            </a:r>
            <a:endParaRPr lang="de-DE" altLang="ko-KR" sz="2400" b="1" dirty="0">
              <a:solidFill>
                <a:srgbClr val="F36A0D"/>
              </a:solidFill>
              <a:latin typeface="Trebuchet MS" panose="020B0603020202020204" pitchFamily="34" charset="0"/>
              <a:cs typeface="Arial" pitchFamily="34" charset="0"/>
            </a:endParaRPr>
          </a:p>
        </p:txBody>
      </p:sp>
      <p:grpSp>
        <p:nvGrpSpPr>
          <p:cNvPr id="30" name="Group 19">
            <a:extLst>
              <a:ext uri="{FF2B5EF4-FFF2-40B4-BE49-F238E27FC236}">
                <a16:creationId xmlns:a16="http://schemas.microsoft.com/office/drawing/2014/main" xmlns="" id="{F90562B8-4529-4014-84FE-15523D7B1A1B}"/>
              </a:ext>
            </a:extLst>
          </p:cNvPr>
          <p:cNvGrpSpPr/>
          <p:nvPr/>
        </p:nvGrpSpPr>
        <p:grpSpPr>
          <a:xfrm>
            <a:off x="8906356" y="1947217"/>
            <a:ext cx="1820701" cy="770737"/>
            <a:chOff x="752106" y="1895792"/>
            <a:chExt cx="1828622" cy="770737"/>
          </a:xfrm>
        </p:grpSpPr>
        <p:sp>
          <p:nvSpPr>
            <p:cNvPr id="31" name="TextBox 20">
              <a:extLst>
                <a:ext uri="{FF2B5EF4-FFF2-40B4-BE49-F238E27FC236}">
                  <a16:creationId xmlns:a16="http://schemas.microsoft.com/office/drawing/2014/main" xmlns="" id="{6DD47C54-9551-4EA7-9095-B52EF6F98E06}"/>
                </a:ext>
              </a:extLst>
            </p:cNvPr>
            <p:cNvSpPr txBox="1"/>
            <p:nvPr/>
          </p:nvSpPr>
          <p:spPr>
            <a:xfrm>
              <a:off x="752106" y="2204864"/>
              <a:ext cx="1828622" cy="461665"/>
            </a:xfrm>
            <a:prstGeom prst="rect">
              <a:avLst/>
            </a:prstGeom>
            <a:noFill/>
          </p:spPr>
          <p:txBody>
            <a:bodyPr wrap="square" rtlCol="0">
              <a:spAutoFit/>
            </a:bodyPr>
            <a:lstStyle/>
            <a:p>
              <a:r>
                <a:rPr lang="de-DE" altLang="ko-KR" sz="2400" dirty="0" smtClean="0">
                  <a:solidFill>
                    <a:schemeClr val="bg1"/>
                  </a:solidFill>
                  <a:cs typeface="Arial" pitchFamily="34" charset="0"/>
                </a:rPr>
                <a:t>Fazit</a:t>
              </a:r>
              <a:endParaRPr lang="de-DE" altLang="ko-KR" sz="2400" dirty="0">
                <a:solidFill>
                  <a:schemeClr val="bg1"/>
                </a:solidFill>
                <a:cs typeface="Arial" pitchFamily="34" charset="0"/>
              </a:endParaRPr>
            </a:p>
          </p:txBody>
        </p:sp>
        <p:sp>
          <p:nvSpPr>
            <p:cNvPr id="35" name="TextBox 21">
              <a:extLst>
                <a:ext uri="{FF2B5EF4-FFF2-40B4-BE49-F238E27FC236}">
                  <a16:creationId xmlns:a16="http://schemas.microsoft.com/office/drawing/2014/main" xmlns="" id="{5B05D901-16AD-4EBD-A4A9-07AD3A53DAB6}"/>
                </a:ext>
              </a:extLst>
            </p:cNvPr>
            <p:cNvSpPr txBox="1"/>
            <p:nvPr/>
          </p:nvSpPr>
          <p:spPr>
            <a:xfrm>
              <a:off x="849114" y="1895792"/>
              <a:ext cx="1634607" cy="276999"/>
            </a:xfrm>
            <a:prstGeom prst="rect">
              <a:avLst/>
            </a:prstGeom>
            <a:noFill/>
          </p:spPr>
          <p:txBody>
            <a:bodyPr wrap="square" rtlCol="0">
              <a:spAutoFit/>
            </a:bodyPr>
            <a:lstStyle/>
            <a:p>
              <a:pPr algn="ctr"/>
              <a:r>
                <a:rPr lang="de-DE" altLang="ko-KR" sz="1200" b="1" dirty="0" smtClean="0">
                  <a:solidFill>
                    <a:schemeClr val="bg1"/>
                  </a:solidFill>
                  <a:cs typeface="Arial" pitchFamily="34" charset="0"/>
                </a:rPr>
                <a:t>Teil 4</a:t>
              </a:r>
              <a:endParaRPr lang="de-DE" altLang="ko-KR" sz="1200" b="1" dirty="0">
                <a:solidFill>
                  <a:schemeClr val="bg1"/>
                </a:solidFill>
                <a:cs typeface="Arial" pitchFamily="34" charset="0"/>
              </a:endParaRPr>
            </a:p>
          </p:txBody>
        </p:sp>
      </p:grpSp>
      <p:sp>
        <p:nvSpPr>
          <p:cNvPr id="34"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38" name="Immagin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573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de-DE" altLang="ko-KR" sz="3200" b="1" dirty="0" smtClean="0">
                <a:solidFill>
                  <a:schemeClr val="accent4"/>
                </a:solidFill>
                <a:latin typeface="Trebuchet MS" panose="020B0603020202020204" pitchFamily="34" charset="0"/>
                <a:cs typeface="Arial" pitchFamily="34" charset="0"/>
              </a:rPr>
              <a:t>Teil 4: Fazit</a:t>
            </a:r>
            <a:endParaRPr lang="de-DE" altLang="ko-KR" sz="2400" b="1" dirty="0">
              <a:solidFill>
                <a:schemeClr val="accent4"/>
              </a:solidFill>
              <a:latin typeface="Trebuchet MS" panose="020B0603020202020204" pitchFamily="34" charset="0"/>
              <a:cs typeface="Arial" pitchFamily="34" charset="0"/>
            </a:endParaRPr>
          </a:p>
        </p:txBody>
      </p:sp>
      <p:pic>
        <p:nvPicPr>
          <p:cNvPr id="2" name="Onlinemedien 1" title="How to Work From Home as a Team">
            <a:hlinkClick r:id="" action="ppaction://media"/>
            <a:extLst>
              <a:ext uri="{FF2B5EF4-FFF2-40B4-BE49-F238E27FC236}">
                <a16:creationId xmlns:a16="http://schemas.microsoft.com/office/drawing/2014/main" xmlns="" id="{AF89C3D3-DCDD-4D8B-A09A-6834E10DA020}"/>
              </a:ext>
            </a:extLst>
          </p:cNvPr>
          <p:cNvPicPr>
            <a:picLocks noRot="1" noChangeAspect="1"/>
          </p:cNvPicPr>
          <p:nvPr>
            <a:videoFile r:link="rId1"/>
          </p:nvPr>
        </p:nvPicPr>
        <p:blipFill>
          <a:blip r:embed="rId4"/>
          <a:stretch>
            <a:fillRect/>
          </a:stretch>
        </p:blipFill>
        <p:spPr>
          <a:xfrm>
            <a:off x="2687414" y="2187683"/>
            <a:ext cx="6504849" cy="3675240"/>
          </a:xfrm>
          <a:prstGeom prst="rect">
            <a:avLst/>
          </a:prstGeom>
        </p:spPr>
      </p:pic>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1" name="Immagin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142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dirty="0"/>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rPr>
              <a:t>VIELEN DANK</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dirty="0"/>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685" y="3911994"/>
            <a:ext cx="4336394" cy="903415"/>
          </a:xfrm>
          <a:prstGeom prst="rect">
            <a:avLst/>
          </a:prstGeom>
        </p:spPr>
      </p:pic>
      <p:sp>
        <p:nvSpPr>
          <p:cNvPr id="37"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39" name="Immagin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681642" y="1785368"/>
            <a:ext cx="8143178" cy="461665"/>
          </a:xfrm>
          <a:prstGeom prst="rect">
            <a:avLst/>
          </a:prstGeom>
          <a:noFill/>
        </p:spPr>
        <p:txBody>
          <a:bodyPr wrap="square">
            <a:spAutoFit/>
          </a:bodyPr>
          <a:lstStyle/>
          <a:p>
            <a:pPr>
              <a:defRPr/>
            </a:pPr>
            <a:r>
              <a:rPr lang="de-DE" altLang="es-ES" sz="2400" b="1" dirty="0" smtClean="0">
                <a:solidFill>
                  <a:schemeClr val="accent1"/>
                </a:solidFill>
                <a:latin typeface="Trebuchet MS" panose="020B0603020202020204" pitchFamily="34" charset="0"/>
                <a:cs typeface="Calibri" panose="020F0502020204030204" pitchFamily="34" charset="0"/>
              </a:rPr>
              <a:t>Was versteht man unter interner Kommunikation?</a:t>
            </a:r>
            <a:endParaRPr lang="de-DE" alt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de-DE" altLang="ko-KR" sz="3200" b="1" dirty="0" smtClean="0">
                <a:solidFill>
                  <a:schemeClr val="accent1"/>
                </a:solidFill>
                <a:latin typeface="Trebuchet MS" panose="020B0603020202020204" pitchFamily="34" charset="0"/>
                <a:cs typeface="Arial" pitchFamily="34" charset="0"/>
              </a:rPr>
              <a:t>Teil 1: Vorwort</a:t>
            </a:r>
            <a:endParaRPr lang="de-DE" altLang="ko-KR" sz="2400" b="1" dirty="0">
              <a:solidFill>
                <a:schemeClr val="accent1"/>
              </a:solidFill>
              <a:latin typeface="Trebuchet MS" panose="020B0603020202020204" pitchFamily="34" charset="0"/>
              <a:cs typeface="Arial" pitchFamily="34" charset="0"/>
            </a:endParaRPr>
          </a:p>
        </p:txBody>
      </p:sp>
      <p:sp>
        <p:nvSpPr>
          <p:cNvPr id="8" name="Textfeld 7">
            <a:extLst>
              <a:ext uri="{FF2B5EF4-FFF2-40B4-BE49-F238E27FC236}">
                <a16:creationId xmlns:a16="http://schemas.microsoft.com/office/drawing/2014/main" xmlns="" id="{81965B34-5BA8-4794-964B-371AAFA22115}"/>
              </a:ext>
            </a:extLst>
          </p:cNvPr>
          <p:cNvSpPr txBox="1"/>
          <p:nvPr/>
        </p:nvSpPr>
        <p:spPr>
          <a:xfrm>
            <a:off x="831304" y="2680938"/>
            <a:ext cx="10529391" cy="2585323"/>
          </a:xfrm>
          <a:prstGeom prst="rect">
            <a:avLst/>
          </a:prstGeom>
          <a:noFill/>
          <a:ln w="28575">
            <a:solidFill>
              <a:schemeClr val="accent1"/>
            </a:solidFill>
          </a:ln>
        </p:spPr>
        <p:txBody>
          <a:bodyPr wrap="square">
            <a:spAutoFit/>
          </a:bodyPr>
          <a:lstStyle/>
          <a:p>
            <a:pPr>
              <a:defRPr/>
            </a:pPr>
            <a:r>
              <a:rPr lang="de-DE" altLang="es-ES" dirty="0" smtClean="0">
                <a:latin typeface="Arial" panose="020B0604020202020204" pitchFamily="34" charset="0"/>
                <a:cs typeface="Arial" panose="020B0604020202020204" pitchFamily="34" charset="0"/>
              </a:rPr>
              <a:t>Als interne Kommunikation werden im Allgemeinen alle Informationen bezeichnet, die innerhalb eines Unternehmens für geschäftliche Zwecke ausgetauscht werden. Am häufigsten wird der Begriff für eine Person oder Abteilung verwendet, die für die Mitarbeiterkommunikation zuständig ist. </a:t>
            </a:r>
          </a:p>
          <a:p>
            <a:pPr>
              <a:defRPr/>
            </a:pPr>
            <a:endParaRPr lang="de-DE" altLang="es-ES" dirty="0" smtClean="0">
              <a:latin typeface="Arial" panose="020B0604020202020204" pitchFamily="34" charset="0"/>
              <a:cs typeface="Arial" panose="020B0604020202020204" pitchFamily="34" charset="0"/>
            </a:endParaRPr>
          </a:p>
          <a:p>
            <a:pPr>
              <a:defRPr/>
            </a:pPr>
            <a:r>
              <a:rPr lang="de-DE" altLang="es-ES" dirty="0" smtClean="0">
                <a:latin typeface="Arial" panose="020B0604020202020204" pitchFamily="34" charset="0"/>
                <a:cs typeface="Arial" panose="020B0604020202020204" pitchFamily="34" charset="0"/>
              </a:rPr>
              <a:t>Ihre Aufgabe ist es, die Mitarbeiter zu informieren, mit ihnen in Kontakt zu bleiben und sie über die Ziele und die Strategie des Unternehmens auf dem Laufenden zu halten. In großen Unternehmen ist der Bedarf an einer eigenen Abteilung für interne Kommunikation offensichtlich. In kleineren Unternehmen wird diese Aufgabe häufig von den Führungskräften oder der Personalabteilung übernommen.</a:t>
            </a:r>
            <a:endParaRPr lang="de-DE" sz="2000" dirty="0">
              <a:latin typeface="Trebuchet MS" panose="020B0603020202020204" pitchFamily="34" charset="0"/>
              <a:cs typeface="Calibri" panose="020F0502020204030204" pitchFamily="34" charset="0"/>
            </a:endParaRPr>
          </a:p>
        </p:txBody>
      </p:sp>
      <p:sp>
        <p:nvSpPr>
          <p:cNvPr id="1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2" name="Immagin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8792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
          <p:cNvSpPr txBox="1"/>
          <p:nvPr/>
        </p:nvSpPr>
        <p:spPr>
          <a:xfrm>
            <a:off x="7854124" y="458901"/>
            <a:ext cx="3990687" cy="584775"/>
          </a:xfrm>
          <a:prstGeom prst="rect">
            <a:avLst/>
          </a:prstGeom>
          <a:noFill/>
        </p:spPr>
        <p:txBody>
          <a:bodyPr wrap="square" rtlCol="0">
            <a:spAutoFit/>
          </a:bodyPr>
          <a:lstStyle/>
          <a:p>
            <a:r>
              <a:rPr lang="de-DE" altLang="ko-KR" sz="3200" b="1" dirty="0" smtClean="0">
                <a:solidFill>
                  <a:schemeClr val="accent1"/>
                </a:solidFill>
                <a:latin typeface="Trebuchet MS" panose="020B0603020202020204" pitchFamily="34" charset="0"/>
                <a:cs typeface="Arial" pitchFamily="34" charset="0"/>
              </a:rPr>
              <a:t>Teil 1: Vorwort</a:t>
            </a:r>
            <a:endParaRPr lang="de-DE" altLang="ko-KR" sz="2400" b="1" dirty="0">
              <a:solidFill>
                <a:schemeClr val="accent1"/>
              </a:solidFill>
              <a:latin typeface="Trebuchet MS" panose="020B0603020202020204" pitchFamily="34" charset="0"/>
              <a:cs typeface="Arial" pitchFamily="34" charset="0"/>
            </a:endParaRPr>
          </a:p>
        </p:txBody>
      </p:sp>
      <p:sp>
        <p:nvSpPr>
          <p:cNvPr id="35" name="CuadroTexto 34">
            <a:extLst>
              <a:ext uri="{FF2B5EF4-FFF2-40B4-BE49-F238E27FC236}">
                <a16:creationId xmlns:a16="http://schemas.microsoft.com/office/drawing/2014/main" xmlns="" id="{486A650B-1B81-458B-B55E-5B3AF64550EB}"/>
              </a:ext>
            </a:extLst>
          </p:cNvPr>
          <p:cNvSpPr txBox="1"/>
          <p:nvPr/>
        </p:nvSpPr>
        <p:spPr>
          <a:xfrm>
            <a:off x="556359" y="1778856"/>
            <a:ext cx="11079282" cy="1815882"/>
          </a:xfrm>
          <a:prstGeom prst="rect">
            <a:avLst/>
          </a:prstGeom>
          <a:noFill/>
        </p:spPr>
        <p:txBody>
          <a:bodyPr wrap="square">
            <a:spAutoFit/>
          </a:bodyPr>
          <a:lstStyle/>
          <a:p>
            <a:pPr>
              <a:defRPr/>
            </a:pPr>
            <a:r>
              <a:rPr lang="de-DE" altLang="es-ES" sz="2400" b="1" dirty="0" smtClean="0">
                <a:solidFill>
                  <a:schemeClr val="accent1"/>
                </a:solidFill>
                <a:latin typeface="Trebuchet MS" panose="020B0603020202020204" pitchFamily="34" charset="0"/>
                <a:cs typeface="Calibri" panose="020F0502020204030204" pitchFamily="34" charset="0"/>
              </a:rPr>
              <a:t>Wie kann man die Arbeit aus dem digitalen Büro so effizient wie möglich gestalten?</a:t>
            </a:r>
            <a:endParaRPr lang="de-DE" altLang="es-ES" sz="2000" dirty="0" smtClean="0">
              <a:latin typeface="Arial" panose="020B0604020202020204" pitchFamily="34" charset="0"/>
              <a:cs typeface="Arial" panose="020B0604020202020204" pitchFamily="34" charset="0"/>
            </a:endParaRPr>
          </a:p>
          <a:p>
            <a:pPr>
              <a:defRPr/>
            </a:pPr>
            <a:endParaRPr lang="de-DE" altLang="es-ES" sz="2000" dirty="0" smtClean="0">
              <a:latin typeface="Arial" panose="020B0604020202020204" pitchFamily="34" charset="0"/>
              <a:cs typeface="Arial" panose="020B0604020202020204" pitchFamily="34" charset="0"/>
            </a:endParaRPr>
          </a:p>
          <a:p>
            <a:pPr>
              <a:defRPr/>
            </a:pPr>
            <a:endParaRPr lang="de-DE" altLang="es-ES" sz="2000" dirty="0" smtClean="0">
              <a:latin typeface="Arial" panose="020B0604020202020204" pitchFamily="34" charset="0"/>
              <a:cs typeface="Arial" panose="020B0604020202020204" pitchFamily="34" charset="0"/>
            </a:endParaRPr>
          </a:p>
          <a:p>
            <a:endParaRPr lang="de-DE"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pic>
        <p:nvPicPr>
          <p:cNvPr id="3" name="Grafik 2">
            <a:extLst>
              <a:ext uri="{FF2B5EF4-FFF2-40B4-BE49-F238E27FC236}">
                <a16:creationId xmlns:a16="http://schemas.microsoft.com/office/drawing/2014/main" xmlns="" id="{93033E50-01A3-4D61-A80D-D72E6099FD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2581" y="3176064"/>
            <a:ext cx="2496312" cy="1920240"/>
          </a:xfrm>
          <a:prstGeom prst="rect">
            <a:avLst/>
          </a:prstGeom>
        </p:spPr>
      </p:pic>
      <p:sp>
        <p:nvSpPr>
          <p:cNvPr id="2" name="Rechteck 1">
            <a:extLst>
              <a:ext uri="{FF2B5EF4-FFF2-40B4-BE49-F238E27FC236}">
                <a16:creationId xmlns:a16="http://schemas.microsoft.com/office/drawing/2014/main" xmlns="" id="{183168E8-DF20-43C4-AE64-46B7166CA85C}"/>
              </a:ext>
            </a:extLst>
          </p:cNvPr>
          <p:cNvSpPr/>
          <p:nvPr/>
        </p:nvSpPr>
        <p:spPr>
          <a:xfrm>
            <a:off x="1561077" y="3403843"/>
            <a:ext cx="6160841" cy="14646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i="1" dirty="0">
                <a:solidFill>
                  <a:srgbClr val="FF0000"/>
                </a:solidFill>
              </a:rPr>
              <a:t>Kommunikation ist der Schlüssel zum Erfolg</a:t>
            </a:r>
          </a:p>
        </p:txBody>
      </p:sp>
      <p:sp>
        <p:nvSpPr>
          <p:cNvPr id="11"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2"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3" name="Immagin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79541" y="1624529"/>
            <a:ext cx="11079282" cy="1384995"/>
          </a:xfrm>
          <a:prstGeom prst="rect">
            <a:avLst/>
          </a:prstGeom>
          <a:noFill/>
        </p:spPr>
        <p:txBody>
          <a:bodyPr wrap="square">
            <a:spAutoFit/>
          </a:bodyPr>
          <a:lstStyle/>
          <a:p>
            <a:pPr>
              <a:defRPr/>
            </a:pPr>
            <a:r>
              <a:rPr lang="de-DE" altLang="es-ES" sz="2400" b="1" dirty="0" smtClean="0">
                <a:solidFill>
                  <a:schemeClr val="accent1"/>
                </a:solidFill>
                <a:latin typeface="Trebuchet MS" panose="020B0603020202020204" pitchFamily="34" charset="0"/>
                <a:cs typeface="Calibri" panose="020F0502020204030204" pitchFamily="34" charset="0"/>
              </a:rPr>
              <a:t>Wie funktioniert die Online-Zusammenarbeit?</a:t>
            </a:r>
          </a:p>
          <a:p>
            <a:pPr>
              <a:defRPr/>
            </a:pPr>
            <a:endParaRPr lang="de-DE" altLang="es-ES" sz="2000" dirty="0" smtClean="0">
              <a:latin typeface="Arial" panose="020B0604020202020204" pitchFamily="34" charset="0"/>
              <a:cs typeface="Arial" panose="020B0604020202020204" pitchFamily="34" charset="0"/>
            </a:endParaRPr>
          </a:p>
          <a:p>
            <a:pPr>
              <a:defRPr/>
            </a:pPr>
            <a:r>
              <a:rPr lang="de-DE" altLang="es-ES" sz="2000" dirty="0" smtClean="0">
                <a:latin typeface="Arial" panose="020B0604020202020204" pitchFamily="34" charset="0"/>
                <a:cs typeface="Arial" panose="020B0604020202020204" pitchFamily="34" charset="0"/>
              </a:rPr>
              <a:t>Vereinfacht gesagt, bedeutet Online-Zusammenarbeit, dass man alle Arbeitsprozesse so erledigen kann, wie es auch vor Ort möglich wäre. Nur eben digital. Dies umfasst:</a:t>
            </a:r>
            <a:endParaRPr lang="de-DE" altLang="es-ES" sz="2000" dirty="0">
              <a:latin typeface="Arial" panose="020B0604020202020204" pitchFamily="34" charset="0"/>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2" name="Diagramm 1">
            <a:extLst>
              <a:ext uri="{FF2B5EF4-FFF2-40B4-BE49-F238E27FC236}">
                <a16:creationId xmlns:a16="http://schemas.microsoft.com/office/drawing/2014/main" xmlns="" id="{3B3DD437-FE5B-4C94-8560-30D95F7704AB}"/>
              </a:ext>
            </a:extLst>
          </p:cNvPr>
          <p:cNvGraphicFramePr/>
          <p:nvPr>
            <p:extLst>
              <p:ext uri="{D42A27DB-BD31-4B8C-83A1-F6EECF244321}">
                <p14:modId xmlns:p14="http://schemas.microsoft.com/office/powerpoint/2010/main" val="1071335771"/>
              </p:ext>
            </p:extLst>
          </p:nvPr>
        </p:nvGraphicFramePr>
        <p:xfrm>
          <a:off x="916020" y="3294009"/>
          <a:ext cx="10928789" cy="2704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3"/>
          <p:cNvSpPr txBox="1"/>
          <p:nvPr/>
        </p:nvSpPr>
        <p:spPr>
          <a:xfrm>
            <a:off x="7854124" y="458901"/>
            <a:ext cx="3990687" cy="584775"/>
          </a:xfrm>
          <a:prstGeom prst="rect">
            <a:avLst/>
          </a:prstGeom>
          <a:noFill/>
        </p:spPr>
        <p:txBody>
          <a:bodyPr wrap="square" rtlCol="0">
            <a:spAutoFit/>
          </a:bodyPr>
          <a:lstStyle/>
          <a:p>
            <a:r>
              <a:rPr lang="de-DE" altLang="ko-KR" sz="3200" b="1" dirty="0" smtClean="0">
                <a:solidFill>
                  <a:schemeClr val="accent1"/>
                </a:solidFill>
                <a:latin typeface="Trebuchet MS" panose="020B0603020202020204" pitchFamily="34" charset="0"/>
                <a:cs typeface="Arial" pitchFamily="34" charset="0"/>
              </a:rPr>
              <a:t>Teil 1: Vorwort</a:t>
            </a:r>
            <a:endParaRPr lang="de-DE" altLang="ko-KR" sz="2400" b="1" dirty="0">
              <a:solidFill>
                <a:schemeClr val="accent1"/>
              </a:solidFill>
              <a:latin typeface="Trebuchet MS" panose="020B0603020202020204" pitchFamily="34" charset="0"/>
              <a:cs typeface="Arial" pitchFamily="34" charset="0"/>
            </a:endParaRPr>
          </a:p>
        </p:txBody>
      </p:sp>
      <p:sp>
        <p:nvSpPr>
          <p:cNvPr id="1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2" name="Immagin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6537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640979"/>
            <a:ext cx="11079282" cy="4647426"/>
          </a:xfrm>
          <a:prstGeom prst="rect">
            <a:avLst/>
          </a:prstGeom>
          <a:noFill/>
        </p:spPr>
        <p:txBody>
          <a:bodyPr wrap="square">
            <a:spAutoFit/>
          </a:bodyPr>
          <a:lstStyle/>
          <a:p>
            <a:pPr>
              <a:defRPr/>
            </a:pPr>
            <a:r>
              <a:rPr lang="de-DE" altLang="es-ES" sz="2800" b="1" dirty="0" smtClean="0">
                <a:solidFill>
                  <a:schemeClr val="accent2"/>
                </a:solidFill>
                <a:latin typeface="Trebuchet MS" panose="020B0603020202020204" pitchFamily="34" charset="0"/>
                <a:cs typeface="Arial" pitchFamily="34" charset="0"/>
              </a:rPr>
              <a:t>Den Mitarbeitern richtig zuhören: </a:t>
            </a:r>
          </a:p>
          <a:p>
            <a:pPr>
              <a:defRPr/>
            </a:pPr>
            <a:r>
              <a:rPr lang="de-DE" altLang="es-ES" sz="2800" b="1" dirty="0" smtClean="0">
                <a:solidFill>
                  <a:schemeClr val="accent2"/>
                </a:solidFill>
                <a:latin typeface="Trebuchet MS" panose="020B0603020202020204" pitchFamily="34" charset="0"/>
                <a:cs typeface="Arial" pitchFamily="34" charset="0"/>
              </a:rPr>
              <a:t>Wie möchten diese kommunizieren?</a:t>
            </a:r>
          </a:p>
          <a:p>
            <a:pPr>
              <a:defRPr/>
            </a:pPr>
            <a:endParaRPr lang="de-DE" altLang="es-ES" sz="2000" dirty="0" smtClean="0">
              <a:latin typeface="Arial" panose="020B0604020202020204" pitchFamily="34" charset="0"/>
              <a:cs typeface="Arial" panose="020B0604020202020204" pitchFamily="34" charset="0"/>
            </a:endParaRPr>
          </a:p>
          <a:p>
            <a:pPr>
              <a:defRPr/>
            </a:pPr>
            <a:r>
              <a:rPr lang="de-DE" altLang="es-ES" sz="2000" dirty="0" smtClean="0">
                <a:latin typeface="Arial" panose="020B0604020202020204" pitchFamily="34" charset="0"/>
                <a:cs typeface="Arial" panose="020B0604020202020204" pitchFamily="34" charset="0"/>
              </a:rPr>
              <a:t>Jeder kommuniziert anders. Manche Mitarbeiter verschicken nur E-Mails, während andere lieber Meetings durchführen. Oft ist es eine persönliche Entscheidung, oder es hängt davon ab, was intern zur Verfügung steht.</a:t>
            </a:r>
          </a:p>
          <a:p>
            <a:pPr>
              <a:defRPr/>
            </a:pPr>
            <a:endParaRPr lang="de-DE" altLang="es-ES" sz="2000" dirty="0" smtClean="0">
              <a:latin typeface="Arial" panose="020B0604020202020204" pitchFamily="34" charset="0"/>
              <a:cs typeface="Arial" panose="020B0604020202020204" pitchFamily="34" charset="0"/>
            </a:endParaRPr>
          </a:p>
          <a:p>
            <a:pPr>
              <a:defRPr/>
            </a:pPr>
            <a:r>
              <a:rPr lang="de-DE" altLang="es-ES" sz="2000" dirty="0" smtClean="0">
                <a:latin typeface="Arial" panose="020B0604020202020204" pitchFamily="34" charset="0"/>
                <a:cs typeface="Arial" panose="020B0604020202020204" pitchFamily="34" charset="0"/>
              </a:rPr>
              <a:t>Auch Generationsunterschiede spielen eine Rolle. Eine effektive interne Kommunikationsstrategie muss einige Kanäle nutzen. Bevor man jedoch Zeit mit dem Versenden von E-Mails verschwendet, die niemand lesen wird, sollte man sicherstellen, dass man seine Zielgruppe kennt.</a:t>
            </a:r>
          </a:p>
          <a:p>
            <a:pPr>
              <a:defRPr/>
            </a:pPr>
            <a:endParaRPr lang="de-DE" altLang="es-ES" sz="2000" dirty="0" smtClean="0">
              <a:latin typeface="Arial" panose="020B0604020202020204" pitchFamily="34" charset="0"/>
              <a:cs typeface="Arial" panose="020B0604020202020204" pitchFamily="34" charset="0"/>
            </a:endParaRPr>
          </a:p>
          <a:p>
            <a:pPr>
              <a:defRPr/>
            </a:pPr>
            <a:r>
              <a:rPr lang="de-DE" altLang="es-ES" sz="2000" dirty="0" smtClean="0">
                <a:latin typeface="Arial" panose="020B0604020202020204" pitchFamily="34" charset="0"/>
                <a:cs typeface="Arial" panose="020B0604020202020204" pitchFamily="34" charset="0"/>
              </a:rPr>
              <a:t>Diese Kennenlernphase kann informell sein, durch Gespräche mit Kollegen. Alternativ kann sie auch einen strukturierteren Prozess beinhalten, um entsprechende Informationen zu erhalten.</a:t>
            </a:r>
            <a:endParaRPr lang="de-DE"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5829767" y="489839"/>
            <a:ext cx="6173811" cy="954107"/>
          </a:xfrm>
          <a:prstGeom prst="rect">
            <a:avLst/>
          </a:prstGeom>
          <a:noFill/>
        </p:spPr>
        <p:txBody>
          <a:bodyPr wrap="square" rtlCol="0">
            <a:spAutoFit/>
          </a:bodyPr>
          <a:lstStyle/>
          <a:p>
            <a:r>
              <a:rPr lang="de-DE" altLang="es-ES" sz="3200" b="1" dirty="0" smtClean="0">
                <a:solidFill>
                  <a:schemeClr val="accent2"/>
                </a:solidFill>
                <a:latin typeface="Trebuchet MS" panose="020B0603020202020204" pitchFamily="34" charset="0"/>
                <a:cs typeface="Arial" pitchFamily="34" charset="0"/>
              </a:rPr>
              <a:t>Teil 2: Online-Zusammenarbeit</a:t>
            </a:r>
          </a:p>
          <a:p>
            <a:endParaRPr lang="de-DE" altLang="ko-KR" sz="2400" b="1" dirty="0">
              <a:solidFill>
                <a:srgbClr val="F36A0D"/>
              </a:solidFill>
              <a:latin typeface="Trebuchet MS" panose="020B0603020202020204" pitchFamily="34" charset="0"/>
              <a:cs typeface="Arial" pitchFamily="34" charset="0"/>
            </a:endParaRPr>
          </a:p>
        </p:txBody>
      </p:sp>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1" name="Immagin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0271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p:nvPr/>
        </p:nvSpPr>
        <p:spPr>
          <a:xfrm>
            <a:off x="5829767" y="489839"/>
            <a:ext cx="6173811" cy="954107"/>
          </a:xfrm>
          <a:prstGeom prst="rect">
            <a:avLst/>
          </a:prstGeom>
          <a:noFill/>
        </p:spPr>
        <p:txBody>
          <a:bodyPr wrap="square" rtlCol="0">
            <a:spAutoFit/>
          </a:bodyPr>
          <a:lstStyle/>
          <a:p>
            <a:r>
              <a:rPr lang="de-DE" altLang="es-ES" sz="3200" b="1" dirty="0" smtClean="0">
                <a:solidFill>
                  <a:schemeClr val="accent2"/>
                </a:solidFill>
                <a:latin typeface="Trebuchet MS" panose="020B0603020202020204" pitchFamily="34" charset="0"/>
                <a:cs typeface="Arial" pitchFamily="34" charset="0"/>
              </a:rPr>
              <a:t>Teil 2: Online-Zusammenarbeit</a:t>
            </a:r>
          </a:p>
          <a:p>
            <a:endParaRPr lang="de-DE" altLang="ko-KR" sz="2400" b="1" dirty="0">
              <a:solidFill>
                <a:srgbClr val="F36A0D"/>
              </a:solidFill>
              <a:latin typeface="Trebuchet MS" panose="020B0603020202020204" pitchFamily="34" charset="0"/>
              <a:cs typeface="Arial" pitchFamily="34" charset="0"/>
            </a:endParaRPr>
          </a:p>
        </p:txBody>
      </p:sp>
      <p:sp>
        <p:nvSpPr>
          <p:cNvPr id="35" name="CuadroTexto 34">
            <a:extLst>
              <a:ext uri="{FF2B5EF4-FFF2-40B4-BE49-F238E27FC236}">
                <a16:creationId xmlns:a16="http://schemas.microsoft.com/office/drawing/2014/main" xmlns="" id="{486A650B-1B81-458B-B55E-5B3AF64550EB}"/>
              </a:ext>
            </a:extLst>
          </p:cNvPr>
          <p:cNvSpPr txBox="1"/>
          <p:nvPr/>
        </p:nvSpPr>
        <p:spPr>
          <a:xfrm>
            <a:off x="571501" y="1675926"/>
            <a:ext cx="11079282" cy="1446550"/>
          </a:xfrm>
          <a:prstGeom prst="rect">
            <a:avLst/>
          </a:prstGeom>
          <a:noFill/>
        </p:spPr>
        <p:txBody>
          <a:bodyPr wrap="square">
            <a:spAutoFit/>
          </a:bodyPr>
          <a:lstStyle/>
          <a:p>
            <a:pPr>
              <a:defRPr/>
            </a:pPr>
            <a:r>
              <a:rPr lang="de-DE" altLang="es-ES" sz="2800" b="1" dirty="0" smtClean="0">
                <a:solidFill>
                  <a:schemeClr val="accent2"/>
                </a:solidFill>
                <a:latin typeface="Trebuchet MS" panose="020B0603020202020204" pitchFamily="34" charset="0"/>
                <a:cs typeface="Arial" pitchFamily="34" charset="0"/>
              </a:rPr>
              <a:t>Kommunikationsstrategie</a:t>
            </a:r>
          </a:p>
          <a:p>
            <a:pPr>
              <a:defRPr/>
            </a:pPr>
            <a:endParaRPr lang="de-DE" altLang="es-ES" sz="2000" dirty="0" smtClean="0">
              <a:latin typeface="Arial" panose="020B0604020202020204" pitchFamily="34" charset="0"/>
              <a:cs typeface="Arial" panose="020B0604020202020204" pitchFamily="34" charset="0"/>
            </a:endParaRPr>
          </a:p>
          <a:p>
            <a:pPr>
              <a:defRPr/>
            </a:pPr>
            <a:r>
              <a:rPr lang="de-DE" altLang="es-ES" sz="2000" dirty="0" smtClean="0">
                <a:latin typeface="Arial" panose="020B0604020202020204" pitchFamily="34" charset="0"/>
                <a:cs typeface="Arial" panose="020B0604020202020204" pitchFamily="34" charset="0"/>
              </a:rPr>
              <a:t>Die optimalen internen Kommunikationsstrategien umfassen eine gute Mischung von Inhalten, die über mehrere Vertriebskanäle verteilt werden.</a:t>
            </a:r>
            <a:endParaRPr lang="de-DE"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3" name="Diagramm 2">
            <a:extLst>
              <a:ext uri="{FF2B5EF4-FFF2-40B4-BE49-F238E27FC236}">
                <a16:creationId xmlns:a16="http://schemas.microsoft.com/office/drawing/2014/main" xmlns="" id="{C81BDEB2-72BE-49F4-A169-B6E6439A8813}"/>
              </a:ext>
            </a:extLst>
          </p:cNvPr>
          <p:cNvGraphicFramePr/>
          <p:nvPr>
            <p:extLst>
              <p:ext uri="{D42A27DB-BD31-4B8C-83A1-F6EECF244321}">
                <p14:modId xmlns:p14="http://schemas.microsoft.com/office/powerpoint/2010/main" val="3078123712"/>
              </p:ext>
            </p:extLst>
          </p:nvPr>
        </p:nvGraphicFramePr>
        <p:xfrm>
          <a:off x="1564620" y="3287949"/>
          <a:ext cx="9261813" cy="2840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2" name="Immagin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561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p:nvPr/>
        </p:nvSpPr>
        <p:spPr>
          <a:xfrm>
            <a:off x="5829767" y="489839"/>
            <a:ext cx="6173811" cy="954107"/>
          </a:xfrm>
          <a:prstGeom prst="rect">
            <a:avLst/>
          </a:prstGeom>
          <a:noFill/>
        </p:spPr>
        <p:txBody>
          <a:bodyPr wrap="square" rtlCol="0">
            <a:spAutoFit/>
          </a:bodyPr>
          <a:lstStyle/>
          <a:p>
            <a:r>
              <a:rPr lang="de-DE" altLang="es-ES" sz="3200" b="1" dirty="0" smtClean="0">
                <a:solidFill>
                  <a:schemeClr val="accent2"/>
                </a:solidFill>
                <a:latin typeface="Trebuchet MS" panose="020B0603020202020204" pitchFamily="34" charset="0"/>
                <a:cs typeface="Arial" pitchFamily="34" charset="0"/>
              </a:rPr>
              <a:t>Teil 2: Online-Zusammenarbeit</a:t>
            </a:r>
          </a:p>
          <a:p>
            <a:endParaRPr lang="de-DE" altLang="ko-KR" sz="2400" b="1" dirty="0">
              <a:solidFill>
                <a:srgbClr val="F36A0D"/>
              </a:solidFill>
              <a:latin typeface="Trebuchet MS" panose="020B0603020202020204" pitchFamily="34" charset="0"/>
              <a:cs typeface="Arial" pitchFamily="34" charset="0"/>
            </a:endParaRPr>
          </a:p>
        </p:txBody>
      </p:sp>
      <p:sp>
        <p:nvSpPr>
          <p:cNvPr id="35" name="CuadroTexto 34">
            <a:extLst>
              <a:ext uri="{FF2B5EF4-FFF2-40B4-BE49-F238E27FC236}">
                <a16:creationId xmlns:a16="http://schemas.microsoft.com/office/drawing/2014/main" xmlns="" id="{486A650B-1B81-458B-B55E-5B3AF64550EB}"/>
              </a:ext>
            </a:extLst>
          </p:cNvPr>
          <p:cNvSpPr txBox="1"/>
          <p:nvPr/>
        </p:nvSpPr>
        <p:spPr>
          <a:xfrm>
            <a:off x="556359" y="1803737"/>
            <a:ext cx="11079282" cy="3293209"/>
          </a:xfrm>
          <a:prstGeom prst="rect">
            <a:avLst/>
          </a:prstGeom>
          <a:noFill/>
        </p:spPr>
        <p:txBody>
          <a:bodyPr wrap="square">
            <a:spAutoFit/>
          </a:bodyPr>
          <a:lstStyle/>
          <a:p>
            <a:pPr>
              <a:defRPr/>
            </a:pPr>
            <a:r>
              <a:rPr lang="de-DE" altLang="es-ES" sz="2400" b="1" dirty="0" smtClean="0">
                <a:solidFill>
                  <a:schemeClr val="accent2"/>
                </a:solidFill>
                <a:latin typeface="Trebuchet MS" panose="020B0603020202020204" pitchFamily="34" charset="0"/>
                <a:cs typeface="Calibri" panose="020F0502020204030204" pitchFamily="34" charset="0"/>
              </a:rPr>
              <a:t>Für jedes Unternehmen die richtige Lösung - unterschiedliche Kooperations-Tools</a:t>
            </a:r>
            <a:endParaRPr lang="de-DE" altLang="es-ES" sz="2000" dirty="0" smtClean="0">
              <a:latin typeface="Arial" panose="020B0604020202020204" pitchFamily="34" charset="0"/>
              <a:cs typeface="Arial" panose="020B0604020202020204" pitchFamily="34" charset="0"/>
            </a:endParaRPr>
          </a:p>
          <a:p>
            <a:pPr>
              <a:defRPr/>
            </a:pPr>
            <a:endParaRPr lang="de-DE" altLang="es-ES" sz="2000" dirty="0" smtClean="0">
              <a:latin typeface="Arial" panose="020B0604020202020204" pitchFamily="34" charset="0"/>
              <a:cs typeface="Arial" panose="020B0604020202020204" pitchFamily="34" charset="0"/>
            </a:endParaRPr>
          </a:p>
          <a:p>
            <a:pPr>
              <a:defRPr/>
            </a:pPr>
            <a:r>
              <a:rPr lang="de-DE" altLang="es-ES" sz="2000" dirty="0" smtClean="0">
                <a:latin typeface="Arial" panose="020B0604020202020204" pitchFamily="34" charset="0"/>
                <a:cs typeface="Arial" panose="020B0604020202020204" pitchFamily="34" charset="0"/>
              </a:rPr>
              <a:t>Obwohl einige beliebte Standardlösungen möglichst viele der genannten Funktionen vereinen, gibt es unterschiedliche Schwerpunkte. Oft reicht ein Anbieter nicht aus, um die Arbeit des gesamten Teams digital zu unterstützen. </a:t>
            </a:r>
          </a:p>
          <a:p>
            <a:pPr>
              <a:defRPr/>
            </a:pPr>
            <a:endParaRPr lang="de-DE" altLang="es-ES" sz="2000" dirty="0" smtClean="0">
              <a:latin typeface="Arial" panose="020B0604020202020204" pitchFamily="34" charset="0"/>
              <a:cs typeface="Arial" panose="020B0604020202020204" pitchFamily="34" charset="0"/>
            </a:endParaRPr>
          </a:p>
          <a:p>
            <a:pPr>
              <a:defRPr/>
            </a:pPr>
            <a:r>
              <a:rPr lang="de-DE" altLang="es-ES" sz="2000" dirty="0" smtClean="0">
                <a:latin typeface="Arial" panose="020B0604020202020204" pitchFamily="34" charset="0"/>
                <a:cs typeface="Arial" panose="020B0604020202020204" pitchFamily="34" charset="0"/>
              </a:rPr>
              <a:t>Die Lösungen für die Zusammenarbeit sind daher so vielfältig wie die Erfordernisse der mittelständischen Unternehmen selbst. </a:t>
            </a:r>
          </a:p>
          <a:p>
            <a:pPr>
              <a:defRPr/>
            </a:pPr>
            <a:r>
              <a:rPr lang="de-DE" altLang="es-ES" sz="2000" dirty="0" smtClean="0">
                <a:latin typeface="Arial" panose="020B0604020202020204" pitchFamily="34" charset="0"/>
                <a:cs typeface="Arial" panose="020B0604020202020204" pitchFamily="34" charset="0"/>
              </a:rPr>
              <a:t>Unter den verschiedenen Lösungsmöglichkeiten sind die folgenden zu finden:</a:t>
            </a:r>
            <a:endParaRPr lang="de-DE"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1" name="Immagin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904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31">
            <a:extLst>
              <a:ext uri="{FF2B5EF4-FFF2-40B4-BE49-F238E27FC236}">
                <a16:creationId xmlns:a16="http://schemas.microsoft.com/office/drawing/2014/main" xmlns="" id="{14B60B8D-0A3A-4C8F-98D9-B6F5A4D82AC5}"/>
              </a:ext>
            </a:extLst>
          </p:cNvPr>
          <p:cNvSpPr txBox="1"/>
          <p:nvPr/>
        </p:nvSpPr>
        <p:spPr>
          <a:xfrm>
            <a:off x="3502424" y="2751288"/>
            <a:ext cx="5494482" cy="523220"/>
          </a:xfrm>
          <a:prstGeom prst="rect">
            <a:avLst/>
          </a:prstGeom>
          <a:noFill/>
          <a:ln>
            <a:solidFill>
              <a:schemeClr val="accent4"/>
            </a:solidFill>
          </a:ln>
        </p:spPr>
        <p:txBody>
          <a:bodyPr wrap="square" rtlCol="0" anchor="ctr">
            <a:spAutoFit/>
          </a:bodyPr>
          <a:lstStyle/>
          <a:p>
            <a:r>
              <a:rPr lang="de-DE" altLang="ko-KR" sz="1400" b="1" dirty="0" smtClean="0">
                <a:solidFill>
                  <a:schemeClr val="tx1">
                    <a:lumMod val="75000"/>
                    <a:lumOff val="25000"/>
                  </a:schemeClr>
                </a:solidFill>
              </a:rPr>
              <a:t>Upload, Sharing und gemeinsame Bearbeitung von Dokumenten</a:t>
            </a:r>
            <a:endParaRPr lang="de-DE" altLang="ko-KR" sz="1400" b="1" dirty="0">
              <a:solidFill>
                <a:schemeClr val="tx1">
                  <a:lumMod val="75000"/>
                  <a:lumOff val="25000"/>
                </a:schemeClr>
              </a:solidFill>
            </a:endParaRPr>
          </a:p>
        </p:txBody>
      </p:sp>
      <p:sp>
        <p:nvSpPr>
          <p:cNvPr id="27" name="TextBox 3"/>
          <p:cNvSpPr txBox="1"/>
          <p:nvPr/>
        </p:nvSpPr>
        <p:spPr>
          <a:xfrm>
            <a:off x="5829767" y="489839"/>
            <a:ext cx="6173811" cy="954107"/>
          </a:xfrm>
          <a:prstGeom prst="rect">
            <a:avLst/>
          </a:prstGeom>
          <a:noFill/>
        </p:spPr>
        <p:txBody>
          <a:bodyPr wrap="square" rtlCol="0">
            <a:spAutoFit/>
          </a:bodyPr>
          <a:lstStyle/>
          <a:p>
            <a:r>
              <a:rPr lang="de-DE" altLang="es-ES" sz="3200" b="1" dirty="0" smtClean="0">
                <a:solidFill>
                  <a:schemeClr val="accent2"/>
                </a:solidFill>
                <a:latin typeface="Trebuchet MS" panose="020B0603020202020204" pitchFamily="34" charset="0"/>
                <a:cs typeface="Arial" pitchFamily="34" charset="0"/>
              </a:rPr>
              <a:t>Teil 2: Online-Zusammenarbeit</a:t>
            </a:r>
          </a:p>
          <a:p>
            <a:endParaRPr lang="de-DE" altLang="ko-KR" sz="2400" b="1" dirty="0">
              <a:solidFill>
                <a:srgbClr val="F36A0D"/>
              </a:solidFill>
              <a:latin typeface="Trebuchet MS" panose="020B0603020202020204" pitchFamily="34" charset="0"/>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4618967" y="2410797"/>
            <a:ext cx="1492418" cy="276999"/>
          </a:xfrm>
          <a:prstGeom prst="rect">
            <a:avLst/>
          </a:prstGeom>
          <a:noFill/>
        </p:spPr>
        <p:txBody>
          <a:bodyPr wrap="square" rtlCol="0">
            <a:spAutoFit/>
          </a:bodyPr>
          <a:lstStyle/>
          <a:p>
            <a:pPr algn="ctr"/>
            <a:r>
              <a:rPr lang="de-DE" altLang="ko-KR" sz="1200" b="1" dirty="0" smtClean="0">
                <a:solidFill>
                  <a:schemeClr val="bg1"/>
                </a:solidFill>
                <a:cs typeface="Arial" pitchFamily="34" charset="0"/>
              </a:rPr>
              <a:t>WEAKNESS</a:t>
            </a:r>
            <a:endParaRPr lang="de-DE" altLang="ko-KR" sz="1200" b="1" dirty="0">
              <a:solidFill>
                <a:schemeClr val="bg1"/>
              </a:solidFill>
              <a:cs typeface="Arial" pitchFamily="34" charset="0"/>
            </a:endParaRPr>
          </a:p>
        </p:txBody>
      </p:sp>
      <p:sp>
        <p:nvSpPr>
          <p:cNvPr id="32" name="TextBox 31">
            <a:extLst>
              <a:ext uri="{FF2B5EF4-FFF2-40B4-BE49-F238E27FC236}">
                <a16:creationId xmlns:a16="http://schemas.microsoft.com/office/drawing/2014/main" xmlns="" id="{66C749B0-2A01-46AC-992D-FE0D8434A460}"/>
              </a:ext>
            </a:extLst>
          </p:cNvPr>
          <p:cNvSpPr txBox="1"/>
          <p:nvPr/>
        </p:nvSpPr>
        <p:spPr>
          <a:xfrm>
            <a:off x="3502424" y="3428423"/>
            <a:ext cx="5500672" cy="307777"/>
          </a:xfrm>
          <a:prstGeom prst="rect">
            <a:avLst/>
          </a:prstGeom>
          <a:noFill/>
          <a:ln>
            <a:solidFill>
              <a:schemeClr val="accent3"/>
            </a:solidFill>
          </a:ln>
        </p:spPr>
        <p:txBody>
          <a:bodyPr wrap="square" rtlCol="0" anchor="ctr">
            <a:spAutoFit/>
          </a:bodyPr>
          <a:lstStyle/>
          <a:p>
            <a:r>
              <a:rPr lang="de-DE" altLang="ko-KR" sz="1400" b="1" dirty="0" smtClean="0">
                <a:solidFill>
                  <a:schemeClr val="tx1">
                    <a:lumMod val="75000"/>
                    <a:lumOff val="25000"/>
                  </a:schemeClr>
                </a:solidFill>
              </a:rPr>
              <a:t>Aufgaben- und Rollenverteilung</a:t>
            </a:r>
            <a:endParaRPr lang="de-DE" altLang="ko-KR" sz="1400" b="1" dirty="0">
              <a:solidFill>
                <a:schemeClr val="tx1">
                  <a:lumMod val="75000"/>
                  <a:lumOff val="25000"/>
                </a:schemeClr>
              </a:solidFill>
            </a:endParaRPr>
          </a:p>
        </p:txBody>
      </p:sp>
      <p:sp>
        <p:nvSpPr>
          <p:cNvPr id="38" name="TextBox 37">
            <a:extLst>
              <a:ext uri="{FF2B5EF4-FFF2-40B4-BE49-F238E27FC236}">
                <a16:creationId xmlns:a16="http://schemas.microsoft.com/office/drawing/2014/main" xmlns="" id="{2486FB4F-D81D-4A94-BB5A-C3912A5A87A8}"/>
              </a:ext>
            </a:extLst>
          </p:cNvPr>
          <p:cNvSpPr txBox="1"/>
          <p:nvPr/>
        </p:nvSpPr>
        <p:spPr>
          <a:xfrm>
            <a:off x="3508614" y="1862850"/>
            <a:ext cx="5494482" cy="738664"/>
          </a:xfrm>
          <a:prstGeom prst="rect">
            <a:avLst/>
          </a:prstGeom>
          <a:noFill/>
          <a:ln>
            <a:solidFill>
              <a:schemeClr val="accent1"/>
            </a:solidFill>
          </a:ln>
        </p:spPr>
        <p:txBody>
          <a:bodyPr wrap="square" rtlCol="0" anchor="ctr">
            <a:spAutoFit/>
          </a:bodyPr>
          <a:lstStyle/>
          <a:p>
            <a:r>
              <a:rPr lang="de-DE" altLang="ko-KR" sz="1400" b="1" dirty="0" smtClean="0">
                <a:solidFill>
                  <a:schemeClr val="tx1">
                    <a:lumMod val="75000"/>
                    <a:lumOff val="25000"/>
                  </a:schemeClr>
                </a:solidFill>
              </a:rPr>
              <a:t>Projektmanagementsoftware für die Planung und Verteilung von Aufgaben und Terminen (z. B. Asana, monday.com, Trello oder Zenkit)</a:t>
            </a:r>
            <a:endParaRPr lang="de-DE" altLang="ko-KR" sz="1400" b="1" dirty="0">
              <a:solidFill>
                <a:schemeClr val="tx1">
                  <a:lumMod val="75000"/>
                  <a:lumOff val="25000"/>
                </a:schemeClr>
              </a:solidFill>
            </a:endParaRPr>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49" name="Pentagon 11">
            <a:extLst>
              <a:ext uri="{FF2B5EF4-FFF2-40B4-BE49-F238E27FC236}">
                <a16:creationId xmlns:a16="http://schemas.microsoft.com/office/drawing/2014/main" xmlns="" id="{83195903-6029-4B12-8177-6FFBEB638098}"/>
              </a:ext>
            </a:extLst>
          </p:cNvPr>
          <p:cNvSpPr/>
          <p:nvPr/>
        </p:nvSpPr>
        <p:spPr>
          <a:xfrm>
            <a:off x="2291382" y="2876572"/>
            <a:ext cx="1040268" cy="26634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solidFill>
            </a:endParaRPr>
          </a:p>
        </p:txBody>
      </p:sp>
      <p:sp>
        <p:nvSpPr>
          <p:cNvPr id="51" name="Pentagon 11">
            <a:extLst>
              <a:ext uri="{FF2B5EF4-FFF2-40B4-BE49-F238E27FC236}">
                <a16:creationId xmlns:a16="http://schemas.microsoft.com/office/drawing/2014/main" xmlns="" id="{056A4CCC-4D6E-4816-A39F-E3C19417F1ED}"/>
              </a:ext>
            </a:extLst>
          </p:cNvPr>
          <p:cNvSpPr/>
          <p:nvPr/>
        </p:nvSpPr>
        <p:spPr>
          <a:xfrm>
            <a:off x="2284587" y="2099007"/>
            <a:ext cx="1040267" cy="26634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solidFill>
            </a:endParaRPr>
          </a:p>
        </p:txBody>
      </p:sp>
      <p:sp>
        <p:nvSpPr>
          <p:cNvPr id="55" name="Pentagon 11">
            <a:extLst>
              <a:ext uri="{FF2B5EF4-FFF2-40B4-BE49-F238E27FC236}">
                <a16:creationId xmlns:a16="http://schemas.microsoft.com/office/drawing/2014/main" xmlns="" id="{AAFE8F58-580A-4C69-8B80-9CA3A64DFD23}"/>
              </a:ext>
            </a:extLst>
          </p:cNvPr>
          <p:cNvSpPr/>
          <p:nvPr/>
        </p:nvSpPr>
        <p:spPr>
          <a:xfrm>
            <a:off x="2291382" y="3444717"/>
            <a:ext cx="1040267" cy="26634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solidFill>
            </a:endParaRPr>
          </a:p>
        </p:txBody>
      </p:sp>
      <p:sp>
        <p:nvSpPr>
          <p:cNvPr id="83" name="TextBox 31">
            <a:extLst>
              <a:ext uri="{FF2B5EF4-FFF2-40B4-BE49-F238E27FC236}">
                <a16:creationId xmlns:a16="http://schemas.microsoft.com/office/drawing/2014/main" xmlns="" id="{995FA593-9A72-47B7-A22B-6DF7C217A177}"/>
              </a:ext>
            </a:extLst>
          </p:cNvPr>
          <p:cNvSpPr txBox="1"/>
          <p:nvPr/>
        </p:nvSpPr>
        <p:spPr>
          <a:xfrm>
            <a:off x="3484842" y="3987429"/>
            <a:ext cx="5500672" cy="307777"/>
          </a:xfrm>
          <a:prstGeom prst="rect">
            <a:avLst/>
          </a:prstGeom>
          <a:noFill/>
          <a:ln>
            <a:solidFill>
              <a:schemeClr val="accent2"/>
            </a:solidFill>
          </a:ln>
        </p:spPr>
        <p:txBody>
          <a:bodyPr wrap="square" rtlCol="0" anchor="ctr">
            <a:spAutoFit/>
          </a:bodyPr>
          <a:lstStyle/>
          <a:p>
            <a:r>
              <a:rPr lang="de-DE" altLang="ko-KR" sz="1400" b="1" dirty="0" smtClean="0">
                <a:solidFill>
                  <a:schemeClr val="tx1">
                    <a:lumMod val="75000"/>
                    <a:lumOff val="25000"/>
                  </a:schemeClr>
                </a:solidFill>
              </a:rPr>
              <a:t>Aufgaben- und Rollenverteilung</a:t>
            </a:r>
            <a:endParaRPr lang="de-DE" altLang="ko-KR" sz="1400" b="1" dirty="0">
              <a:solidFill>
                <a:schemeClr val="tx1">
                  <a:lumMod val="75000"/>
                  <a:lumOff val="25000"/>
                </a:schemeClr>
              </a:solidFill>
            </a:endParaRPr>
          </a:p>
        </p:txBody>
      </p:sp>
      <p:sp>
        <p:nvSpPr>
          <p:cNvPr id="17" name="Pentagon 11">
            <a:extLst>
              <a:ext uri="{FF2B5EF4-FFF2-40B4-BE49-F238E27FC236}">
                <a16:creationId xmlns:a16="http://schemas.microsoft.com/office/drawing/2014/main" xmlns="" id="{301929ED-339E-4BA4-A844-78187D04B5B3}"/>
              </a:ext>
            </a:extLst>
          </p:cNvPr>
          <p:cNvSpPr/>
          <p:nvPr/>
        </p:nvSpPr>
        <p:spPr>
          <a:xfrm>
            <a:off x="2291382" y="4008142"/>
            <a:ext cx="1040267" cy="26634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solidFill>
            </a:endParaRPr>
          </a:p>
        </p:txBody>
      </p:sp>
      <p:sp>
        <p:nvSpPr>
          <p:cNvPr id="19" name="TextBox 49">
            <a:extLst>
              <a:ext uri="{FF2B5EF4-FFF2-40B4-BE49-F238E27FC236}">
                <a16:creationId xmlns:a16="http://schemas.microsoft.com/office/drawing/2014/main" xmlns="" id="{D84CB3FF-3F14-48A5-A4E6-C920A6DC7DF5}"/>
              </a:ext>
            </a:extLst>
          </p:cNvPr>
          <p:cNvSpPr txBox="1"/>
          <p:nvPr/>
        </p:nvSpPr>
        <p:spPr>
          <a:xfrm>
            <a:off x="3487937" y="4443825"/>
            <a:ext cx="5508969" cy="307777"/>
          </a:xfrm>
          <a:prstGeom prst="rect">
            <a:avLst/>
          </a:prstGeom>
          <a:noFill/>
          <a:ln>
            <a:solidFill>
              <a:schemeClr val="accent1"/>
            </a:solidFill>
          </a:ln>
        </p:spPr>
        <p:txBody>
          <a:bodyPr wrap="square" rtlCol="0" anchor="ctr">
            <a:spAutoFit/>
          </a:bodyPr>
          <a:lstStyle/>
          <a:p>
            <a:r>
              <a:rPr lang="de-DE" altLang="ko-KR" sz="1400" b="1" dirty="0" smtClean="0">
                <a:solidFill>
                  <a:schemeClr val="tx1">
                    <a:lumMod val="75000"/>
                    <a:lumOff val="25000"/>
                  </a:schemeClr>
                </a:solidFill>
              </a:rPr>
              <a:t>Nutzung über Smartphone durch App</a:t>
            </a:r>
            <a:endParaRPr lang="de-DE" altLang="ko-KR" sz="1400" b="1" dirty="0">
              <a:solidFill>
                <a:schemeClr val="tx1">
                  <a:lumMod val="75000"/>
                  <a:lumOff val="25000"/>
                </a:schemeClr>
              </a:solidFill>
            </a:endParaRPr>
          </a:p>
        </p:txBody>
      </p:sp>
      <p:sp>
        <p:nvSpPr>
          <p:cNvPr id="20" name="Pentagon 11">
            <a:extLst>
              <a:ext uri="{FF2B5EF4-FFF2-40B4-BE49-F238E27FC236}">
                <a16:creationId xmlns:a16="http://schemas.microsoft.com/office/drawing/2014/main" xmlns="" id="{7A06D109-6892-4D93-B661-DCD5CE1E39AA}"/>
              </a:ext>
            </a:extLst>
          </p:cNvPr>
          <p:cNvSpPr/>
          <p:nvPr/>
        </p:nvSpPr>
        <p:spPr>
          <a:xfrm>
            <a:off x="2284586" y="4468145"/>
            <a:ext cx="1009393" cy="26634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solidFill>
            </a:endParaRPr>
          </a:p>
        </p:txBody>
      </p:sp>
      <p:sp>
        <p:nvSpPr>
          <p:cNvPr id="23" name="Pentagon 11">
            <a:extLst>
              <a:ext uri="{FF2B5EF4-FFF2-40B4-BE49-F238E27FC236}">
                <a16:creationId xmlns:a16="http://schemas.microsoft.com/office/drawing/2014/main" xmlns="" id="{367F9C1B-3EC7-43C2-A1AB-6558111E78B4}"/>
              </a:ext>
            </a:extLst>
          </p:cNvPr>
          <p:cNvSpPr/>
          <p:nvPr/>
        </p:nvSpPr>
        <p:spPr>
          <a:xfrm>
            <a:off x="2284585" y="5135944"/>
            <a:ext cx="1009394" cy="26634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2700" dirty="0">
              <a:solidFill>
                <a:schemeClr val="tx1"/>
              </a:solidFill>
            </a:endParaRPr>
          </a:p>
        </p:txBody>
      </p:sp>
      <p:sp>
        <p:nvSpPr>
          <p:cNvPr id="28" name="TextBox 31">
            <a:extLst>
              <a:ext uri="{FF2B5EF4-FFF2-40B4-BE49-F238E27FC236}">
                <a16:creationId xmlns:a16="http://schemas.microsoft.com/office/drawing/2014/main" xmlns="" id="{14B60B8D-0A3A-4C8F-98D9-B6F5A4D82AC5}"/>
              </a:ext>
            </a:extLst>
          </p:cNvPr>
          <p:cNvSpPr txBox="1"/>
          <p:nvPr/>
        </p:nvSpPr>
        <p:spPr>
          <a:xfrm>
            <a:off x="3484842" y="4896874"/>
            <a:ext cx="5494482" cy="738664"/>
          </a:xfrm>
          <a:prstGeom prst="rect">
            <a:avLst/>
          </a:prstGeom>
          <a:noFill/>
          <a:ln>
            <a:solidFill>
              <a:schemeClr val="accent4"/>
            </a:solidFill>
          </a:ln>
        </p:spPr>
        <p:txBody>
          <a:bodyPr wrap="square" rtlCol="0" anchor="ctr">
            <a:spAutoFit/>
          </a:bodyPr>
          <a:lstStyle/>
          <a:p>
            <a:r>
              <a:rPr lang="de-DE" altLang="ko-KR" sz="1400" b="1" dirty="0" smtClean="0">
                <a:solidFill>
                  <a:schemeClr val="tx1">
                    <a:lumMod val="75000"/>
                    <a:lumOff val="25000"/>
                  </a:schemeClr>
                </a:solidFill>
              </a:rPr>
              <a:t>Kommunikationstools für Gruppen-Sprachchats, Textnachrichten und Videokonferenzen (z. B. Zoom, Discord, Google Hangouts oder Sclack)</a:t>
            </a:r>
            <a:endParaRPr lang="de-DE" altLang="ko-KR" sz="1400" b="1" dirty="0">
              <a:solidFill>
                <a:schemeClr val="tx1">
                  <a:lumMod val="75000"/>
                  <a:lumOff val="25000"/>
                </a:schemeClr>
              </a:solidFill>
            </a:endParaRPr>
          </a:p>
        </p:txBody>
      </p:sp>
      <p:sp>
        <p:nvSpPr>
          <p:cNvPr id="24"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2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29" name="Immagin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8287690"/>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3640</Words>
  <Application>Microsoft Office PowerPoint</Application>
  <PresentationFormat>Widescreen</PresentationFormat>
  <Paragraphs>207</Paragraphs>
  <Slides>21</Slides>
  <Notes>1</Notes>
  <HiddenSlides>0</HiddenSlides>
  <MMClips>1</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21</vt:i4>
      </vt:variant>
    </vt:vector>
  </HeadingPairs>
  <TitlesOfParts>
    <vt:vector size="33" baseType="lpstr">
      <vt:lpstr>Arial Unicode MS</vt:lpstr>
      <vt:lpstr>맑은 고딕</vt:lpstr>
      <vt:lpstr>Arial</vt:lpstr>
      <vt:lpstr>Calibri</vt:lpstr>
      <vt:lpstr>Calibri Light</vt:lpstr>
      <vt:lpstr>Courier New</vt:lpstr>
      <vt:lpstr>Times New Roman</vt:lpstr>
      <vt:lpstr>Trebuchet MS</vt:lpstr>
      <vt:lpstr>Wingdings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134</cp:revision>
  <dcterms:created xsi:type="dcterms:W3CDTF">2020-01-20T05:08:25Z</dcterms:created>
  <dcterms:modified xsi:type="dcterms:W3CDTF">2023-03-03T12:19:33Z</dcterms:modified>
</cp:coreProperties>
</file>