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34"/>
  </p:notesMasterIdLst>
  <p:sldIdLst>
    <p:sldId id="344" r:id="rId4"/>
    <p:sldId id="312" r:id="rId5"/>
    <p:sldId id="337" r:id="rId6"/>
    <p:sldId id="346" r:id="rId7"/>
    <p:sldId id="347" r:id="rId8"/>
    <p:sldId id="380" r:id="rId9"/>
    <p:sldId id="381" r:id="rId10"/>
    <p:sldId id="382" r:id="rId11"/>
    <p:sldId id="383" r:id="rId12"/>
    <p:sldId id="384" r:id="rId13"/>
    <p:sldId id="385" r:id="rId14"/>
    <p:sldId id="386" r:id="rId15"/>
    <p:sldId id="387" r:id="rId16"/>
    <p:sldId id="388" r:id="rId17"/>
    <p:sldId id="389" r:id="rId18"/>
    <p:sldId id="391" r:id="rId19"/>
    <p:sldId id="393" r:id="rId20"/>
    <p:sldId id="394" r:id="rId21"/>
    <p:sldId id="395" r:id="rId22"/>
    <p:sldId id="408" r:id="rId23"/>
    <p:sldId id="396" r:id="rId24"/>
    <p:sldId id="397" r:id="rId25"/>
    <p:sldId id="390" r:id="rId26"/>
    <p:sldId id="398" r:id="rId27"/>
    <p:sldId id="399" r:id="rId28"/>
    <p:sldId id="400" r:id="rId29"/>
    <p:sldId id="403" r:id="rId30"/>
    <p:sldId id="405" r:id="rId31"/>
    <p:sldId id="407" r:id="rId32"/>
    <p:sldId id="30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A9"/>
    <a:srgbClr val="FC9710"/>
    <a:srgbClr val="EEBA2D"/>
    <a:srgbClr val="FFFFFF"/>
    <a:srgbClr val="E6872D"/>
    <a:srgbClr val="FDB30F"/>
    <a:srgbClr val="D92D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96163" autoAdjust="0"/>
  </p:normalViewPr>
  <p:slideViewPr>
    <p:cSldViewPr snapToGrid="0" showGuides="1">
      <p:cViewPr varScale="1">
        <p:scale>
          <a:sx n="67" d="100"/>
          <a:sy n="67" d="100"/>
        </p:scale>
        <p:origin x="642" y="48"/>
      </p:cViewPr>
      <p:guideLst>
        <p:guide orient="horz" pos="252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85EC9-2238-49BB-8CF2-65312803B6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20166B4-6547-454C-99DB-90B3DE90FCEF}">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Prozessor-Probleme</a:t>
          </a:r>
          <a:endParaRPr lang="es-ES" sz="1600" dirty="0">
            <a:latin typeface="Arial" panose="020B0604020202020204" pitchFamily="34" charset="0"/>
            <a:cs typeface="Arial" panose="020B0604020202020204" pitchFamily="34" charset="0"/>
          </a:endParaRPr>
        </a:p>
      </dgm:t>
    </dgm:pt>
    <dgm:pt modelId="{080FE571-C739-47A1-B831-27D3DEE1BB3C}" type="parTrans" cxnId="{EC069E3F-4A0E-4467-80D1-007EB7C02471}">
      <dgm:prSet/>
      <dgm:spPr/>
      <dgm:t>
        <a:bodyPr/>
        <a:lstStyle/>
        <a:p>
          <a:endParaRPr lang="es-ES" sz="1600"/>
        </a:p>
      </dgm:t>
    </dgm:pt>
    <dgm:pt modelId="{0426314F-D091-4154-B391-234AD6BABC6B}" type="sibTrans" cxnId="{EC069E3F-4A0E-4467-80D1-007EB7C02471}">
      <dgm:prSet/>
      <dgm:spPr/>
      <dgm:t>
        <a:bodyPr/>
        <a:lstStyle/>
        <a:p>
          <a:endParaRPr lang="es-ES" sz="1600"/>
        </a:p>
      </dgm:t>
    </dgm:pt>
    <dgm:pt modelId="{048F0865-96E5-48DC-815D-57CE4FEC744F}">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RAM-Probleme</a:t>
          </a:r>
          <a:endParaRPr lang="es-ES" sz="1600" dirty="0">
            <a:latin typeface="Arial" panose="020B0604020202020204" pitchFamily="34" charset="0"/>
            <a:cs typeface="Arial" panose="020B0604020202020204" pitchFamily="34" charset="0"/>
          </a:endParaRPr>
        </a:p>
      </dgm:t>
    </dgm:pt>
    <dgm:pt modelId="{93C1C2AE-78E8-4BCA-94D2-75B7051A9A44}" type="parTrans" cxnId="{482EB4AD-EC64-4C67-AE78-2EB53D5050F3}">
      <dgm:prSet/>
      <dgm:spPr/>
      <dgm:t>
        <a:bodyPr/>
        <a:lstStyle/>
        <a:p>
          <a:endParaRPr lang="es-ES" sz="1600"/>
        </a:p>
      </dgm:t>
    </dgm:pt>
    <dgm:pt modelId="{6A7F59AC-E2B7-4AE1-9665-78CC506F2F82}" type="sibTrans" cxnId="{482EB4AD-EC64-4C67-AE78-2EB53D5050F3}">
      <dgm:prSet/>
      <dgm:spPr/>
      <dgm:t>
        <a:bodyPr/>
        <a:lstStyle/>
        <a:p>
          <a:endParaRPr lang="es-ES" sz="1600"/>
        </a:p>
      </dgm:t>
    </dgm:pt>
    <dgm:pt modelId="{45141B7C-FC59-481A-AF25-AC80CE1E1241}">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Probleme mit der Grafikkarte</a:t>
          </a:r>
          <a:endParaRPr lang="es-ES" sz="1600" dirty="0">
            <a:latin typeface="Arial" panose="020B0604020202020204" pitchFamily="34" charset="0"/>
            <a:cs typeface="Arial" panose="020B0604020202020204" pitchFamily="34" charset="0"/>
          </a:endParaRPr>
        </a:p>
      </dgm:t>
    </dgm:pt>
    <dgm:pt modelId="{4E5CDD19-0C72-49BD-BDD9-1AD2714C5BB3}" type="parTrans" cxnId="{D1F73341-9B35-4359-AB97-8AFD58F368A5}">
      <dgm:prSet/>
      <dgm:spPr/>
      <dgm:t>
        <a:bodyPr/>
        <a:lstStyle/>
        <a:p>
          <a:endParaRPr lang="es-ES" sz="1600"/>
        </a:p>
      </dgm:t>
    </dgm:pt>
    <dgm:pt modelId="{B79BB96B-3D5F-4F0A-809C-2519462CABC4}" type="sibTrans" cxnId="{D1F73341-9B35-4359-AB97-8AFD58F368A5}">
      <dgm:prSet/>
      <dgm:spPr/>
      <dgm:t>
        <a:bodyPr/>
        <a:lstStyle/>
        <a:p>
          <a:endParaRPr lang="es-ES" sz="1600"/>
        </a:p>
      </dgm:t>
    </dgm:pt>
    <dgm:pt modelId="{B50C53A4-E947-44FD-A983-731C8FD36E69}">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Probleme mit dem Speicherlaufwerk</a:t>
          </a:r>
          <a:endParaRPr lang="es-ES" sz="1600" dirty="0">
            <a:latin typeface="Arial" panose="020B0604020202020204" pitchFamily="34" charset="0"/>
            <a:cs typeface="Arial" panose="020B0604020202020204" pitchFamily="34" charset="0"/>
          </a:endParaRPr>
        </a:p>
      </dgm:t>
    </dgm:pt>
    <dgm:pt modelId="{64BA4B69-530C-4F6D-A11C-4F983A07B8A5}" type="parTrans" cxnId="{6AEDEAD8-E69A-4819-A365-ADE2BBAB4AA3}">
      <dgm:prSet/>
      <dgm:spPr/>
      <dgm:t>
        <a:bodyPr/>
        <a:lstStyle/>
        <a:p>
          <a:endParaRPr lang="es-ES" sz="1600"/>
        </a:p>
      </dgm:t>
    </dgm:pt>
    <dgm:pt modelId="{FC0557AA-BC82-4BC8-BF11-706534AA7B00}" type="sibTrans" cxnId="{6AEDEAD8-E69A-4819-A365-ADE2BBAB4AA3}">
      <dgm:prSet/>
      <dgm:spPr/>
      <dgm:t>
        <a:bodyPr/>
        <a:lstStyle/>
        <a:p>
          <a:endParaRPr lang="es-ES" sz="1600"/>
        </a:p>
      </dgm:t>
    </dgm:pt>
    <dgm:pt modelId="{85D5DAC7-84E8-409D-98EF-E4624B668A9B}">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Probleme mit dem Netzteil</a:t>
          </a:r>
          <a:endParaRPr lang="es-ES" sz="1600" dirty="0">
            <a:latin typeface="Arial" panose="020B0604020202020204" pitchFamily="34" charset="0"/>
            <a:cs typeface="Arial" panose="020B0604020202020204" pitchFamily="34" charset="0"/>
          </a:endParaRPr>
        </a:p>
      </dgm:t>
    </dgm:pt>
    <dgm:pt modelId="{38C4D5D8-B7A1-493D-B97F-4B13835BDEFC}" type="parTrans" cxnId="{A90FC354-3F28-4C67-AED5-8DBDA42F5C1E}">
      <dgm:prSet/>
      <dgm:spPr/>
      <dgm:t>
        <a:bodyPr/>
        <a:lstStyle/>
        <a:p>
          <a:endParaRPr lang="es-ES" sz="1600"/>
        </a:p>
      </dgm:t>
    </dgm:pt>
    <dgm:pt modelId="{A3499BD2-4945-48FA-A268-8A3777D23A20}" type="sibTrans" cxnId="{A90FC354-3F28-4C67-AED5-8DBDA42F5C1E}">
      <dgm:prSet/>
      <dgm:spPr/>
      <dgm:t>
        <a:bodyPr/>
        <a:lstStyle/>
        <a:p>
          <a:endParaRPr lang="es-ES" sz="1600"/>
        </a:p>
      </dgm:t>
    </dgm:pt>
    <dgm:pt modelId="{67F9C625-37CE-496E-B4CE-2B96864BEDCD}" type="pres">
      <dgm:prSet presAssocID="{35B85EC9-2238-49BB-8CF2-65312803B6EE}" presName="linear" presStyleCnt="0">
        <dgm:presLayoutVars>
          <dgm:animLvl val="lvl"/>
          <dgm:resizeHandles val="exact"/>
        </dgm:presLayoutVars>
      </dgm:prSet>
      <dgm:spPr/>
      <dgm:t>
        <a:bodyPr/>
        <a:lstStyle/>
        <a:p>
          <a:endParaRPr lang="it-IT"/>
        </a:p>
      </dgm:t>
    </dgm:pt>
    <dgm:pt modelId="{4014F899-5FB9-4C16-933E-E57D02B5BF6F}" type="pres">
      <dgm:prSet presAssocID="{020166B4-6547-454C-99DB-90B3DE90FCEF}" presName="parentText" presStyleLbl="node1" presStyleIdx="0" presStyleCnt="5">
        <dgm:presLayoutVars>
          <dgm:chMax val="0"/>
          <dgm:bulletEnabled val="1"/>
        </dgm:presLayoutVars>
      </dgm:prSet>
      <dgm:spPr/>
      <dgm:t>
        <a:bodyPr/>
        <a:lstStyle/>
        <a:p>
          <a:endParaRPr lang="it-IT"/>
        </a:p>
      </dgm:t>
    </dgm:pt>
    <dgm:pt modelId="{03D5E0B6-A529-4D61-8533-EB4FF4C1A6AE}" type="pres">
      <dgm:prSet presAssocID="{0426314F-D091-4154-B391-234AD6BABC6B}" presName="spacer" presStyleCnt="0"/>
      <dgm:spPr/>
    </dgm:pt>
    <dgm:pt modelId="{757350F6-EFA8-4D5A-881E-CEF746703347}" type="pres">
      <dgm:prSet presAssocID="{048F0865-96E5-48DC-815D-57CE4FEC744F}" presName="parentText" presStyleLbl="node1" presStyleIdx="1" presStyleCnt="5">
        <dgm:presLayoutVars>
          <dgm:chMax val="0"/>
          <dgm:bulletEnabled val="1"/>
        </dgm:presLayoutVars>
      </dgm:prSet>
      <dgm:spPr/>
      <dgm:t>
        <a:bodyPr/>
        <a:lstStyle/>
        <a:p>
          <a:endParaRPr lang="it-IT"/>
        </a:p>
      </dgm:t>
    </dgm:pt>
    <dgm:pt modelId="{75DD7302-DC5D-4AB8-A8A6-800952E1C172}" type="pres">
      <dgm:prSet presAssocID="{6A7F59AC-E2B7-4AE1-9665-78CC506F2F82}" presName="spacer" presStyleCnt="0"/>
      <dgm:spPr/>
    </dgm:pt>
    <dgm:pt modelId="{286567D9-4BE5-44A7-8213-5962EE204EF9}" type="pres">
      <dgm:prSet presAssocID="{45141B7C-FC59-481A-AF25-AC80CE1E1241}" presName="parentText" presStyleLbl="node1" presStyleIdx="2" presStyleCnt="5">
        <dgm:presLayoutVars>
          <dgm:chMax val="0"/>
          <dgm:bulletEnabled val="1"/>
        </dgm:presLayoutVars>
      </dgm:prSet>
      <dgm:spPr/>
      <dgm:t>
        <a:bodyPr/>
        <a:lstStyle/>
        <a:p>
          <a:endParaRPr lang="it-IT"/>
        </a:p>
      </dgm:t>
    </dgm:pt>
    <dgm:pt modelId="{E0CB02BA-E082-497B-AE60-2F4D55007C02}" type="pres">
      <dgm:prSet presAssocID="{B79BB96B-3D5F-4F0A-809C-2519462CABC4}" presName="spacer" presStyleCnt="0"/>
      <dgm:spPr/>
    </dgm:pt>
    <dgm:pt modelId="{CB7F3CE7-6BB3-4A92-A120-26BD4D18A8DA}" type="pres">
      <dgm:prSet presAssocID="{B50C53A4-E947-44FD-A983-731C8FD36E69}" presName="parentText" presStyleLbl="node1" presStyleIdx="3" presStyleCnt="5">
        <dgm:presLayoutVars>
          <dgm:chMax val="0"/>
          <dgm:bulletEnabled val="1"/>
        </dgm:presLayoutVars>
      </dgm:prSet>
      <dgm:spPr/>
      <dgm:t>
        <a:bodyPr/>
        <a:lstStyle/>
        <a:p>
          <a:endParaRPr lang="it-IT"/>
        </a:p>
      </dgm:t>
    </dgm:pt>
    <dgm:pt modelId="{020B2BCE-1231-43B9-BE3E-89939E4BDA13}" type="pres">
      <dgm:prSet presAssocID="{FC0557AA-BC82-4BC8-BF11-706534AA7B00}" presName="spacer" presStyleCnt="0"/>
      <dgm:spPr/>
    </dgm:pt>
    <dgm:pt modelId="{D33CE13F-9DAC-43F0-94E4-6F30EAC603F7}" type="pres">
      <dgm:prSet presAssocID="{85D5DAC7-84E8-409D-98EF-E4624B668A9B}" presName="parentText" presStyleLbl="node1" presStyleIdx="4" presStyleCnt="5">
        <dgm:presLayoutVars>
          <dgm:chMax val="0"/>
          <dgm:bulletEnabled val="1"/>
        </dgm:presLayoutVars>
      </dgm:prSet>
      <dgm:spPr/>
      <dgm:t>
        <a:bodyPr/>
        <a:lstStyle/>
        <a:p>
          <a:endParaRPr lang="it-IT"/>
        </a:p>
      </dgm:t>
    </dgm:pt>
  </dgm:ptLst>
  <dgm:cxnLst>
    <dgm:cxn modelId="{4897BF96-E6FF-40BF-B203-97F9062FD020}" type="presOf" srcId="{85D5DAC7-84E8-409D-98EF-E4624B668A9B}" destId="{D33CE13F-9DAC-43F0-94E4-6F30EAC603F7}" srcOrd="0" destOrd="0" presId="urn:microsoft.com/office/officeart/2005/8/layout/vList2"/>
    <dgm:cxn modelId="{482EB4AD-EC64-4C67-AE78-2EB53D5050F3}" srcId="{35B85EC9-2238-49BB-8CF2-65312803B6EE}" destId="{048F0865-96E5-48DC-815D-57CE4FEC744F}" srcOrd="1" destOrd="0" parTransId="{93C1C2AE-78E8-4BCA-94D2-75B7051A9A44}" sibTransId="{6A7F59AC-E2B7-4AE1-9665-78CC506F2F82}"/>
    <dgm:cxn modelId="{EE9E45C5-BDC2-4590-B7B5-C8830820D141}" type="presOf" srcId="{048F0865-96E5-48DC-815D-57CE4FEC744F}" destId="{757350F6-EFA8-4D5A-881E-CEF746703347}" srcOrd="0" destOrd="0" presId="urn:microsoft.com/office/officeart/2005/8/layout/vList2"/>
    <dgm:cxn modelId="{3CA2EFDE-E519-4395-BD01-1D770AC50A54}" type="presOf" srcId="{B50C53A4-E947-44FD-A983-731C8FD36E69}" destId="{CB7F3CE7-6BB3-4A92-A120-26BD4D18A8DA}" srcOrd="0" destOrd="0" presId="urn:microsoft.com/office/officeart/2005/8/layout/vList2"/>
    <dgm:cxn modelId="{7575F475-8480-4D53-9D29-EFA05D6D33AC}" type="presOf" srcId="{45141B7C-FC59-481A-AF25-AC80CE1E1241}" destId="{286567D9-4BE5-44A7-8213-5962EE204EF9}" srcOrd="0" destOrd="0" presId="urn:microsoft.com/office/officeart/2005/8/layout/vList2"/>
    <dgm:cxn modelId="{D1F73341-9B35-4359-AB97-8AFD58F368A5}" srcId="{35B85EC9-2238-49BB-8CF2-65312803B6EE}" destId="{45141B7C-FC59-481A-AF25-AC80CE1E1241}" srcOrd="2" destOrd="0" parTransId="{4E5CDD19-0C72-49BD-BDD9-1AD2714C5BB3}" sibTransId="{B79BB96B-3D5F-4F0A-809C-2519462CABC4}"/>
    <dgm:cxn modelId="{6AEDEAD8-E69A-4819-A365-ADE2BBAB4AA3}" srcId="{35B85EC9-2238-49BB-8CF2-65312803B6EE}" destId="{B50C53A4-E947-44FD-A983-731C8FD36E69}" srcOrd="3" destOrd="0" parTransId="{64BA4B69-530C-4F6D-A11C-4F983A07B8A5}" sibTransId="{FC0557AA-BC82-4BC8-BF11-706534AA7B00}"/>
    <dgm:cxn modelId="{52BF73B6-894E-47A0-9919-E65B73F59AA5}" type="presOf" srcId="{35B85EC9-2238-49BB-8CF2-65312803B6EE}" destId="{67F9C625-37CE-496E-B4CE-2B96864BEDCD}" srcOrd="0" destOrd="0" presId="urn:microsoft.com/office/officeart/2005/8/layout/vList2"/>
    <dgm:cxn modelId="{A90FC354-3F28-4C67-AED5-8DBDA42F5C1E}" srcId="{35B85EC9-2238-49BB-8CF2-65312803B6EE}" destId="{85D5DAC7-84E8-409D-98EF-E4624B668A9B}" srcOrd="4" destOrd="0" parTransId="{38C4D5D8-B7A1-493D-B97F-4B13835BDEFC}" sibTransId="{A3499BD2-4945-48FA-A268-8A3777D23A20}"/>
    <dgm:cxn modelId="{2EF0FF78-05BA-4CBB-AE90-FDF9022247F8}" type="presOf" srcId="{020166B4-6547-454C-99DB-90B3DE90FCEF}" destId="{4014F899-5FB9-4C16-933E-E57D02B5BF6F}" srcOrd="0" destOrd="0" presId="urn:microsoft.com/office/officeart/2005/8/layout/vList2"/>
    <dgm:cxn modelId="{EC069E3F-4A0E-4467-80D1-007EB7C02471}" srcId="{35B85EC9-2238-49BB-8CF2-65312803B6EE}" destId="{020166B4-6547-454C-99DB-90B3DE90FCEF}" srcOrd="0" destOrd="0" parTransId="{080FE571-C739-47A1-B831-27D3DEE1BB3C}" sibTransId="{0426314F-D091-4154-B391-234AD6BABC6B}"/>
    <dgm:cxn modelId="{E7F3D5BE-12DE-4B26-A052-696EDF256A33}" type="presParOf" srcId="{67F9C625-37CE-496E-B4CE-2B96864BEDCD}" destId="{4014F899-5FB9-4C16-933E-E57D02B5BF6F}" srcOrd="0" destOrd="0" presId="urn:microsoft.com/office/officeart/2005/8/layout/vList2"/>
    <dgm:cxn modelId="{75ED27A2-03AF-45DF-93FF-80B5E2FA2D62}" type="presParOf" srcId="{67F9C625-37CE-496E-B4CE-2B96864BEDCD}" destId="{03D5E0B6-A529-4D61-8533-EB4FF4C1A6AE}" srcOrd="1" destOrd="0" presId="urn:microsoft.com/office/officeart/2005/8/layout/vList2"/>
    <dgm:cxn modelId="{5B595A0B-B394-476C-8519-6E5C9368C579}" type="presParOf" srcId="{67F9C625-37CE-496E-B4CE-2B96864BEDCD}" destId="{757350F6-EFA8-4D5A-881E-CEF746703347}" srcOrd="2" destOrd="0" presId="urn:microsoft.com/office/officeart/2005/8/layout/vList2"/>
    <dgm:cxn modelId="{67917333-3650-4725-A6DF-66F9E016AA29}" type="presParOf" srcId="{67F9C625-37CE-496E-B4CE-2B96864BEDCD}" destId="{75DD7302-DC5D-4AB8-A8A6-800952E1C172}" srcOrd="3" destOrd="0" presId="urn:microsoft.com/office/officeart/2005/8/layout/vList2"/>
    <dgm:cxn modelId="{647B463B-7154-4BDD-80EC-47EAC4DFDB44}" type="presParOf" srcId="{67F9C625-37CE-496E-B4CE-2B96864BEDCD}" destId="{286567D9-4BE5-44A7-8213-5962EE204EF9}" srcOrd="4" destOrd="0" presId="urn:microsoft.com/office/officeart/2005/8/layout/vList2"/>
    <dgm:cxn modelId="{2131A761-CD92-4683-A1FC-99DF79302D91}" type="presParOf" srcId="{67F9C625-37CE-496E-B4CE-2B96864BEDCD}" destId="{E0CB02BA-E082-497B-AE60-2F4D55007C02}" srcOrd="5" destOrd="0" presId="urn:microsoft.com/office/officeart/2005/8/layout/vList2"/>
    <dgm:cxn modelId="{A0ECBE13-0007-4336-BF0D-A82754CFD37D}" type="presParOf" srcId="{67F9C625-37CE-496E-B4CE-2B96864BEDCD}" destId="{CB7F3CE7-6BB3-4A92-A120-26BD4D18A8DA}" srcOrd="6" destOrd="0" presId="urn:microsoft.com/office/officeart/2005/8/layout/vList2"/>
    <dgm:cxn modelId="{9A5061C4-DDFE-4BCC-A0F8-5259EDCA18F2}" type="presParOf" srcId="{67F9C625-37CE-496E-B4CE-2B96864BEDCD}" destId="{020B2BCE-1231-43B9-BE3E-89939E4BDA13}" srcOrd="7" destOrd="0" presId="urn:microsoft.com/office/officeart/2005/8/layout/vList2"/>
    <dgm:cxn modelId="{8E433D08-C6D3-467D-BBEB-F58F6269DCEB}" type="presParOf" srcId="{67F9C625-37CE-496E-B4CE-2B96864BEDCD}" destId="{D33CE13F-9DAC-43F0-94E4-6F30EAC603F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B85EC9-2238-49BB-8CF2-65312803B6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20166B4-6547-454C-99DB-90B3DE90FCEF}">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Windows-Fehlermeldungen</a:t>
          </a:r>
          <a:endParaRPr lang="es-ES" sz="1600" dirty="0">
            <a:latin typeface="Arial" panose="020B0604020202020204" pitchFamily="34" charset="0"/>
            <a:cs typeface="Arial" panose="020B0604020202020204" pitchFamily="34" charset="0"/>
          </a:endParaRPr>
        </a:p>
      </dgm:t>
    </dgm:pt>
    <dgm:pt modelId="{080FE571-C739-47A1-B831-27D3DEE1BB3C}" type="parTrans" cxnId="{EC069E3F-4A0E-4467-80D1-007EB7C02471}">
      <dgm:prSet/>
      <dgm:spPr/>
      <dgm:t>
        <a:bodyPr/>
        <a:lstStyle/>
        <a:p>
          <a:endParaRPr lang="es-ES" sz="1600"/>
        </a:p>
      </dgm:t>
    </dgm:pt>
    <dgm:pt modelId="{0426314F-D091-4154-B391-234AD6BABC6B}" type="sibTrans" cxnId="{EC069E3F-4A0E-4467-80D1-007EB7C02471}">
      <dgm:prSet/>
      <dgm:spPr/>
      <dgm:t>
        <a:bodyPr/>
        <a:lstStyle/>
        <a:p>
          <a:endParaRPr lang="es-ES" sz="1600"/>
        </a:p>
      </dgm:t>
    </dgm:pt>
    <dgm:pt modelId="{048F0865-96E5-48DC-815D-57CE4FEC744F}">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Anwendersoftware laufen übermäßig langsam</a:t>
          </a:r>
          <a:endParaRPr lang="es-ES" sz="1600" dirty="0">
            <a:latin typeface="Arial" panose="020B0604020202020204" pitchFamily="34" charset="0"/>
            <a:cs typeface="Arial" panose="020B0604020202020204" pitchFamily="34" charset="0"/>
          </a:endParaRPr>
        </a:p>
      </dgm:t>
    </dgm:pt>
    <dgm:pt modelId="{93C1C2AE-78E8-4BCA-94D2-75B7051A9A44}" type="parTrans" cxnId="{482EB4AD-EC64-4C67-AE78-2EB53D5050F3}">
      <dgm:prSet/>
      <dgm:spPr/>
      <dgm:t>
        <a:bodyPr/>
        <a:lstStyle/>
        <a:p>
          <a:endParaRPr lang="es-ES" sz="1600"/>
        </a:p>
      </dgm:t>
    </dgm:pt>
    <dgm:pt modelId="{6A7F59AC-E2B7-4AE1-9665-78CC506F2F82}" type="sibTrans" cxnId="{482EB4AD-EC64-4C67-AE78-2EB53D5050F3}">
      <dgm:prSet/>
      <dgm:spPr/>
      <dgm:t>
        <a:bodyPr/>
        <a:lstStyle/>
        <a:p>
          <a:endParaRPr lang="es-ES" sz="1600"/>
        </a:p>
      </dgm:t>
    </dgm:pt>
    <dgm:pt modelId="{45141B7C-FC59-481A-AF25-AC80CE1E1241}">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Anhänge lassen sich nicht öffnen</a:t>
          </a:r>
          <a:endParaRPr lang="es-ES" sz="1600" dirty="0">
            <a:latin typeface="Arial" panose="020B0604020202020204" pitchFamily="34" charset="0"/>
            <a:cs typeface="Arial" panose="020B0604020202020204" pitchFamily="34" charset="0"/>
          </a:endParaRPr>
        </a:p>
      </dgm:t>
    </dgm:pt>
    <dgm:pt modelId="{4E5CDD19-0C72-49BD-BDD9-1AD2714C5BB3}" type="parTrans" cxnId="{D1F73341-9B35-4359-AB97-8AFD58F368A5}">
      <dgm:prSet/>
      <dgm:spPr/>
      <dgm:t>
        <a:bodyPr/>
        <a:lstStyle/>
        <a:p>
          <a:endParaRPr lang="es-ES" sz="1600"/>
        </a:p>
      </dgm:t>
    </dgm:pt>
    <dgm:pt modelId="{B79BB96B-3D5F-4F0A-809C-2519462CABC4}" type="sibTrans" cxnId="{D1F73341-9B35-4359-AB97-8AFD58F368A5}">
      <dgm:prSet/>
      <dgm:spPr/>
      <dgm:t>
        <a:bodyPr/>
        <a:lstStyle/>
        <a:p>
          <a:endParaRPr lang="es-ES" sz="1600"/>
        </a:p>
      </dgm:t>
    </dgm:pt>
    <dgm:pt modelId="{B50C53A4-E947-44FD-A983-731C8FD36E69}">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Falsch erkannte Peripheriebefehle</a:t>
          </a:r>
          <a:endParaRPr lang="es-ES" sz="1600" dirty="0">
            <a:latin typeface="Arial" panose="020B0604020202020204" pitchFamily="34" charset="0"/>
            <a:cs typeface="Arial" panose="020B0604020202020204" pitchFamily="34" charset="0"/>
          </a:endParaRPr>
        </a:p>
      </dgm:t>
    </dgm:pt>
    <dgm:pt modelId="{64BA4B69-530C-4F6D-A11C-4F983A07B8A5}" type="parTrans" cxnId="{6AEDEAD8-E69A-4819-A365-ADE2BBAB4AA3}">
      <dgm:prSet/>
      <dgm:spPr/>
      <dgm:t>
        <a:bodyPr/>
        <a:lstStyle/>
        <a:p>
          <a:endParaRPr lang="es-ES" sz="1600"/>
        </a:p>
      </dgm:t>
    </dgm:pt>
    <dgm:pt modelId="{FC0557AA-BC82-4BC8-BF11-706534AA7B00}" type="sibTrans" cxnId="{6AEDEAD8-E69A-4819-A365-ADE2BBAB4AA3}">
      <dgm:prSet/>
      <dgm:spPr/>
      <dgm:t>
        <a:bodyPr/>
        <a:lstStyle/>
        <a:p>
          <a:endParaRPr lang="es-ES" sz="1600"/>
        </a:p>
      </dgm:t>
    </dgm:pt>
    <dgm:pt modelId="{85D5DAC7-84E8-409D-98EF-E4624B668A9B}">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Computer friert ein</a:t>
          </a:r>
          <a:endParaRPr lang="es-ES" sz="1600" dirty="0">
            <a:latin typeface="Arial" panose="020B0604020202020204" pitchFamily="34" charset="0"/>
            <a:cs typeface="Arial" panose="020B0604020202020204" pitchFamily="34" charset="0"/>
          </a:endParaRPr>
        </a:p>
      </dgm:t>
    </dgm:pt>
    <dgm:pt modelId="{38C4D5D8-B7A1-493D-B97F-4B13835BDEFC}" type="parTrans" cxnId="{A90FC354-3F28-4C67-AED5-8DBDA42F5C1E}">
      <dgm:prSet/>
      <dgm:spPr/>
      <dgm:t>
        <a:bodyPr/>
        <a:lstStyle/>
        <a:p>
          <a:endParaRPr lang="es-ES" sz="1600"/>
        </a:p>
      </dgm:t>
    </dgm:pt>
    <dgm:pt modelId="{A3499BD2-4945-48FA-A268-8A3777D23A20}" type="sibTrans" cxnId="{A90FC354-3F28-4C67-AED5-8DBDA42F5C1E}">
      <dgm:prSet/>
      <dgm:spPr/>
      <dgm:t>
        <a:bodyPr/>
        <a:lstStyle/>
        <a:p>
          <a:endParaRPr lang="es-ES" sz="1600"/>
        </a:p>
      </dgm:t>
    </dgm:pt>
    <dgm:pt modelId="{86158D3C-B692-4BCD-8442-5D6AB82B29DB}">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Das Internet funktioniert nicht (aber Sie haben eine Verbindung)</a:t>
          </a:r>
          <a:endParaRPr lang="es-ES" sz="1600" dirty="0">
            <a:latin typeface="Arial" panose="020B0604020202020204" pitchFamily="34" charset="0"/>
            <a:cs typeface="Arial" panose="020B0604020202020204" pitchFamily="34" charset="0"/>
          </a:endParaRPr>
        </a:p>
      </dgm:t>
    </dgm:pt>
    <dgm:pt modelId="{FB2DE9CE-EC56-4F41-89D9-621964552C35}" type="parTrans" cxnId="{32CF3D45-F285-4771-ADBA-8A1135E422F5}">
      <dgm:prSet/>
      <dgm:spPr/>
      <dgm:t>
        <a:bodyPr/>
        <a:lstStyle/>
        <a:p>
          <a:endParaRPr lang="en-GB"/>
        </a:p>
      </dgm:t>
    </dgm:pt>
    <dgm:pt modelId="{5A72EE41-BCAA-4E02-B991-B5ABA2836BB7}" type="sibTrans" cxnId="{32CF3D45-F285-4771-ADBA-8A1135E422F5}">
      <dgm:prSet/>
      <dgm:spPr/>
      <dgm:t>
        <a:bodyPr/>
        <a:lstStyle/>
        <a:p>
          <a:endParaRPr lang="en-GB"/>
        </a:p>
      </dgm:t>
    </dgm:pt>
    <dgm:pt modelId="{70BE6E98-4E0C-4041-A22D-39CB8F1CA6CD}">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Pop-up-Werbung aus unbekannten Quellen in dem Browser</a:t>
          </a:r>
          <a:endParaRPr lang="es-ES" sz="1600" dirty="0">
            <a:latin typeface="Arial" panose="020B0604020202020204" pitchFamily="34" charset="0"/>
            <a:cs typeface="Arial" panose="020B0604020202020204" pitchFamily="34" charset="0"/>
          </a:endParaRPr>
        </a:p>
      </dgm:t>
    </dgm:pt>
    <dgm:pt modelId="{24D5045D-6D34-42DE-878D-622F43AA0F89}" type="parTrans" cxnId="{88ADC16E-8A11-4DFE-8225-E6B3509281BA}">
      <dgm:prSet/>
      <dgm:spPr/>
      <dgm:t>
        <a:bodyPr/>
        <a:lstStyle/>
        <a:p>
          <a:endParaRPr lang="en-GB"/>
        </a:p>
      </dgm:t>
    </dgm:pt>
    <dgm:pt modelId="{46B2B2CC-F8C0-4D5C-9055-BC555C0E092A}" type="sibTrans" cxnId="{88ADC16E-8A11-4DFE-8225-E6B3509281BA}">
      <dgm:prSet/>
      <dgm:spPr/>
      <dgm:t>
        <a:bodyPr/>
        <a:lstStyle/>
        <a:p>
          <a:endParaRPr lang="en-GB"/>
        </a:p>
      </dgm:t>
    </dgm:pt>
    <dgm:pt modelId="{67F9C625-37CE-496E-B4CE-2B96864BEDCD}" type="pres">
      <dgm:prSet presAssocID="{35B85EC9-2238-49BB-8CF2-65312803B6EE}" presName="linear" presStyleCnt="0">
        <dgm:presLayoutVars>
          <dgm:animLvl val="lvl"/>
          <dgm:resizeHandles val="exact"/>
        </dgm:presLayoutVars>
      </dgm:prSet>
      <dgm:spPr/>
      <dgm:t>
        <a:bodyPr/>
        <a:lstStyle/>
        <a:p>
          <a:endParaRPr lang="it-IT"/>
        </a:p>
      </dgm:t>
    </dgm:pt>
    <dgm:pt modelId="{4014F899-5FB9-4C16-933E-E57D02B5BF6F}" type="pres">
      <dgm:prSet presAssocID="{020166B4-6547-454C-99DB-90B3DE90FCEF}" presName="parentText" presStyleLbl="node1" presStyleIdx="0" presStyleCnt="7">
        <dgm:presLayoutVars>
          <dgm:chMax val="0"/>
          <dgm:bulletEnabled val="1"/>
        </dgm:presLayoutVars>
      </dgm:prSet>
      <dgm:spPr/>
      <dgm:t>
        <a:bodyPr/>
        <a:lstStyle/>
        <a:p>
          <a:endParaRPr lang="it-IT"/>
        </a:p>
      </dgm:t>
    </dgm:pt>
    <dgm:pt modelId="{03D5E0B6-A529-4D61-8533-EB4FF4C1A6AE}" type="pres">
      <dgm:prSet presAssocID="{0426314F-D091-4154-B391-234AD6BABC6B}" presName="spacer" presStyleCnt="0"/>
      <dgm:spPr/>
    </dgm:pt>
    <dgm:pt modelId="{757350F6-EFA8-4D5A-881E-CEF746703347}" type="pres">
      <dgm:prSet presAssocID="{048F0865-96E5-48DC-815D-57CE4FEC744F}" presName="parentText" presStyleLbl="node1" presStyleIdx="1" presStyleCnt="7">
        <dgm:presLayoutVars>
          <dgm:chMax val="0"/>
          <dgm:bulletEnabled val="1"/>
        </dgm:presLayoutVars>
      </dgm:prSet>
      <dgm:spPr/>
      <dgm:t>
        <a:bodyPr/>
        <a:lstStyle/>
        <a:p>
          <a:endParaRPr lang="it-IT"/>
        </a:p>
      </dgm:t>
    </dgm:pt>
    <dgm:pt modelId="{75DD7302-DC5D-4AB8-A8A6-800952E1C172}" type="pres">
      <dgm:prSet presAssocID="{6A7F59AC-E2B7-4AE1-9665-78CC506F2F82}" presName="spacer" presStyleCnt="0"/>
      <dgm:spPr/>
    </dgm:pt>
    <dgm:pt modelId="{286567D9-4BE5-44A7-8213-5962EE204EF9}" type="pres">
      <dgm:prSet presAssocID="{45141B7C-FC59-481A-AF25-AC80CE1E1241}" presName="parentText" presStyleLbl="node1" presStyleIdx="2" presStyleCnt="7">
        <dgm:presLayoutVars>
          <dgm:chMax val="0"/>
          <dgm:bulletEnabled val="1"/>
        </dgm:presLayoutVars>
      </dgm:prSet>
      <dgm:spPr/>
      <dgm:t>
        <a:bodyPr/>
        <a:lstStyle/>
        <a:p>
          <a:endParaRPr lang="it-IT"/>
        </a:p>
      </dgm:t>
    </dgm:pt>
    <dgm:pt modelId="{E0CB02BA-E082-497B-AE60-2F4D55007C02}" type="pres">
      <dgm:prSet presAssocID="{B79BB96B-3D5F-4F0A-809C-2519462CABC4}" presName="spacer" presStyleCnt="0"/>
      <dgm:spPr/>
    </dgm:pt>
    <dgm:pt modelId="{CB7F3CE7-6BB3-4A92-A120-26BD4D18A8DA}" type="pres">
      <dgm:prSet presAssocID="{B50C53A4-E947-44FD-A983-731C8FD36E69}" presName="parentText" presStyleLbl="node1" presStyleIdx="3" presStyleCnt="7">
        <dgm:presLayoutVars>
          <dgm:chMax val="0"/>
          <dgm:bulletEnabled val="1"/>
        </dgm:presLayoutVars>
      </dgm:prSet>
      <dgm:spPr/>
      <dgm:t>
        <a:bodyPr/>
        <a:lstStyle/>
        <a:p>
          <a:endParaRPr lang="it-IT"/>
        </a:p>
      </dgm:t>
    </dgm:pt>
    <dgm:pt modelId="{020B2BCE-1231-43B9-BE3E-89939E4BDA13}" type="pres">
      <dgm:prSet presAssocID="{FC0557AA-BC82-4BC8-BF11-706534AA7B00}" presName="spacer" presStyleCnt="0"/>
      <dgm:spPr/>
    </dgm:pt>
    <dgm:pt modelId="{D33CE13F-9DAC-43F0-94E4-6F30EAC603F7}" type="pres">
      <dgm:prSet presAssocID="{85D5DAC7-84E8-409D-98EF-E4624B668A9B}" presName="parentText" presStyleLbl="node1" presStyleIdx="4" presStyleCnt="7">
        <dgm:presLayoutVars>
          <dgm:chMax val="0"/>
          <dgm:bulletEnabled val="1"/>
        </dgm:presLayoutVars>
      </dgm:prSet>
      <dgm:spPr/>
      <dgm:t>
        <a:bodyPr/>
        <a:lstStyle/>
        <a:p>
          <a:endParaRPr lang="it-IT"/>
        </a:p>
      </dgm:t>
    </dgm:pt>
    <dgm:pt modelId="{861A4E63-AA12-4513-963C-C72C1C247834}" type="pres">
      <dgm:prSet presAssocID="{A3499BD2-4945-48FA-A268-8A3777D23A20}" presName="spacer" presStyleCnt="0"/>
      <dgm:spPr/>
    </dgm:pt>
    <dgm:pt modelId="{8AEB67F8-0AB4-4C8C-A1EE-FA63B3C1CA17}" type="pres">
      <dgm:prSet presAssocID="{70BE6E98-4E0C-4041-A22D-39CB8F1CA6CD}" presName="parentText" presStyleLbl="node1" presStyleIdx="5" presStyleCnt="7">
        <dgm:presLayoutVars>
          <dgm:chMax val="0"/>
          <dgm:bulletEnabled val="1"/>
        </dgm:presLayoutVars>
      </dgm:prSet>
      <dgm:spPr/>
      <dgm:t>
        <a:bodyPr/>
        <a:lstStyle/>
        <a:p>
          <a:endParaRPr lang="it-IT"/>
        </a:p>
      </dgm:t>
    </dgm:pt>
    <dgm:pt modelId="{AA604B13-C693-48E9-8DC1-8EC68D12C76A}" type="pres">
      <dgm:prSet presAssocID="{46B2B2CC-F8C0-4D5C-9055-BC555C0E092A}" presName="spacer" presStyleCnt="0"/>
      <dgm:spPr/>
    </dgm:pt>
    <dgm:pt modelId="{1C76D02D-F980-468E-8E1B-EAF43B8D0BC3}" type="pres">
      <dgm:prSet presAssocID="{86158D3C-B692-4BCD-8442-5D6AB82B29DB}" presName="parentText" presStyleLbl="node1" presStyleIdx="6" presStyleCnt="7">
        <dgm:presLayoutVars>
          <dgm:chMax val="0"/>
          <dgm:bulletEnabled val="1"/>
        </dgm:presLayoutVars>
      </dgm:prSet>
      <dgm:spPr/>
      <dgm:t>
        <a:bodyPr/>
        <a:lstStyle/>
        <a:p>
          <a:endParaRPr lang="it-IT"/>
        </a:p>
      </dgm:t>
    </dgm:pt>
  </dgm:ptLst>
  <dgm:cxnLst>
    <dgm:cxn modelId="{2EF0FF78-05BA-4CBB-AE90-FDF9022247F8}" type="presOf" srcId="{020166B4-6547-454C-99DB-90B3DE90FCEF}" destId="{4014F899-5FB9-4C16-933E-E57D02B5BF6F}" srcOrd="0" destOrd="0" presId="urn:microsoft.com/office/officeart/2005/8/layout/vList2"/>
    <dgm:cxn modelId="{88ADC16E-8A11-4DFE-8225-E6B3509281BA}" srcId="{35B85EC9-2238-49BB-8CF2-65312803B6EE}" destId="{70BE6E98-4E0C-4041-A22D-39CB8F1CA6CD}" srcOrd="5" destOrd="0" parTransId="{24D5045D-6D34-42DE-878D-622F43AA0F89}" sibTransId="{46B2B2CC-F8C0-4D5C-9055-BC555C0E092A}"/>
    <dgm:cxn modelId="{D530538E-0478-45F2-98FE-2CF0EE5DD0A7}" type="presOf" srcId="{86158D3C-B692-4BCD-8442-5D6AB82B29DB}" destId="{1C76D02D-F980-468E-8E1B-EAF43B8D0BC3}" srcOrd="0" destOrd="0" presId="urn:microsoft.com/office/officeart/2005/8/layout/vList2"/>
    <dgm:cxn modelId="{7575F475-8480-4D53-9D29-EFA05D6D33AC}" type="presOf" srcId="{45141B7C-FC59-481A-AF25-AC80CE1E1241}" destId="{286567D9-4BE5-44A7-8213-5962EE204EF9}" srcOrd="0" destOrd="0" presId="urn:microsoft.com/office/officeart/2005/8/layout/vList2"/>
    <dgm:cxn modelId="{D1F73341-9B35-4359-AB97-8AFD58F368A5}" srcId="{35B85EC9-2238-49BB-8CF2-65312803B6EE}" destId="{45141B7C-FC59-481A-AF25-AC80CE1E1241}" srcOrd="2" destOrd="0" parTransId="{4E5CDD19-0C72-49BD-BDD9-1AD2714C5BB3}" sibTransId="{B79BB96B-3D5F-4F0A-809C-2519462CABC4}"/>
    <dgm:cxn modelId="{EC069E3F-4A0E-4467-80D1-007EB7C02471}" srcId="{35B85EC9-2238-49BB-8CF2-65312803B6EE}" destId="{020166B4-6547-454C-99DB-90B3DE90FCEF}" srcOrd="0" destOrd="0" parTransId="{080FE571-C739-47A1-B831-27D3DEE1BB3C}" sibTransId="{0426314F-D091-4154-B391-234AD6BABC6B}"/>
    <dgm:cxn modelId="{6AEDEAD8-E69A-4819-A365-ADE2BBAB4AA3}" srcId="{35B85EC9-2238-49BB-8CF2-65312803B6EE}" destId="{B50C53A4-E947-44FD-A983-731C8FD36E69}" srcOrd="3" destOrd="0" parTransId="{64BA4B69-530C-4F6D-A11C-4F983A07B8A5}" sibTransId="{FC0557AA-BC82-4BC8-BF11-706534AA7B00}"/>
    <dgm:cxn modelId="{32CF3D45-F285-4771-ADBA-8A1135E422F5}" srcId="{35B85EC9-2238-49BB-8CF2-65312803B6EE}" destId="{86158D3C-B692-4BCD-8442-5D6AB82B29DB}" srcOrd="6" destOrd="0" parTransId="{FB2DE9CE-EC56-4F41-89D9-621964552C35}" sibTransId="{5A72EE41-BCAA-4E02-B991-B5ABA2836BB7}"/>
    <dgm:cxn modelId="{482EB4AD-EC64-4C67-AE78-2EB53D5050F3}" srcId="{35B85EC9-2238-49BB-8CF2-65312803B6EE}" destId="{048F0865-96E5-48DC-815D-57CE4FEC744F}" srcOrd="1" destOrd="0" parTransId="{93C1C2AE-78E8-4BCA-94D2-75B7051A9A44}" sibTransId="{6A7F59AC-E2B7-4AE1-9665-78CC506F2F82}"/>
    <dgm:cxn modelId="{4897BF96-E6FF-40BF-B203-97F9062FD020}" type="presOf" srcId="{85D5DAC7-84E8-409D-98EF-E4624B668A9B}" destId="{D33CE13F-9DAC-43F0-94E4-6F30EAC603F7}" srcOrd="0" destOrd="0" presId="urn:microsoft.com/office/officeart/2005/8/layout/vList2"/>
    <dgm:cxn modelId="{EE9E45C5-BDC2-4590-B7B5-C8830820D141}" type="presOf" srcId="{048F0865-96E5-48DC-815D-57CE4FEC744F}" destId="{757350F6-EFA8-4D5A-881E-CEF746703347}" srcOrd="0" destOrd="0" presId="urn:microsoft.com/office/officeart/2005/8/layout/vList2"/>
    <dgm:cxn modelId="{A90FC354-3F28-4C67-AED5-8DBDA42F5C1E}" srcId="{35B85EC9-2238-49BB-8CF2-65312803B6EE}" destId="{85D5DAC7-84E8-409D-98EF-E4624B668A9B}" srcOrd="4" destOrd="0" parTransId="{38C4D5D8-B7A1-493D-B97F-4B13835BDEFC}" sibTransId="{A3499BD2-4945-48FA-A268-8A3777D23A20}"/>
    <dgm:cxn modelId="{3CA2EFDE-E519-4395-BD01-1D770AC50A54}" type="presOf" srcId="{B50C53A4-E947-44FD-A983-731C8FD36E69}" destId="{CB7F3CE7-6BB3-4A92-A120-26BD4D18A8DA}" srcOrd="0" destOrd="0" presId="urn:microsoft.com/office/officeart/2005/8/layout/vList2"/>
    <dgm:cxn modelId="{52BF73B6-894E-47A0-9919-E65B73F59AA5}" type="presOf" srcId="{35B85EC9-2238-49BB-8CF2-65312803B6EE}" destId="{67F9C625-37CE-496E-B4CE-2B96864BEDCD}" srcOrd="0" destOrd="0" presId="urn:microsoft.com/office/officeart/2005/8/layout/vList2"/>
    <dgm:cxn modelId="{E4857873-65BC-4D88-B887-5185131A262F}" type="presOf" srcId="{70BE6E98-4E0C-4041-A22D-39CB8F1CA6CD}" destId="{8AEB67F8-0AB4-4C8C-A1EE-FA63B3C1CA17}" srcOrd="0" destOrd="0" presId="urn:microsoft.com/office/officeart/2005/8/layout/vList2"/>
    <dgm:cxn modelId="{E7F3D5BE-12DE-4B26-A052-696EDF256A33}" type="presParOf" srcId="{67F9C625-37CE-496E-B4CE-2B96864BEDCD}" destId="{4014F899-5FB9-4C16-933E-E57D02B5BF6F}" srcOrd="0" destOrd="0" presId="urn:microsoft.com/office/officeart/2005/8/layout/vList2"/>
    <dgm:cxn modelId="{75ED27A2-03AF-45DF-93FF-80B5E2FA2D62}" type="presParOf" srcId="{67F9C625-37CE-496E-B4CE-2B96864BEDCD}" destId="{03D5E0B6-A529-4D61-8533-EB4FF4C1A6AE}" srcOrd="1" destOrd="0" presId="urn:microsoft.com/office/officeart/2005/8/layout/vList2"/>
    <dgm:cxn modelId="{5B595A0B-B394-476C-8519-6E5C9368C579}" type="presParOf" srcId="{67F9C625-37CE-496E-B4CE-2B96864BEDCD}" destId="{757350F6-EFA8-4D5A-881E-CEF746703347}" srcOrd="2" destOrd="0" presId="urn:microsoft.com/office/officeart/2005/8/layout/vList2"/>
    <dgm:cxn modelId="{67917333-3650-4725-A6DF-66F9E016AA29}" type="presParOf" srcId="{67F9C625-37CE-496E-B4CE-2B96864BEDCD}" destId="{75DD7302-DC5D-4AB8-A8A6-800952E1C172}" srcOrd="3" destOrd="0" presId="urn:microsoft.com/office/officeart/2005/8/layout/vList2"/>
    <dgm:cxn modelId="{647B463B-7154-4BDD-80EC-47EAC4DFDB44}" type="presParOf" srcId="{67F9C625-37CE-496E-B4CE-2B96864BEDCD}" destId="{286567D9-4BE5-44A7-8213-5962EE204EF9}" srcOrd="4" destOrd="0" presId="urn:microsoft.com/office/officeart/2005/8/layout/vList2"/>
    <dgm:cxn modelId="{2131A761-CD92-4683-A1FC-99DF79302D91}" type="presParOf" srcId="{67F9C625-37CE-496E-B4CE-2B96864BEDCD}" destId="{E0CB02BA-E082-497B-AE60-2F4D55007C02}" srcOrd="5" destOrd="0" presId="urn:microsoft.com/office/officeart/2005/8/layout/vList2"/>
    <dgm:cxn modelId="{A0ECBE13-0007-4336-BF0D-A82754CFD37D}" type="presParOf" srcId="{67F9C625-37CE-496E-B4CE-2B96864BEDCD}" destId="{CB7F3CE7-6BB3-4A92-A120-26BD4D18A8DA}" srcOrd="6" destOrd="0" presId="urn:microsoft.com/office/officeart/2005/8/layout/vList2"/>
    <dgm:cxn modelId="{9A5061C4-DDFE-4BCC-A0F8-5259EDCA18F2}" type="presParOf" srcId="{67F9C625-37CE-496E-B4CE-2B96864BEDCD}" destId="{020B2BCE-1231-43B9-BE3E-89939E4BDA13}" srcOrd="7" destOrd="0" presId="urn:microsoft.com/office/officeart/2005/8/layout/vList2"/>
    <dgm:cxn modelId="{8E433D08-C6D3-467D-BBEB-F58F6269DCEB}" type="presParOf" srcId="{67F9C625-37CE-496E-B4CE-2B96864BEDCD}" destId="{D33CE13F-9DAC-43F0-94E4-6F30EAC603F7}" srcOrd="8" destOrd="0" presId="urn:microsoft.com/office/officeart/2005/8/layout/vList2"/>
    <dgm:cxn modelId="{D89AB340-8047-43CD-B9C0-EF587F78A6F5}" type="presParOf" srcId="{67F9C625-37CE-496E-B4CE-2B96864BEDCD}" destId="{861A4E63-AA12-4513-963C-C72C1C247834}" srcOrd="9" destOrd="0" presId="urn:microsoft.com/office/officeart/2005/8/layout/vList2"/>
    <dgm:cxn modelId="{41C7F77D-7C4C-4D32-A9D4-38A72C90A87B}" type="presParOf" srcId="{67F9C625-37CE-496E-B4CE-2B96864BEDCD}" destId="{8AEB67F8-0AB4-4C8C-A1EE-FA63B3C1CA17}" srcOrd="10" destOrd="0" presId="urn:microsoft.com/office/officeart/2005/8/layout/vList2"/>
    <dgm:cxn modelId="{DC02E0A2-FB45-486F-8C50-16C697F87494}" type="presParOf" srcId="{67F9C625-37CE-496E-B4CE-2B96864BEDCD}" destId="{AA604B13-C693-48E9-8DC1-8EC68D12C76A}" srcOrd="11" destOrd="0" presId="urn:microsoft.com/office/officeart/2005/8/layout/vList2"/>
    <dgm:cxn modelId="{13FBE99A-9772-46E5-9ED5-93DF9854BF22}" type="presParOf" srcId="{67F9C625-37CE-496E-B4CE-2B96864BEDCD}" destId="{1C76D02D-F980-468E-8E1B-EAF43B8D0BC3}"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4F899-5FB9-4C16-933E-E57D02B5BF6F}">
      <dsp:nvSpPr>
        <dsp:cNvPr id="0" name=""/>
        <dsp:cNvSpPr/>
      </dsp:nvSpPr>
      <dsp:spPr>
        <a:xfrm>
          <a:off x="0" y="36323"/>
          <a:ext cx="5163981" cy="50544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de-DE" sz="1600" kern="1200" dirty="0">
              <a:latin typeface="Arial" panose="020B0604020202020204" pitchFamily="34" charset="0"/>
              <a:cs typeface="Arial" panose="020B0604020202020204" pitchFamily="34" charset="0"/>
            </a:rPr>
            <a:t>Prozessor-Probleme</a:t>
          </a:r>
          <a:endParaRPr lang="es-ES" sz="1600" kern="1200" dirty="0">
            <a:latin typeface="Arial" panose="020B0604020202020204" pitchFamily="34" charset="0"/>
            <a:cs typeface="Arial" panose="020B0604020202020204" pitchFamily="34" charset="0"/>
          </a:endParaRPr>
        </a:p>
      </dsp:txBody>
      <dsp:txXfrm>
        <a:off x="24674" y="60997"/>
        <a:ext cx="5114633" cy="456092"/>
      </dsp:txXfrm>
    </dsp:sp>
    <dsp:sp modelId="{757350F6-EFA8-4D5A-881E-CEF746703347}">
      <dsp:nvSpPr>
        <dsp:cNvPr id="0" name=""/>
        <dsp:cNvSpPr/>
      </dsp:nvSpPr>
      <dsp:spPr>
        <a:xfrm>
          <a:off x="0" y="619523"/>
          <a:ext cx="5163981" cy="50544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de-DE" sz="1600" kern="1200" dirty="0">
              <a:latin typeface="Arial" panose="020B0604020202020204" pitchFamily="34" charset="0"/>
              <a:cs typeface="Arial" panose="020B0604020202020204" pitchFamily="34" charset="0"/>
            </a:rPr>
            <a:t>RAM-Probleme</a:t>
          </a:r>
          <a:endParaRPr lang="es-ES" sz="1600" kern="1200" dirty="0">
            <a:latin typeface="Arial" panose="020B0604020202020204" pitchFamily="34" charset="0"/>
            <a:cs typeface="Arial" panose="020B0604020202020204" pitchFamily="34" charset="0"/>
          </a:endParaRPr>
        </a:p>
      </dsp:txBody>
      <dsp:txXfrm>
        <a:off x="24674" y="644197"/>
        <a:ext cx="5114633" cy="456092"/>
      </dsp:txXfrm>
    </dsp:sp>
    <dsp:sp modelId="{286567D9-4BE5-44A7-8213-5962EE204EF9}">
      <dsp:nvSpPr>
        <dsp:cNvPr id="0" name=""/>
        <dsp:cNvSpPr/>
      </dsp:nvSpPr>
      <dsp:spPr>
        <a:xfrm>
          <a:off x="0" y="1202723"/>
          <a:ext cx="5163981" cy="50544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de-DE" sz="1600" kern="1200" dirty="0">
              <a:latin typeface="Arial" panose="020B0604020202020204" pitchFamily="34" charset="0"/>
              <a:cs typeface="Arial" panose="020B0604020202020204" pitchFamily="34" charset="0"/>
            </a:rPr>
            <a:t>Probleme mit der Grafikkarte</a:t>
          </a:r>
          <a:endParaRPr lang="es-ES" sz="1600" kern="1200" dirty="0">
            <a:latin typeface="Arial" panose="020B0604020202020204" pitchFamily="34" charset="0"/>
            <a:cs typeface="Arial" panose="020B0604020202020204" pitchFamily="34" charset="0"/>
          </a:endParaRPr>
        </a:p>
      </dsp:txBody>
      <dsp:txXfrm>
        <a:off x="24674" y="1227397"/>
        <a:ext cx="5114633" cy="456092"/>
      </dsp:txXfrm>
    </dsp:sp>
    <dsp:sp modelId="{CB7F3CE7-6BB3-4A92-A120-26BD4D18A8DA}">
      <dsp:nvSpPr>
        <dsp:cNvPr id="0" name=""/>
        <dsp:cNvSpPr/>
      </dsp:nvSpPr>
      <dsp:spPr>
        <a:xfrm>
          <a:off x="0" y="1785923"/>
          <a:ext cx="5163981" cy="50544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de-DE" sz="1600" kern="1200" dirty="0">
              <a:latin typeface="Arial" panose="020B0604020202020204" pitchFamily="34" charset="0"/>
              <a:cs typeface="Arial" panose="020B0604020202020204" pitchFamily="34" charset="0"/>
            </a:rPr>
            <a:t>Probleme mit dem Speicherlaufwerk</a:t>
          </a:r>
          <a:endParaRPr lang="es-ES" sz="1600" kern="1200" dirty="0">
            <a:latin typeface="Arial" panose="020B0604020202020204" pitchFamily="34" charset="0"/>
            <a:cs typeface="Arial" panose="020B0604020202020204" pitchFamily="34" charset="0"/>
          </a:endParaRPr>
        </a:p>
      </dsp:txBody>
      <dsp:txXfrm>
        <a:off x="24674" y="1810597"/>
        <a:ext cx="5114633" cy="456092"/>
      </dsp:txXfrm>
    </dsp:sp>
    <dsp:sp modelId="{D33CE13F-9DAC-43F0-94E4-6F30EAC603F7}">
      <dsp:nvSpPr>
        <dsp:cNvPr id="0" name=""/>
        <dsp:cNvSpPr/>
      </dsp:nvSpPr>
      <dsp:spPr>
        <a:xfrm>
          <a:off x="0" y="2369123"/>
          <a:ext cx="5163981" cy="50544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de-DE" sz="1600" kern="1200" dirty="0">
              <a:latin typeface="Arial" panose="020B0604020202020204" pitchFamily="34" charset="0"/>
              <a:cs typeface="Arial" panose="020B0604020202020204" pitchFamily="34" charset="0"/>
            </a:rPr>
            <a:t>Probleme mit dem Netzteil</a:t>
          </a:r>
          <a:endParaRPr lang="es-ES" sz="1600" kern="1200" dirty="0">
            <a:latin typeface="Arial" panose="020B0604020202020204" pitchFamily="34" charset="0"/>
            <a:cs typeface="Arial" panose="020B0604020202020204" pitchFamily="34" charset="0"/>
          </a:endParaRPr>
        </a:p>
      </dsp:txBody>
      <dsp:txXfrm>
        <a:off x="24674" y="2393797"/>
        <a:ext cx="5114633" cy="456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4F899-5FB9-4C16-933E-E57D02B5BF6F}">
      <dsp:nvSpPr>
        <dsp:cNvPr id="0" name=""/>
        <dsp:cNvSpPr/>
      </dsp:nvSpPr>
      <dsp:spPr>
        <a:xfrm>
          <a:off x="0" y="36663"/>
          <a:ext cx="6762323" cy="4305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de-DE" sz="1600" kern="1200" dirty="0">
              <a:latin typeface="Arial" panose="020B0604020202020204" pitchFamily="34" charset="0"/>
              <a:cs typeface="Arial" panose="020B0604020202020204" pitchFamily="34" charset="0"/>
            </a:rPr>
            <a:t>Windows-Fehlermeldungen</a:t>
          </a:r>
          <a:endParaRPr lang="es-ES" sz="1600" kern="1200" dirty="0">
            <a:latin typeface="Arial" panose="020B0604020202020204" pitchFamily="34" charset="0"/>
            <a:cs typeface="Arial" panose="020B0604020202020204" pitchFamily="34" charset="0"/>
          </a:endParaRPr>
        </a:p>
      </dsp:txBody>
      <dsp:txXfrm>
        <a:off x="21018" y="57681"/>
        <a:ext cx="6720287" cy="388524"/>
      </dsp:txXfrm>
    </dsp:sp>
    <dsp:sp modelId="{757350F6-EFA8-4D5A-881E-CEF746703347}">
      <dsp:nvSpPr>
        <dsp:cNvPr id="0" name=""/>
        <dsp:cNvSpPr/>
      </dsp:nvSpPr>
      <dsp:spPr>
        <a:xfrm>
          <a:off x="0" y="533463"/>
          <a:ext cx="6762323" cy="4305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de-DE" sz="1600" kern="1200" dirty="0">
              <a:latin typeface="Arial" panose="020B0604020202020204" pitchFamily="34" charset="0"/>
              <a:cs typeface="Arial" panose="020B0604020202020204" pitchFamily="34" charset="0"/>
            </a:rPr>
            <a:t>Anwendersoftware laufen übermäßig langsam</a:t>
          </a:r>
          <a:endParaRPr lang="es-ES" sz="1600" kern="1200" dirty="0">
            <a:latin typeface="Arial" panose="020B0604020202020204" pitchFamily="34" charset="0"/>
            <a:cs typeface="Arial" panose="020B0604020202020204" pitchFamily="34" charset="0"/>
          </a:endParaRPr>
        </a:p>
      </dsp:txBody>
      <dsp:txXfrm>
        <a:off x="21018" y="554481"/>
        <a:ext cx="6720287" cy="388524"/>
      </dsp:txXfrm>
    </dsp:sp>
    <dsp:sp modelId="{286567D9-4BE5-44A7-8213-5962EE204EF9}">
      <dsp:nvSpPr>
        <dsp:cNvPr id="0" name=""/>
        <dsp:cNvSpPr/>
      </dsp:nvSpPr>
      <dsp:spPr>
        <a:xfrm>
          <a:off x="0" y="1030263"/>
          <a:ext cx="6762323" cy="4305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de-DE" sz="1600" kern="1200" dirty="0">
              <a:latin typeface="Arial" panose="020B0604020202020204" pitchFamily="34" charset="0"/>
              <a:cs typeface="Arial" panose="020B0604020202020204" pitchFamily="34" charset="0"/>
            </a:rPr>
            <a:t>Anhänge lassen sich nicht öffnen</a:t>
          </a:r>
          <a:endParaRPr lang="es-ES" sz="1600" kern="1200" dirty="0">
            <a:latin typeface="Arial" panose="020B0604020202020204" pitchFamily="34" charset="0"/>
            <a:cs typeface="Arial" panose="020B0604020202020204" pitchFamily="34" charset="0"/>
          </a:endParaRPr>
        </a:p>
      </dsp:txBody>
      <dsp:txXfrm>
        <a:off x="21018" y="1051281"/>
        <a:ext cx="6720287" cy="388524"/>
      </dsp:txXfrm>
    </dsp:sp>
    <dsp:sp modelId="{CB7F3CE7-6BB3-4A92-A120-26BD4D18A8DA}">
      <dsp:nvSpPr>
        <dsp:cNvPr id="0" name=""/>
        <dsp:cNvSpPr/>
      </dsp:nvSpPr>
      <dsp:spPr>
        <a:xfrm>
          <a:off x="0" y="1527063"/>
          <a:ext cx="6762323" cy="4305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de-DE" sz="1600" kern="1200" dirty="0">
              <a:latin typeface="Arial" panose="020B0604020202020204" pitchFamily="34" charset="0"/>
              <a:cs typeface="Arial" panose="020B0604020202020204" pitchFamily="34" charset="0"/>
            </a:rPr>
            <a:t>Falsch erkannte Peripheriebefehle</a:t>
          </a:r>
          <a:endParaRPr lang="es-ES" sz="1600" kern="1200" dirty="0">
            <a:latin typeface="Arial" panose="020B0604020202020204" pitchFamily="34" charset="0"/>
            <a:cs typeface="Arial" panose="020B0604020202020204" pitchFamily="34" charset="0"/>
          </a:endParaRPr>
        </a:p>
      </dsp:txBody>
      <dsp:txXfrm>
        <a:off x="21018" y="1548081"/>
        <a:ext cx="6720287" cy="388524"/>
      </dsp:txXfrm>
    </dsp:sp>
    <dsp:sp modelId="{D33CE13F-9DAC-43F0-94E4-6F30EAC603F7}">
      <dsp:nvSpPr>
        <dsp:cNvPr id="0" name=""/>
        <dsp:cNvSpPr/>
      </dsp:nvSpPr>
      <dsp:spPr>
        <a:xfrm>
          <a:off x="0" y="2023864"/>
          <a:ext cx="6762323" cy="4305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de-DE" sz="1600" kern="1200" dirty="0">
              <a:latin typeface="Arial" panose="020B0604020202020204" pitchFamily="34" charset="0"/>
              <a:cs typeface="Arial" panose="020B0604020202020204" pitchFamily="34" charset="0"/>
            </a:rPr>
            <a:t>Computer friert ein</a:t>
          </a:r>
          <a:endParaRPr lang="es-ES" sz="1600" kern="1200" dirty="0">
            <a:latin typeface="Arial" panose="020B0604020202020204" pitchFamily="34" charset="0"/>
            <a:cs typeface="Arial" panose="020B0604020202020204" pitchFamily="34" charset="0"/>
          </a:endParaRPr>
        </a:p>
      </dsp:txBody>
      <dsp:txXfrm>
        <a:off x="21018" y="2044882"/>
        <a:ext cx="6720287" cy="388524"/>
      </dsp:txXfrm>
    </dsp:sp>
    <dsp:sp modelId="{8AEB67F8-0AB4-4C8C-A1EE-FA63B3C1CA17}">
      <dsp:nvSpPr>
        <dsp:cNvPr id="0" name=""/>
        <dsp:cNvSpPr/>
      </dsp:nvSpPr>
      <dsp:spPr>
        <a:xfrm>
          <a:off x="0" y="2520664"/>
          <a:ext cx="6762323" cy="4305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de-DE" sz="1600" kern="1200" dirty="0">
              <a:latin typeface="Arial" panose="020B0604020202020204" pitchFamily="34" charset="0"/>
              <a:cs typeface="Arial" panose="020B0604020202020204" pitchFamily="34" charset="0"/>
            </a:rPr>
            <a:t>Pop-up-Werbung aus unbekannten Quellen in dem Browser</a:t>
          </a:r>
          <a:endParaRPr lang="es-ES" sz="1600" kern="1200" dirty="0">
            <a:latin typeface="Arial" panose="020B0604020202020204" pitchFamily="34" charset="0"/>
            <a:cs typeface="Arial" panose="020B0604020202020204" pitchFamily="34" charset="0"/>
          </a:endParaRPr>
        </a:p>
      </dsp:txBody>
      <dsp:txXfrm>
        <a:off x="21018" y="2541682"/>
        <a:ext cx="6720287" cy="388524"/>
      </dsp:txXfrm>
    </dsp:sp>
    <dsp:sp modelId="{1C76D02D-F980-468E-8E1B-EAF43B8D0BC3}">
      <dsp:nvSpPr>
        <dsp:cNvPr id="0" name=""/>
        <dsp:cNvSpPr/>
      </dsp:nvSpPr>
      <dsp:spPr>
        <a:xfrm>
          <a:off x="0" y="3017464"/>
          <a:ext cx="6762323" cy="4305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de-DE" sz="1600" kern="1200" dirty="0">
              <a:latin typeface="Arial" panose="020B0604020202020204" pitchFamily="34" charset="0"/>
              <a:cs typeface="Arial" panose="020B0604020202020204" pitchFamily="34" charset="0"/>
            </a:rPr>
            <a:t>Das Internet funktioniert nicht (aber Sie haben eine Verbindung)</a:t>
          </a:r>
          <a:endParaRPr lang="es-ES" sz="1600" kern="1200" dirty="0">
            <a:latin typeface="Arial" panose="020B0604020202020204" pitchFamily="34" charset="0"/>
            <a:cs typeface="Arial" panose="020B0604020202020204" pitchFamily="34" charset="0"/>
          </a:endParaRPr>
        </a:p>
      </dsp:txBody>
      <dsp:txXfrm>
        <a:off x="21018" y="3038482"/>
        <a:ext cx="6720287" cy="3885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dirty="0"/>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dirty="0"/>
          </a:p>
        </p:txBody>
      </p:sp>
    </p:spTree>
    <p:extLst>
      <p:ext uri="{BB962C8B-B14F-4D97-AF65-F5344CB8AC3E}">
        <p14:creationId xmlns:p14="http://schemas.microsoft.com/office/powerpoint/2010/main" val="21810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dirty="0"/>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tiff"/><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tiff"/><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264558" y="4257079"/>
            <a:ext cx="10011747" cy="1569660"/>
          </a:xfrm>
          <a:prstGeom prst="rect">
            <a:avLst/>
          </a:prstGeom>
          <a:noFill/>
        </p:spPr>
        <p:txBody>
          <a:bodyPr wrap="square" rtlCol="0" anchor="ctr">
            <a:spAutoFit/>
          </a:bodyPr>
          <a:lstStyle/>
          <a:p>
            <a:pPr algn="ctr"/>
            <a:r>
              <a:rPr lang="de-DE" sz="3200" b="1" dirty="0">
                <a:solidFill>
                  <a:schemeClr val="bg1"/>
                </a:solidFill>
                <a:ea typeface="STFangsong" panose="02010600040101010101" pitchFamily="2" charset="-122"/>
                <a:cs typeface="Levenim MT" panose="02010502060101010101" pitchFamily="2" charset="-79"/>
              </a:rPr>
              <a:t>Technische Problemlösung für Smart Working </a:t>
            </a:r>
          </a:p>
          <a:p>
            <a:pPr algn="ctr"/>
            <a:endParaRPr lang="de-DE" altLang="ko-KR" sz="3200" b="1" dirty="0">
              <a:solidFill>
                <a:schemeClr val="bg1"/>
              </a:solidFill>
              <a:ea typeface="STFangsong" panose="02010600040101010101" pitchFamily="2" charset="-122"/>
              <a:cs typeface="Levenim MT" panose="02010502060101010101" pitchFamily="2" charset="-79"/>
            </a:endParaRPr>
          </a:p>
          <a:p>
            <a:pPr algn="ctr"/>
            <a:r>
              <a:rPr lang="en-US" altLang="ko-KR" sz="3200" b="1" dirty="0">
                <a:solidFill>
                  <a:schemeClr val="bg1"/>
                </a:solidFill>
                <a:cs typeface="Arial" pitchFamily="34" charset="0"/>
              </a:rPr>
              <a:t>Partner: IT Solutions for All</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5004" y="1046710"/>
            <a:ext cx="4913817" cy="1023712"/>
          </a:xfrm>
          <a:prstGeom prst="rect">
            <a:avLst/>
          </a:prstGeom>
        </p:spPr>
      </p:pic>
      <p:sp>
        <p:nvSpPr>
          <p:cNvPr id="7"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8"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Langsames Internet:</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0" y="2092037"/>
            <a:ext cx="11936854" cy="4287328"/>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de-DE" b="1" dirty="0">
                <a:solidFill>
                  <a:srgbClr val="FC9710"/>
                </a:solidFill>
                <a:latin typeface="Arial" panose="020B0604020202020204" pitchFamily="34" charset="0"/>
                <a:ea typeface="STFangsong" panose="02010600040101010101" pitchFamily="2" charset="-122"/>
                <a:cs typeface="Arial" panose="020B0604020202020204" pitchFamily="34" charset="0"/>
              </a:rPr>
              <a:t>Mögliche Lösungen</a:t>
            </a:r>
            <a:r>
              <a:rPr lang="de-DE"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Es ist sicherzustellen, dass die Internetverbindung schnell genug ist, um die entsprechenden Arbeiten durchführen zu können. </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Prüfen Sie mit einem Internet-Geschwindigkeitstest die vereinbarte Geschwindigkeit oder stellen Sie sicher, dass Ihr externes Netzwerk ordnungsgemäß funktioniert.</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In großen Arbeitsräumen, in denen das Wi-Fi-Signal nicht überall ankommt, könnte man einen zusätzlichen Router kaufen, um das Wi-Fi-Signal zu erweitern.</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Testen Sie mit einem anderen Gerät, um festzustellen, ob das Internet auf anderen Geräten langsam ist.</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Prüfung des Rechners auf Schadsoftware und Malware</a:t>
            </a:r>
            <a:r>
              <a:rPr lang="de-DE" sz="1800" dirty="0">
                <a:effectLst/>
                <a:latin typeface="Arial" panose="020B0604020202020204" pitchFamily="34" charset="0"/>
                <a:ea typeface="STFangsong" panose="02010600040101010101" pitchFamily="2" charset="-122"/>
                <a:cs typeface="Arial" panose="020B0604020202020204" pitchFamily="34" charset="0"/>
              </a:rPr>
              <a:t>.</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Prüfung auf Systemaktualisierungen auf dem PC.</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Um die Leistung des Internet-Browsers zu verbessern, sind regelmäßig Cookies und temporäre Internetdateien zu löschen.</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10" name="TextBox 3">
            <a:extLst>
              <a:ext uri="{FF2B5EF4-FFF2-40B4-BE49-F238E27FC236}">
                <a16:creationId xmlns:a16="http://schemas.microsoft.com/office/drawing/2014/main" xmlns="" id="{F1C835FD-8F51-49DB-9EAF-055314093D80}"/>
              </a:ext>
            </a:extLst>
          </p:cNvPr>
          <p:cNvSpPr txBox="1"/>
          <p:nvPr/>
        </p:nvSpPr>
        <p:spPr>
          <a:xfrm>
            <a:off x="5340639" y="326065"/>
            <a:ext cx="6603005" cy="1015663"/>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1: Die häufigsten Probleme, die bei der Fernarbeit auftreten können, und mögliche Lösungen.</a:t>
            </a:r>
          </a:p>
          <a:p>
            <a:endParaRPr lang="de-DE" altLang="ko-KR" sz="2000" b="1" dirty="0">
              <a:solidFill>
                <a:srgbClr val="F36A0D"/>
              </a:solidFill>
              <a:latin typeface="Trebuchet MS" panose="020B0603020202020204" pitchFamily="34" charset="0"/>
              <a:cs typeface="Arial" pitchFamily="34" charset="0"/>
            </a:endParaRP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3" name="Immagin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846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3D287AD-7D58-4663-92A9-7FD0EF20DC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9530" y="2545199"/>
            <a:ext cx="4871867" cy="2801485"/>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Das Internet funktioniert nicht</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6528905" cy="3828740"/>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de-DE" b="1" dirty="0">
                <a:solidFill>
                  <a:srgbClr val="FC9710"/>
                </a:solidFill>
                <a:latin typeface="Arial" panose="020B0604020202020204" pitchFamily="34" charset="0"/>
                <a:ea typeface="STFangsong" panose="02010600040101010101" pitchFamily="2" charset="-122"/>
                <a:cs typeface="Arial" panose="020B0604020202020204" pitchFamily="34" charset="0"/>
              </a:rPr>
              <a:t>Mögliche Lösungen</a:t>
            </a:r>
            <a:r>
              <a:rPr lang="de-DE"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Finden Sie heraus, ob das Problem bei Ihrem internen Netzwerk oder bei Ihrem Internetdienstanbieter liegt.</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Schließen Sie aus, dass das Problem bei Ihrem Internet-Provider liegt, und testen Sie das Signal auf verschiedenen Geräten, z. B. Ihrem Mobiltelefon.</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Wenn das Problem von Ihrem Internetanbieter verursacht wird, wenden Sie sich an den technischen Support Ihres Internetanbieters</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Modem/Router neu starten</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Installation von neuen Modem- oder Routertreibern.</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11" name="TextBox 3">
            <a:extLst>
              <a:ext uri="{FF2B5EF4-FFF2-40B4-BE49-F238E27FC236}">
                <a16:creationId xmlns:a16="http://schemas.microsoft.com/office/drawing/2014/main" xmlns="" id="{F1C835FD-8F51-49DB-9EAF-055314093D80}"/>
              </a:ext>
            </a:extLst>
          </p:cNvPr>
          <p:cNvSpPr txBox="1"/>
          <p:nvPr/>
        </p:nvSpPr>
        <p:spPr>
          <a:xfrm>
            <a:off x="5340639" y="326065"/>
            <a:ext cx="6603005" cy="1015663"/>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1: Die häufigsten Probleme, die bei der Fernarbeit auftreten können, und mögliche Lösungen.</a:t>
            </a:r>
          </a:p>
          <a:p>
            <a:endParaRPr lang="de-DE" altLang="ko-KR" sz="2000" b="1" dirty="0">
              <a:solidFill>
                <a:srgbClr val="F36A0D"/>
              </a:solidFill>
              <a:latin typeface="Trebuchet MS" panose="020B0603020202020204" pitchFamily="34" charset="0"/>
              <a:cs typeface="Arial" pitchFamily="34" charset="0"/>
            </a:endParaRP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4" name="Immagin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249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Der Drucker funktioniert nicht:</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7243094" cy="2533001"/>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de-DE" b="1" dirty="0">
                <a:solidFill>
                  <a:srgbClr val="FC9710"/>
                </a:solidFill>
                <a:latin typeface="Arial" panose="020B0604020202020204" pitchFamily="34" charset="0"/>
                <a:ea typeface="STFangsong" panose="02010600040101010101" pitchFamily="2" charset="-122"/>
                <a:cs typeface="Arial" panose="020B0604020202020204" pitchFamily="34" charset="0"/>
              </a:rPr>
              <a:t>Mögliche Lösungen</a:t>
            </a:r>
            <a:r>
              <a:rPr lang="de-DE"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Den Drucker vom Stromnetz trennen, 30 Sekunden lang warten und dann wieder einstecken.</a:t>
            </a:r>
            <a:r>
              <a:rPr lang="de-DE" sz="1800" dirty="0">
                <a:effectLst/>
                <a:latin typeface="Arial" panose="020B0604020202020204" pitchFamily="34" charset="0"/>
                <a:ea typeface="STFangsong" panose="02010600040101010101" pitchFamily="2" charset="-122"/>
                <a:cs typeface="Arial" panose="020B0604020202020204" pitchFamily="34" charset="0"/>
              </a:rPr>
              <a:t>.</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Überprüfen Sie alle Kabel, wenn es sich um einen kabelgebundenen Drucker handelt.</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Die Drucker-Software deinstallieren und neu installieren</a:t>
            </a:r>
            <a:r>
              <a:rPr lang="de-DE" sz="1800" dirty="0">
                <a:effectLst/>
                <a:latin typeface="Arial" panose="020B0604020202020204" pitchFamily="34" charset="0"/>
                <a:ea typeface="STFangsong" panose="02010600040101010101" pitchFamily="2" charset="-122"/>
                <a:cs typeface="Arial" panose="020B0604020202020204" pitchFamily="34" charset="0"/>
              </a:rPr>
              <a:t>.</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Aktualisierung der Druckertreiber</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 name="Imagen 2">
            <a:extLst>
              <a:ext uri="{FF2B5EF4-FFF2-40B4-BE49-F238E27FC236}">
                <a16:creationId xmlns:a16="http://schemas.microsoft.com/office/drawing/2014/main" xmlns="" id="{260DA0BA-C168-4415-BEBD-6B65088A6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2170" y="1980236"/>
            <a:ext cx="4117748" cy="3017020"/>
          </a:xfrm>
          <a:prstGeom prst="rect">
            <a:avLst/>
          </a:prstGeom>
        </p:spPr>
      </p:pic>
      <p:sp>
        <p:nvSpPr>
          <p:cNvPr id="11" name="TextBox 3">
            <a:extLst>
              <a:ext uri="{FF2B5EF4-FFF2-40B4-BE49-F238E27FC236}">
                <a16:creationId xmlns:a16="http://schemas.microsoft.com/office/drawing/2014/main" xmlns="" id="{F1C835FD-8F51-49DB-9EAF-055314093D80}"/>
              </a:ext>
            </a:extLst>
          </p:cNvPr>
          <p:cNvSpPr txBox="1"/>
          <p:nvPr/>
        </p:nvSpPr>
        <p:spPr>
          <a:xfrm>
            <a:off x="5340639" y="326065"/>
            <a:ext cx="6603005" cy="1015663"/>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1: Die häufigsten Probleme, die bei der Fernarbeit auftreten können, und mögliche Lösungen.</a:t>
            </a:r>
          </a:p>
          <a:p>
            <a:endParaRPr lang="de-DE" altLang="ko-KR" sz="2000" b="1" dirty="0">
              <a:solidFill>
                <a:srgbClr val="F36A0D"/>
              </a:solidFill>
              <a:latin typeface="Trebuchet MS" panose="020B0603020202020204" pitchFamily="34" charset="0"/>
              <a:cs typeface="Arial" pitchFamily="34" charset="0"/>
            </a:endParaRP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4" name="Immagin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6291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Betriebssystem oder Software funktioniert nicht ordnungsgemäß</a:t>
            </a:r>
            <a:r>
              <a:rPr lang="de-DE"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1" y="2092037"/>
            <a:ext cx="10684445" cy="1160318"/>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de-DE" b="1" dirty="0">
                <a:solidFill>
                  <a:srgbClr val="FC9710"/>
                </a:solidFill>
                <a:latin typeface="Arial" panose="020B0604020202020204" pitchFamily="34" charset="0"/>
                <a:ea typeface="STFangsong" panose="02010600040101010101" pitchFamily="2" charset="-122"/>
                <a:cs typeface="Arial" panose="020B0604020202020204" pitchFamily="34" charset="0"/>
              </a:rPr>
              <a:t>Mögliche Lösungen</a:t>
            </a:r>
            <a:r>
              <a:rPr lang="de-DE"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Starten Sie Ihren Computer neu und führen Sie eine Virenprüfung durch.</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Um dies zu vermeiden, installieren Sie eine zuverlässige Antiviren-Software.</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 name="Imagen 2">
            <a:extLst>
              <a:ext uri="{FF2B5EF4-FFF2-40B4-BE49-F238E27FC236}">
                <a16:creationId xmlns:a16="http://schemas.microsoft.com/office/drawing/2014/main" xmlns="" id="{86F287DE-B903-4A5C-8DAA-0D65CABF93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3551" y="3323921"/>
            <a:ext cx="5258820" cy="2767800"/>
          </a:xfrm>
          <a:prstGeom prst="rect">
            <a:avLst/>
          </a:prstGeom>
        </p:spPr>
      </p:pic>
      <p:sp>
        <p:nvSpPr>
          <p:cNvPr id="11" name="TextBox 3">
            <a:extLst>
              <a:ext uri="{FF2B5EF4-FFF2-40B4-BE49-F238E27FC236}">
                <a16:creationId xmlns:a16="http://schemas.microsoft.com/office/drawing/2014/main" xmlns="" id="{F1C835FD-8F51-49DB-9EAF-055314093D80}"/>
              </a:ext>
            </a:extLst>
          </p:cNvPr>
          <p:cNvSpPr txBox="1"/>
          <p:nvPr/>
        </p:nvSpPr>
        <p:spPr>
          <a:xfrm>
            <a:off x="5340639" y="326065"/>
            <a:ext cx="6603005" cy="1015663"/>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1: Die häufigsten Probleme, die bei der Fernarbeit auftreten können, und mögliche Lösungen.</a:t>
            </a:r>
          </a:p>
          <a:p>
            <a:endParaRPr lang="de-DE" altLang="ko-KR" sz="2000" b="1" dirty="0">
              <a:solidFill>
                <a:srgbClr val="F36A0D"/>
              </a:solidFill>
              <a:latin typeface="Trebuchet MS" panose="020B0603020202020204" pitchFamily="34" charset="0"/>
              <a:cs typeface="Arial" pitchFamily="34" charset="0"/>
            </a:endParaRP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4" name="Immagin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685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614956" y="1741709"/>
            <a:ext cx="10050025" cy="1006429"/>
          </a:xfrm>
          <a:prstGeom prst="rect">
            <a:avLst/>
          </a:prstGeom>
          <a:noFill/>
        </p:spPr>
        <p:txBody>
          <a:bodyPr wrap="square">
            <a:spAutoFit/>
          </a:bodyPr>
          <a:lstStyle/>
          <a:p>
            <a:pPr marL="375920" indent="-285750" algn="just">
              <a:lnSpc>
                <a:spcPct val="110000"/>
              </a:lnSpc>
              <a:spcAft>
                <a:spcPts val="600"/>
              </a:spcAft>
              <a:buFont typeface="Wingdings" panose="05000000000000000000" pitchFamily="2" charset="2"/>
              <a:buChar char="Ø"/>
            </a:pPr>
            <a:r>
              <a:rPr lang="de-DE" b="1" dirty="0">
                <a:solidFill>
                  <a:srgbClr val="0594A9"/>
                </a:solidFill>
                <a:latin typeface="Arial" panose="020B0604020202020204" pitchFamily="34" charset="0"/>
                <a:ea typeface="STFangsong" panose="02010600040101010101" pitchFamily="2" charset="-122"/>
                <a:cs typeface="Arial" panose="020B0604020202020204" pitchFamily="34" charset="0"/>
              </a:rPr>
              <a:t>Falls alle anderen Maßnahmen fehlschlagen</a:t>
            </a:r>
            <a:r>
              <a:rPr lang="de-DE" sz="1800" dirty="0">
                <a:effectLst/>
                <a:latin typeface="Arial" panose="020B0604020202020204" pitchFamily="34" charset="0"/>
                <a:ea typeface="STFangsong" panose="02010600040101010101" pitchFamily="2" charset="-122"/>
                <a:cs typeface="Arial" panose="020B0604020202020204" pitchFamily="34" charset="0"/>
              </a:rPr>
              <a:t>, </a:t>
            </a:r>
            <a:r>
              <a:rPr lang="de-DE" dirty="0">
                <a:latin typeface="Arial" panose="020B0604020202020204" pitchFamily="34" charset="0"/>
                <a:ea typeface="STFangsong" panose="02010600040101010101" pitchFamily="2" charset="-122"/>
                <a:cs typeface="Arial" panose="020B0604020202020204" pitchFamily="34" charset="0"/>
              </a:rPr>
              <a:t>ist ein Neustart des Computers eine gute Option. Dies kann viele grundlegende Probleme lösen, die bei dem Computer auftreten können</a:t>
            </a:r>
            <a:r>
              <a:rPr lang="de-DE" sz="1800" dirty="0">
                <a:effectLst/>
                <a:latin typeface="Arial" panose="020B0604020202020204" pitchFamily="34" charset="0"/>
                <a:ea typeface="STFangsong" panose="02010600040101010101" pitchFamily="2" charset="-122"/>
                <a:cs typeface="Arial" panose="020B0604020202020204" pitchFamily="34" charset="0"/>
              </a:rPr>
              <a:t>.</a:t>
            </a:r>
          </a:p>
        </p:txBody>
      </p:sp>
      <p:pic>
        <p:nvPicPr>
          <p:cNvPr id="3" name="Imagen 2">
            <a:extLst>
              <a:ext uri="{FF2B5EF4-FFF2-40B4-BE49-F238E27FC236}">
                <a16:creationId xmlns:a16="http://schemas.microsoft.com/office/drawing/2014/main" xmlns="" id="{9B856182-DDD1-4CB0-B9A6-861ADF3D39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2029" y="2621059"/>
            <a:ext cx="4455877" cy="3464613"/>
          </a:xfrm>
          <a:prstGeom prst="rect">
            <a:avLst/>
          </a:prstGeom>
        </p:spPr>
      </p:pic>
      <p:sp>
        <p:nvSpPr>
          <p:cNvPr id="10" name="TextBox 3">
            <a:extLst>
              <a:ext uri="{FF2B5EF4-FFF2-40B4-BE49-F238E27FC236}">
                <a16:creationId xmlns:a16="http://schemas.microsoft.com/office/drawing/2014/main" xmlns="" id="{F1C835FD-8F51-49DB-9EAF-055314093D80}"/>
              </a:ext>
            </a:extLst>
          </p:cNvPr>
          <p:cNvSpPr txBox="1"/>
          <p:nvPr/>
        </p:nvSpPr>
        <p:spPr>
          <a:xfrm>
            <a:off x="5340639" y="326065"/>
            <a:ext cx="6603005" cy="1015663"/>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1: Die häufigsten Probleme, die bei der Fernarbeit auftreten können, und mögliche Lösungen.</a:t>
            </a:r>
          </a:p>
          <a:p>
            <a:endParaRPr lang="de-DE" altLang="ko-KR" sz="2000" b="1" dirty="0">
              <a:solidFill>
                <a:srgbClr val="F36A0D"/>
              </a:solidFill>
              <a:latin typeface="Trebuchet MS" panose="020B0603020202020204" pitchFamily="34" charset="0"/>
              <a:cs typeface="Arial" pitchFamily="34" charset="0"/>
            </a:endParaRP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3" name="Immagin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351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614956" y="1741709"/>
            <a:ext cx="10602287" cy="1287532"/>
          </a:xfrm>
          <a:prstGeom prst="rect">
            <a:avLst/>
          </a:prstGeom>
          <a:noFill/>
        </p:spPr>
        <p:txBody>
          <a:bodyPr wrap="square">
            <a:spAutoFit/>
          </a:bodyPr>
          <a:lstStyle/>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Es gibt so viele Faktoren, die zu Computerproblemen führen können. Der erste Schritt, um das notwendige Wissen und die wichtigsten Methoden zur Lösung technischer Probleme zu erlangen, ohne den Computer zu beschädigen, während man versucht, ihn zu reparieren, besteht darin, die Ursachen dieser Probleme zu verstehen. Hier sind einige grundlegende Konzepte für diesen Zweck.</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2:  Software- oder Hardware-Probleme? Erkennen und Lösen technischer Probleme.</a:t>
            </a:r>
          </a:p>
        </p:txBody>
      </p:sp>
      <p:pic>
        <p:nvPicPr>
          <p:cNvPr id="3" name="Imagen 2">
            <a:extLst>
              <a:ext uri="{FF2B5EF4-FFF2-40B4-BE49-F238E27FC236}">
                <a16:creationId xmlns:a16="http://schemas.microsoft.com/office/drawing/2014/main" xmlns="" id="{4738DC9A-C18F-4B04-A3C5-BC3BFCE7BD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2875" y="3128829"/>
            <a:ext cx="8658260" cy="2705706"/>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3" name="Immagin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076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Hardware-Probleme: </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11936852" cy="1287532"/>
          </a:xfrm>
          <a:prstGeom prst="rect">
            <a:avLst/>
          </a:prstGeom>
          <a:noFill/>
        </p:spPr>
        <p:txBody>
          <a:bodyPr wrap="square">
            <a:spAutoFit/>
          </a:bodyPr>
          <a:lstStyle/>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Ein Hardwareproblem ist ein Fehler in einer physischen Komponente des Computers oder in der Konfiguration dieser Komponente, der Probleme im Computer verursacht. Es unterscheidet sich von einem Software- oder Firmware-Problem, das in der Regel durch einen Fehler in der Software bzw. im Code des Betriebssystems verursacht wird.</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 name="Imagen 2">
            <a:extLst>
              <a:ext uri="{FF2B5EF4-FFF2-40B4-BE49-F238E27FC236}">
                <a16:creationId xmlns:a16="http://schemas.microsoft.com/office/drawing/2014/main" xmlns="" id="{A6728D27-F242-4216-8A43-F50E5EC2E0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9537" y="3109164"/>
            <a:ext cx="4754242" cy="3143430"/>
          </a:xfrm>
          <a:prstGeom prst="rect">
            <a:avLst/>
          </a:prstGeom>
        </p:spPr>
      </p:pic>
      <p:sp>
        <p:nvSpPr>
          <p:cNvPr id="11"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2:  Software- oder Hardware-Probleme? Erkennen und Lösen technischer Probleme.</a:t>
            </a: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4" name="Immagin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9559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Hardware-Probleme</a:t>
            </a:r>
            <a:r>
              <a:rPr lang="de-DE"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 </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10738766" cy="3272691"/>
          </a:xfrm>
          <a:prstGeom prst="rect">
            <a:avLst/>
          </a:prstGeom>
          <a:noFill/>
        </p:spPr>
        <p:txBody>
          <a:bodyPr wrap="square">
            <a:spAutoFit/>
          </a:bodyPr>
          <a:lstStyle/>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Probleme mit der Hardware eines Computers sind oft größer als Software-Probleme, da sie oft eine Reparatur oder einen Austausch des beschädigten Teils erfordern, was mit hohen Kosten verbunden ist. Einige der häufigsten Hardware-Fehler bei PCs können sein:</a:t>
            </a:r>
          </a:p>
          <a:p>
            <a:pPr marL="90170" algn="just">
              <a:lnSpc>
                <a:spcPct val="110000"/>
              </a:lnSpc>
              <a:spcAft>
                <a:spcPts val="600"/>
              </a:spcAft>
            </a:pPr>
            <a:endParaRPr lang="de-DE"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endParaRPr lang="de-DE" dirty="0">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endParaRPr lang="de-DE" dirty="0">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de-DE" dirty="0">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de-DE" dirty="0">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graphicFrame>
        <p:nvGraphicFramePr>
          <p:cNvPr id="10" name="Diagrama 9">
            <a:extLst>
              <a:ext uri="{FF2B5EF4-FFF2-40B4-BE49-F238E27FC236}">
                <a16:creationId xmlns:a16="http://schemas.microsoft.com/office/drawing/2014/main" xmlns="" id="{0B2082E6-DD16-40B2-B2F9-66C777F28E80}"/>
              </a:ext>
            </a:extLst>
          </p:cNvPr>
          <p:cNvGraphicFramePr/>
          <p:nvPr>
            <p:extLst>
              <p:ext uri="{D42A27DB-BD31-4B8C-83A1-F6EECF244321}">
                <p14:modId xmlns:p14="http://schemas.microsoft.com/office/powerpoint/2010/main" val="1066487048"/>
              </p:ext>
            </p:extLst>
          </p:nvPr>
        </p:nvGraphicFramePr>
        <p:xfrm>
          <a:off x="2866442" y="3139288"/>
          <a:ext cx="5163981" cy="2910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2:  Software- oder Hardware-Probleme? Erkennen und Lösen technischer Probleme.</a:t>
            </a: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4"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5" name="Immagin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9126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Wie man Hardware-Probleme findet</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10838354" cy="3447098"/>
          </a:xfrm>
          <a:prstGeom prst="rect">
            <a:avLst/>
          </a:prstGeom>
          <a:noFill/>
        </p:spPr>
        <p:txBody>
          <a:bodyPr wrap="square">
            <a:spAutoFit/>
          </a:bodyPr>
          <a:lstStyle/>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Man kann diese häufigen Hardware-Probleme erkennen, indem man die Leistung des Computers beobachtet, aber es ist immer auszuschließen, dass es sich nicht um andere Arten von Fehlern handelt, die eine einfachere Lösung erfordern, wie zuvor gezeigt wurde.</a:t>
            </a:r>
          </a:p>
          <a:p>
            <a:pPr marL="90170" algn="just">
              <a:lnSpc>
                <a:spcPct val="110000"/>
              </a:lnSpc>
              <a:spcAft>
                <a:spcPts val="600"/>
              </a:spcAft>
            </a:pPr>
            <a:endParaRPr lang="de-DE"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r>
              <a:rPr lang="de-DE" dirty="0">
                <a:latin typeface="Arial" panose="020B0604020202020204" pitchFamily="34" charset="0"/>
                <a:ea typeface="STFangsong" panose="02010600040101010101" pitchFamily="2" charset="-122"/>
                <a:cs typeface="Arial" panose="020B0604020202020204" pitchFamily="34" charset="0"/>
              </a:rPr>
              <a:t>Um Hardware-Probleme zu erkennen, sollte man sich immer zuerst vergewissern, dass der Computer und die zugehörigen Steckdosen ordnungsgemäß funktionieren und eingeschaltet sind.</a:t>
            </a:r>
          </a:p>
          <a:p>
            <a:pPr marL="375920" indent="-285750" algn="just">
              <a:lnSpc>
                <a:spcPct val="110000"/>
              </a:lnSpc>
              <a:spcAft>
                <a:spcPts val="600"/>
              </a:spcAft>
              <a:buFont typeface="Arial" panose="020B0604020202020204" pitchFamily="34" charset="0"/>
              <a:buChar char="•"/>
            </a:pPr>
            <a:r>
              <a:rPr lang="de-DE" dirty="0">
                <a:latin typeface="Arial" panose="020B0604020202020204" pitchFamily="34" charset="0"/>
                <a:ea typeface="STFangsong" panose="02010600040101010101" pitchFamily="2" charset="-122"/>
                <a:cs typeface="Arial" panose="020B0604020202020204" pitchFamily="34" charset="0"/>
              </a:rPr>
              <a:t>Nach der Überprüfung der Stromversorgung und des Netzteils ist jedes Peripheriegerät einzeln zu prüfen, wie in der vorangegangenen Einheit beschrieben, damit bestimmte Probleme nach und nach ausgeschlossen werden können.</a:t>
            </a:r>
          </a:p>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    Achten Sie darauf, unterschiedliche Testanschlüsse zu verwenden, um das Problem einzugrenzen. </a:t>
            </a:r>
          </a:p>
        </p:txBody>
      </p:sp>
      <p:sp>
        <p:nvSpPr>
          <p:cNvPr id="10"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2:  Software- oder Hardware-Probleme? Erkennen und Lösen technischer Probleme.</a:t>
            </a: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3" name="Immagin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192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Wie man Hardware-Probleme findet</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3" y="2092037"/>
            <a:ext cx="11635058" cy="3192669"/>
          </a:xfrm>
          <a:prstGeom prst="rect">
            <a:avLst/>
          </a:prstGeom>
          <a:noFill/>
        </p:spPr>
        <p:txBody>
          <a:bodyPr wrap="square">
            <a:spAutoFit/>
          </a:bodyPr>
          <a:lstStyle/>
          <a:p>
            <a:pPr marL="375920" indent="-285750" algn="just">
              <a:lnSpc>
                <a:spcPct val="110000"/>
              </a:lnSpc>
              <a:spcAft>
                <a:spcPts val="600"/>
              </a:spcAft>
              <a:buFont typeface="Arial" panose="020B0604020202020204" pitchFamily="34" charset="0"/>
              <a:buChar char="•"/>
            </a:pPr>
            <a:r>
              <a:rPr lang="de-DE" dirty="0">
                <a:latin typeface="Arial" panose="020B0604020202020204" pitchFamily="34" charset="0"/>
                <a:ea typeface="STFangsong" panose="02010600040101010101" pitchFamily="2" charset="-122"/>
                <a:cs typeface="Arial" panose="020B0604020202020204" pitchFamily="34" charset="0"/>
              </a:rPr>
              <a:t>Diese Hardwarefehler können sich auf unterschiedliche Weise äußern, z. B. wenn der Computer nicht mehr richtig hochfährt, herunterfährt oder sich unregelmäßig funktioniert, nichts mehr auf dem Bildschirm zu sehen ist, der Bildschirm blau ist, er plötzlich neu startet, der Computer sich nicht mehr einschalten lässt, er seltsame oder laute Geräusche wie ungewöhnliche Pieptöne von sich gibt, visuelle Störungen und Fehler wie ein schwankendes Bild auf dem Bildschirm, übermäßige Verzögerungen beim Zugriff auf Dateien oder beschädigte oder fehlerhafte Dateien.</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r>
              <a:rPr lang="de-DE" dirty="0">
                <a:latin typeface="Arial" panose="020B0604020202020204" pitchFamily="34" charset="0"/>
                <a:ea typeface="STFangsong" panose="02010600040101010101" pitchFamily="2" charset="-122"/>
                <a:cs typeface="Arial" panose="020B0604020202020204" pitchFamily="34" charset="0"/>
              </a:rPr>
              <a:t>Es gibt mehrere Möglichkeiten, Computer-Hardware-Probleme zu beheben. Eine erste Option könnte die Verwendung von Hardware- oder Festplattenreparatursoftware sein, eine andere die Änderung der Einstellungen im BIOS-Setup-Programm des Geräts oder der einfache Austausch der beschädigten Computerkomponente, z. B. einer Festplatte.</a:t>
            </a:r>
          </a:p>
        </p:txBody>
      </p:sp>
      <p:sp>
        <p:nvSpPr>
          <p:cNvPr id="10"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2:  Software- oder Hardware-Probleme? Erkennen und Lösen technischer Probleme.</a:t>
            </a: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3" name="Immagin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987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3"/>
          <p:cNvSpPr txBox="1"/>
          <p:nvPr/>
        </p:nvSpPr>
        <p:spPr>
          <a:xfrm>
            <a:off x="6748168" y="552249"/>
            <a:ext cx="5130784" cy="584775"/>
          </a:xfrm>
          <a:prstGeom prst="rect">
            <a:avLst/>
          </a:prstGeom>
          <a:noFill/>
        </p:spPr>
        <p:txBody>
          <a:bodyPr wrap="square" rtlCol="0">
            <a:spAutoFit/>
          </a:bodyPr>
          <a:lstStyle/>
          <a:p>
            <a:r>
              <a:rPr lang="de-DE" altLang="ko-KR" sz="3200" b="1" dirty="0">
                <a:solidFill>
                  <a:srgbClr val="F36A0D"/>
                </a:solidFill>
                <a:latin typeface="Trebuchet MS" panose="020B0603020202020204" pitchFamily="34" charset="0"/>
                <a:cs typeface="Arial" pitchFamily="34" charset="0"/>
              </a:rPr>
              <a:t>Ziele und Lernergebnisse</a:t>
            </a:r>
            <a:endParaRPr lang="de-DE" altLang="ko-KR" sz="2400" b="1" dirty="0">
              <a:solidFill>
                <a:srgbClr val="F36A0D"/>
              </a:solidFill>
              <a:latin typeface="Trebuchet MS" panose="020B0603020202020204" pitchFamily="34" charset="0"/>
              <a:cs typeface="Arial" pitchFamily="34" charset="0"/>
            </a:endParaRPr>
          </a:p>
        </p:txBody>
      </p:sp>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71942" y="2023154"/>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229370" y="3677000"/>
            <a:ext cx="1831845" cy="39452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DE" sz="1600" dirty="0">
                <a:solidFill>
                  <a:schemeClr val="bg1"/>
                </a:solidFill>
                <a:latin typeface="Arial" panose="020B0604020202020204" pitchFamily="34" charset="0"/>
                <a:ea typeface="STFangsong" panose="02010600040101010101" pitchFamily="2" charset="-122"/>
                <a:cs typeface="Arial" panose="020B0604020202020204" pitchFamily="34" charset="0"/>
              </a:rPr>
              <a:t>In diesem Kurs </a:t>
            </a:r>
          </a:p>
          <a:p>
            <a:pPr marL="0" indent="0" algn="ctr">
              <a:buNone/>
            </a:pPr>
            <a:r>
              <a:rPr lang="de-DE" sz="1600" dirty="0">
                <a:solidFill>
                  <a:schemeClr val="bg1"/>
                </a:solidFill>
                <a:latin typeface="Arial" panose="020B0604020202020204" pitchFamily="34" charset="0"/>
                <a:ea typeface="STFangsong" panose="02010600040101010101" pitchFamily="2" charset="-122"/>
                <a:cs typeface="Arial" panose="020B0604020202020204" pitchFamily="34" charset="0"/>
              </a:rPr>
              <a:t>werden Sie lernen …</a:t>
            </a: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290499" y="2330060"/>
            <a:ext cx="2936722" cy="1333316"/>
            <a:chOff x="270022" y="1638319"/>
            <a:chExt cx="2605242" cy="1346650"/>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2" y="1772636"/>
              <a:ext cx="2605241" cy="1212333"/>
            </a:xfrm>
            <a:prstGeom prst="rect">
              <a:avLst/>
            </a:prstGeom>
            <a:noFill/>
          </p:spPr>
          <p:txBody>
            <a:bodyPr wrap="square" rtlCol="0">
              <a:spAutoFit/>
            </a:bodyPr>
            <a:lstStyle/>
            <a:p>
              <a:pPr algn="just"/>
              <a:r>
                <a:rPr lang="de-DE" dirty="0">
                  <a:latin typeface="Tw Cen MT" panose="020B0602020104020603" pitchFamily="34" charset="0"/>
                  <a:ea typeface="STFangsong" panose="02010600040101010101" pitchFamily="2" charset="-122"/>
                  <a:cs typeface="Levenim MT" panose="02010502060101010101" pitchFamily="2" charset="-79"/>
                </a:rPr>
                <a:t>Kenntnisse über die häufigsten technischen Probleme, die bei der Telearbeit auftreten können</a:t>
              </a:r>
              <a:endParaRPr lang="de-DE" altLang="ko-KR"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638319"/>
              <a:ext cx="2605241" cy="341940"/>
            </a:xfrm>
            <a:prstGeom prst="rect">
              <a:avLst/>
            </a:prstGeom>
            <a:noFill/>
          </p:spPr>
          <p:txBody>
            <a:bodyPr wrap="square" rtlCol="0">
              <a:spAutoFit/>
            </a:bodyPr>
            <a:lstStyle/>
            <a:p>
              <a:pPr algn="just"/>
              <a:endParaRPr lang="de-DE" altLang="ko-KR" sz="1600" b="1"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319058" y="4259398"/>
            <a:ext cx="3218627" cy="1004518"/>
            <a:chOff x="198898" y="1638319"/>
            <a:chExt cx="2676366" cy="1014563"/>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198898" y="2000088"/>
              <a:ext cx="2459012" cy="652794"/>
            </a:xfrm>
            <a:prstGeom prst="rect">
              <a:avLst/>
            </a:prstGeom>
            <a:noFill/>
          </p:spPr>
          <p:txBody>
            <a:bodyPr wrap="square" rtlCol="0">
              <a:spAutoFit/>
            </a:bodyPr>
            <a:lstStyle/>
            <a:p>
              <a:pPr algn="just"/>
              <a:r>
                <a:rPr lang="de-DE" dirty="0">
                  <a:latin typeface="Tw Cen MT" panose="020B0602020104020603" pitchFamily="34" charset="0"/>
                  <a:ea typeface="STFangsong" panose="02010600040101010101" pitchFamily="2" charset="-122"/>
                  <a:cs typeface="Levenim MT" panose="02010502060101010101" pitchFamily="2" charset="-79"/>
                </a:rPr>
                <a:t>und mögliche Lösungen für jedes dieser Probleme</a:t>
              </a:r>
              <a:endParaRPr lang="de-DE" altLang="ko-KR"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270023" y="1638319"/>
              <a:ext cx="2605241" cy="341940"/>
            </a:xfrm>
            <a:prstGeom prst="rect">
              <a:avLst/>
            </a:prstGeom>
            <a:noFill/>
          </p:spPr>
          <p:txBody>
            <a:bodyPr wrap="square" rtlCol="0">
              <a:spAutoFit/>
            </a:bodyPr>
            <a:lstStyle/>
            <a:p>
              <a:pPr algn="just"/>
              <a:endParaRPr lang="de-DE" altLang="ko-KR" sz="1600" b="1"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854124" y="2269788"/>
            <a:ext cx="2944819" cy="839590"/>
            <a:chOff x="270023" y="1638319"/>
            <a:chExt cx="2612425" cy="847986"/>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277207" y="1833511"/>
              <a:ext cx="2605241" cy="652794"/>
            </a:xfrm>
            <a:prstGeom prst="rect">
              <a:avLst/>
            </a:prstGeom>
            <a:noFill/>
          </p:spPr>
          <p:txBody>
            <a:bodyPr wrap="square" rtlCol="0">
              <a:spAutoFit/>
            </a:bodyPr>
            <a:lstStyle/>
            <a:p>
              <a:pPr algn="just"/>
              <a:r>
                <a:rPr lang="de-DE" dirty="0">
                  <a:latin typeface="Tw Cen MT" panose="020B0602020104020603" pitchFamily="34" charset="0"/>
                  <a:ea typeface="STFangsong" panose="02010600040101010101" pitchFamily="2" charset="-122"/>
                  <a:cs typeface="Levenim MT" panose="02010502060101010101" pitchFamily="2" charset="-79"/>
                </a:rPr>
                <a:t>wie man sie identifizieren kann</a:t>
              </a:r>
              <a:endParaRPr lang="de-DE" altLang="ko-KR"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270023" y="1638319"/>
              <a:ext cx="2605241" cy="341940"/>
            </a:xfrm>
            <a:prstGeom prst="rect">
              <a:avLst/>
            </a:prstGeom>
            <a:noFill/>
          </p:spPr>
          <p:txBody>
            <a:bodyPr wrap="square" rtlCol="0">
              <a:spAutoFit/>
            </a:bodyPr>
            <a:lstStyle/>
            <a:p>
              <a:pPr algn="just"/>
              <a:endParaRPr lang="de-DE" altLang="ko-KR" sz="1600" b="1"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25" name="TextBox 24">
            <a:extLst>
              <a:ext uri="{FF2B5EF4-FFF2-40B4-BE49-F238E27FC236}">
                <a16:creationId xmlns:a16="http://schemas.microsoft.com/office/drawing/2014/main" xmlns="" id="{6B62F385-4984-42D0-B6C4-0114957C274C}"/>
              </a:ext>
            </a:extLst>
          </p:cNvPr>
          <p:cNvSpPr txBox="1"/>
          <p:nvPr/>
        </p:nvSpPr>
        <p:spPr>
          <a:xfrm>
            <a:off x="7845200" y="4327569"/>
            <a:ext cx="2936721" cy="1754326"/>
          </a:xfrm>
          <a:prstGeom prst="rect">
            <a:avLst/>
          </a:prstGeom>
          <a:noFill/>
        </p:spPr>
        <p:txBody>
          <a:bodyPr wrap="square" rtlCol="0">
            <a:spAutoFit/>
          </a:bodyPr>
          <a:lstStyle/>
          <a:p>
            <a:pPr algn="just"/>
            <a:r>
              <a:rPr lang="de-DE" dirty="0">
                <a:latin typeface="Tw Cen MT" panose="020B0602020104020603" pitchFamily="34" charset="0"/>
                <a:ea typeface="STFangsong" panose="02010600040101010101" pitchFamily="2" charset="-122"/>
                <a:cs typeface="Levenim MT" panose="02010502060101010101" pitchFamily="2" charset="-79"/>
              </a:rPr>
              <a:t>Außerdem finden Sie hier einen grundlegenden Leitfaden für die vorbeugende Instandhaltung Ihrer Geräte für Smart Working.</a:t>
            </a:r>
            <a:endParaRPr lang="de-DE" altLang="ko-KR"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Rectangle 9">
            <a:extLst>
              <a:ext uri="{FF2B5EF4-FFF2-40B4-BE49-F238E27FC236}">
                <a16:creationId xmlns:a16="http://schemas.microsoft.com/office/drawing/2014/main" xmlns="" id="{39A0CB04-F1E4-41DB-B33F-65A6305A9B51}"/>
              </a:ext>
            </a:extLst>
          </p:cNvPr>
          <p:cNvSpPr/>
          <p:nvPr/>
        </p:nvSpPr>
        <p:spPr>
          <a:xfrm>
            <a:off x="4521778" y="5002002"/>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de-DE" altLang="ko-KR" sz="1600" dirty="0">
              <a:latin typeface="Arial" panose="020B0604020202020204" pitchFamily="34" charset="0"/>
              <a:cs typeface="Arial" panose="020B0604020202020204" pitchFamily="34" charset="0"/>
            </a:endParaRPr>
          </a:p>
        </p:txBody>
      </p:sp>
      <p:sp>
        <p:nvSpPr>
          <p:cNvPr id="28" name="Rectangle 36">
            <a:extLst>
              <a:ext uri="{FF2B5EF4-FFF2-40B4-BE49-F238E27FC236}">
                <a16:creationId xmlns:a16="http://schemas.microsoft.com/office/drawing/2014/main" xmlns="" id="{6754B655-119D-4E8B-AC38-33FA3AFE666E}"/>
              </a:ext>
            </a:extLst>
          </p:cNvPr>
          <p:cNvSpPr/>
          <p:nvPr/>
        </p:nvSpPr>
        <p:spPr>
          <a:xfrm>
            <a:off x="7075022" y="2682600"/>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de-DE" altLang="ko-KR" sz="1600" dirty="0">
              <a:latin typeface="Arial" panose="020B0604020202020204" pitchFamily="34" charset="0"/>
              <a:cs typeface="Arial" panose="020B0604020202020204" pitchFamily="34" charset="0"/>
            </a:endParaRPr>
          </a:p>
        </p:txBody>
      </p:sp>
      <p:sp>
        <p:nvSpPr>
          <p:cNvPr id="29" name="Oval 21">
            <a:extLst>
              <a:ext uri="{FF2B5EF4-FFF2-40B4-BE49-F238E27FC236}">
                <a16:creationId xmlns:a16="http://schemas.microsoft.com/office/drawing/2014/main" xmlns="" id="{7A343ADE-6EB3-40AA-897A-D6A81BFF5613}"/>
              </a:ext>
            </a:extLst>
          </p:cNvPr>
          <p:cNvSpPr>
            <a:spLocks noChangeAspect="1"/>
          </p:cNvSpPr>
          <p:nvPr/>
        </p:nvSpPr>
        <p:spPr>
          <a:xfrm>
            <a:off x="4477220" y="2682599"/>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de-DE" altLang="ko-KR" sz="1600" dirty="0">
              <a:latin typeface="Arial" panose="020B0604020202020204" pitchFamily="34" charset="0"/>
              <a:cs typeface="Arial" panose="020B0604020202020204" pitchFamily="34" charset="0"/>
            </a:endParaRPr>
          </a:p>
        </p:txBody>
      </p:sp>
      <p:sp>
        <p:nvSpPr>
          <p:cNvPr id="30" name="Rectangle 16">
            <a:extLst>
              <a:ext uri="{FF2B5EF4-FFF2-40B4-BE49-F238E27FC236}">
                <a16:creationId xmlns:a16="http://schemas.microsoft.com/office/drawing/2014/main" xmlns="" id="{A7F6056B-624F-4305-9B1F-E44F6C4B5186}"/>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de-DE" altLang="ko-KR" sz="1600" dirty="0">
              <a:latin typeface="Arial" panose="020B0604020202020204" pitchFamily="34" charset="0"/>
              <a:cs typeface="Arial" panose="020B0604020202020204" pitchFamily="34" charset="0"/>
            </a:endParaRPr>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6250" y="451493"/>
            <a:ext cx="3456432" cy="649224"/>
          </a:xfrm>
          <a:prstGeom prst="rect">
            <a:avLst/>
          </a:prstGeom>
        </p:spPr>
      </p:pic>
      <p:sp>
        <p:nvSpPr>
          <p:cNvPr id="35" name="Rectangle 16">
            <a:extLst>
              <a:ext uri="{FF2B5EF4-FFF2-40B4-BE49-F238E27FC236}">
                <a16:creationId xmlns:a16="http://schemas.microsoft.com/office/drawing/2014/main" xmlns="" id="{1324670C-8CD3-4309-91C6-D8C32837407E}"/>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just"/>
            <a:endParaRPr lang="de-DE" altLang="ko-KR" sz="1600" dirty="0">
              <a:solidFill>
                <a:schemeClr val="tx1"/>
              </a:solidFill>
              <a:latin typeface="Arial" panose="020B0604020202020204" pitchFamily="34" charset="0"/>
              <a:cs typeface="Arial" panose="020B0604020202020204" pitchFamily="34" charset="0"/>
            </a:endParaRPr>
          </a:p>
        </p:txBody>
      </p:sp>
      <p:sp>
        <p:nvSpPr>
          <p:cNvPr id="36" name="CuadroTexto 35">
            <a:extLst>
              <a:ext uri="{FF2B5EF4-FFF2-40B4-BE49-F238E27FC236}">
                <a16:creationId xmlns:a16="http://schemas.microsoft.com/office/drawing/2014/main" xmlns="" id="{277AA379-8432-4D68-8588-777B30FBDFEC}"/>
              </a:ext>
            </a:extLst>
          </p:cNvPr>
          <p:cNvSpPr txBox="1"/>
          <p:nvPr/>
        </p:nvSpPr>
        <p:spPr>
          <a:xfrm>
            <a:off x="1040501" y="2131084"/>
            <a:ext cx="1303840" cy="338554"/>
          </a:xfrm>
          <a:prstGeom prst="rect">
            <a:avLst/>
          </a:prstGeom>
          <a:noFill/>
        </p:spPr>
        <p:txBody>
          <a:bodyPr wrap="square" rtlCol="0">
            <a:spAutoFit/>
          </a:bodyPr>
          <a:lstStyle/>
          <a:p>
            <a:r>
              <a:rPr lang="de-DE" sz="1600" dirty="0">
                <a:solidFill>
                  <a:schemeClr val="tx2">
                    <a:lumMod val="75000"/>
                  </a:schemeClr>
                </a:solidFill>
                <a:latin typeface="Arial" panose="020B0604020202020204" pitchFamily="34" charset="0"/>
                <a:cs typeface="Arial" panose="020B0604020202020204" pitchFamily="34" charset="0"/>
              </a:rPr>
              <a:t>1</a:t>
            </a:r>
          </a:p>
        </p:txBody>
      </p:sp>
      <p:sp>
        <p:nvSpPr>
          <p:cNvPr id="37" name="CuadroTexto 36">
            <a:extLst>
              <a:ext uri="{FF2B5EF4-FFF2-40B4-BE49-F238E27FC236}">
                <a16:creationId xmlns:a16="http://schemas.microsoft.com/office/drawing/2014/main" xmlns="" id="{E0EF125D-C6C1-4972-804F-8815A54759FC}"/>
              </a:ext>
            </a:extLst>
          </p:cNvPr>
          <p:cNvSpPr txBox="1"/>
          <p:nvPr/>
        </p:nvSpPr>
        <p:spPr>
          <a:xfrm>
            <a:off x="9801445" y="2133392"/>
            <a:ext cx="1303840" cy="338554"/>
          </a:xfrm>
          <a:prstGeom prst="rect">
            <a:avLst/>
          </a:prstGeom>
          <a:noFill/>
        </p:spPr>
        <p:txBody>
          <a:bodyPr wrap="square" rtlCol="0">
            <a:spAutoFit/>
          </a:bodyPr>
          <a:lstStyle/>
          <a:p>
            <a:pPr algn="r"/>
            <a:r>
              <a:rPr lang="de-DE" sz="1600" dirty="0">
                <a:solidFill>
                  <a:schemeClr val="accent3">
                    <a:lumMod val="75000"/>
                  </a:schemeClr>
                </a:solidFill>
                <a:latin typeface="Arial" panose="020B0604020202020204" pitchFamily="34" charset="0"/>
                <a:cs typeface="Arial" panose="020B0604020202020204" pitchFamily="34" charset="0"/>
              </a:rPr>
              <a:t>2</a:t>
            </a:r>
          </a:p>
        </p:txBody>
      </p:sp>
      <p:sp>
        <p:nvSpPr>
          <p:cNvPr id="38" name="CuadroTexto 37">
            <a:extLst>
              <a:ext uri="{FF2B5EF4-FFF2-40B4-BE49-F238E27FC236}">
                <a16:creationId xmlns:a16="http://schemas.microsoft.com/office/drawing/2014/main" xmlns="" id="{992249D3-98C8-40B6-9544-64AF1A7D9ED8}"/>
              </a:ext>
            </a:extLst>
          </p:cNvPr>
          <p:cNvSpPr txBox="1"/>
          <p:nvPr/>
        </p:nvSpPr>
        <p:spPr>
          <a:xfrm>
            <a:off x="1045380" y="4279031"/>
            <a:ext cx="1303840" cy="338554"/>
          </a:xfrm>
          <a:prstGeom prst="rect">
            <a:avLst/>
          </a:prstGeom>
          <a:noFill/>
        </p:spPr>
        <p:txBody>
          <a:bodyPr wrap="square" rtlCol="0">
            <a:spAutoFit/>
          </a:bodyPr>
          <a:lstStyle/>
          <a:p>
            <a:r>
              <a:rPr lang="de-DE" sz="1600" dirty="0">
                <a:solidFill>
                  <a:srgbClr val="FFC000"/>
                </a:solidFill>
                <a:latin typeface="Arial" panose="020B0604020202020204" pitchFamily="34" charset="0"/>
                <a:cs typeface="Arial" panose="020B0604020202020204" pitchFamily="34" charset="0"/>
              </a:rPr>
              <a:t>3</a:t>
            </a:r>
          </a:p>
        </p:txBody>
      </p:sp>
      <p:sp>
        <p:nvSpPr>
          <p:cNvPr id="39" name="CuadroTexto 38">
            <a:extLst>
              <a:ext uri="{FF2B5EF4-FFF2-40B4-BE49-F238E27FC236}">
                <a16:creationId xmlns:a16="http://schemas.microsoft.com/office/drawing/2014/main" xmlns="" id="{B4CF659E-D5C6-4D2E-90FE-33C67CE0F7F9}"/>
              </a:ext>
            </a:extLst>
          </p:cNvPr>
          <p:cNvSpPr txBox="1"/>
          <p:nvPr/>
        </p:nvSpPr>
        <p:spPr>
          <a:xfrm>
            <a:off x="9801445" y="4279031"/>
            <a:ext cx="1303840" cy="338554"/>
          </a:xfrm>
          <a:prstGeom prst="rect">
            <a:avLst/>
          </a:prstGeom>
          <a:noFill/>
        </p:spPr>
        <p:txBody>
          <a:bodyPr wrap="square" rtlCol="0">
            <a:spAutoFit/>
          </a:bodyPr>
          <a:lstStyle/>
          <a:p>
            <a:pPr algn="r"/>
            <a:r>
              <a:rPr lang="de-DE" sz="1600" dirty="0">
                <a:solidFill>
                  <a:schemeClr val="accent2">
                    <a:lumMod val="75000"/>
                  </a:schemeClr>
                </a:solidFill>
                <a:latin typeface="Arial" panose="020B0604020202020204" pitchFamily="34" charset="0"/>
                <a:cs typeface="Arial" panose="020B0604020202020204" pitchFamily="34" charset="0"/>
              </a:rPr>
              <a:t>4</a:t>
            </a:r>
          </a:p>
        </p:txBody>
      </p:sp>
      <p:sp>
        <p:nvSpPr>
          <p:cNvPr id="31"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42" name="Immagin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Software-Probleme:</a:t>
            </a:r>
            <a:endParaRPr lang="de-DE"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3" y="2092037"/>
            <a:ext cx="8475399" cy="3902607"/>
          </a:xfrm>
          <a:prstGeom prst="rect">
            <a:avLst/>
          </a:prstGeom>
          <a:noFill/>
        </p:spPr>
        <p:txBody>
          <a:bodyPr wrap="square">
            <a:spAutoFit/>
          </a:bodyPr>
          <a:lstStyle/>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Der Softwareteil des Computers besteht aus allen Anwendungen, einschließlich des Betriebssystems und der Programme, die die Hardwarekomponenten steuern. </a:t>
            </a:r>
            <a:endParaRPr lang="de-DE" sz="10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Software-Probleme sind in der Regel viel einfacher zu lösen als die zuvor gesehenen und stellen in der Regel die Mehrheit der Probleme, die wir auf unserem PC finden können.</a:t>
            </a:r>
            <a:endParaRPr lang="de-DE" sz="7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Durch Deinstallieren und Neuinstallieren von Programmen, Aktualisierung von Software und Anwendungen oder Durchführung von Reparaturprogrammen lässt sich Ihr PC oft relativ einfach reparieren und wieder zum Laufen bringen. Software-Probleme können durch die Bearbeitung ungenauer oder beschädigter Daten, Störungen in installierten Programmen, fehlende Updates oder sogar durch einen Fehler in der Codierung eines Computers verursacht werden.</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 name="Imagen 2">
            <a:extLst>
              <a:ext uri="{FF2B5EF4-FFF2-40B4-BE49-F238E27FC236}">
                <a16:creationId xmlns:a16="http://schemas.microsoft.com/office/drawing/2014/main" xmlns="" id="{E1A16303-09F4-4D6C-BF7F-7A6403E95D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3581" y="2205903"/>
            <a:ext cx="3151029" cy="2446194"/>
          </a:xfrm>
          <a:prstGeom prst="rect">
            <a:avLst/>
          </a:prstGeom>
        </p:spPr>
      </p:pic>
      <p:sp>
        <p:nvSpPr>
          <p:cNvPr id="11"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2:  Software- oder Hardware-Probleme? Erkennen und Lösen technischer Probleme.</a:t>
            </a: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4" name="Immagin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8208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Software-Probleme</a:t>
            </a:r>
            <a:r>
              <a:rPr lang="de-DE"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8982394" cy="1160318"/>
          </a:xfrm>
          <a:prstGeom prst="rect">
            <a:avLst/>
          </a:prstGeom>
          <a:noFill/>
        </p:spPr>
        <p:txBody>
          <a:bodyPr wrap="square">
            <a:spAutoFit/>
          </a:bodyPr>
          <a:lstStyle/>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Zu den häufigsten Problemen mit Computersoftware gehören </a:t>
            </a:r>
            <a:r>
              <a:rPr lang="de-DE" sz="1800" dirty="0">
                <a:effectLst/>
                <a:latin typeface="Arial" panose="020B0604020202020204" pitchFamily="34" charset="0"/>
                <a:ea typeface="STFangsong" panose="02010600040101010101" pitchFamily="2" charset="-122"/>
                <a:cs typeface="Arial" panose="020B0604020202020204" pitchFamily="34" charset="0"/>
              </a:rPr>
              <a:t>:</a:t>
            </a:r>
          </a:p>
          <a:p>
            <a:pPr marL="375920" indent="-285750" algn="just">
              <a:lnSpc>
                <a:spcPct val="110000"/>
              </a:lnSpc>
              <a:spcAft>
                <a:spcPts val="600"/>
              </a:spcAft>
              <a:buFont typeface="Arial" panose="020B0604020202020204" pitchFamily="34" charset="0"/>
              <a:buChar char="•"/>
            </a:pPr>
            <a:endParaRPr lang="de-DE" dirty="0">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graphicFrame>
        <p:nvGraphicFramePr>
          <p:cNvPr id="11" name="Diagrama 10">
            <a:extLst>
              <a:ext uri="{FF2B5EF4-FFF2-40B4-BE49-F238E27FC236}">
                <a16:creationId xmlns:a16="http://schemas.microsoft.com/office/drawing/2014/main" xmlns="" id="{0A6EAF17-4DCB-4C88-A81D-C2F9B7FAD2B6}"/>
              </a:ext>
            </a:extLst>
          </p:cNvPr>
          <p:cNvGraphicFramePr/>
          <p:nvPr>
            <p:extLst>
              <p:ext uri="{D42A27DB-BD31-4B8C-83A1-F6EECF244321}">
                <p14:modId xmlns:p14="http://schemas.microsoft.com/office/powerpoint/2010/main" val="450689152"/>
              </p:ext>
            </p:extLst>
          </p:nvPr>
        </p:nvGraphicFramePr>
        <p:xfrm>
          <a:off x="2185734" y="2547812"/>
          <a:ext cx="6762323" cy="348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2:  Software- oder Hardware-Probleme? Erkennen und Lösen technischer Probleme.</a:t>
            </a: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4"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5" name="Immagin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4354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Wie man Softwareprobleme erkennt</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11544523" cy="4207306"/>
          </a:xfrm>
          <a:prstGeom prst="rect">
            <a:avLst/>
          </a:prstGeom>
          <a:noFill/>
        </p:spPr>
        <p:txBody>
          <a:bodyPr wrap="square">
            <a:spAutoFit/>
          </a:bodyPr>
          <a:lstStyle/>
          <a:p>
            <a:pPr marL="375920" indent="-285750" algn="just">
              <a:lnSpc>
                <a:spcPct val="110000"/>
              </a:lnSpc>
              <a:spcAft>
                <a:spcPts val="600"/>
              </a:spcAft>
              <a:buFont typeface="Arial" panose="020B0604020202020204" pitchFamily="34" charset="0"/>
              <a:buChar char="•"/>
            </a:pPr>
            <a:r>
              <a:rPr lang="de-DE" dirty="0">
                <a:latin typeface="Arial" panose="020B0604020202020204" pitchFamily="34" charset="0"/>
                <a:ea typeface="STFangsong" panose="02010600040101010101" pitchFamily="2" charset="-122"/>
                <a:cs typeface="Arial" panose="020B0604020202020204" pitchFamily="34" charset="0"/>
              </a:rPr>
              <a:t>Im Gegensatz zu Hardware-Fehlern, die in der Regel vor dem Hochfahren des Computers auftreten, z. B. wenn der Computer sich nicht einschaltet oder seltsame Geräusche von sich gibt, auf dem Bildschirm flackert usw. Software-Fehler hingegen treten in der Regel nach dem Hochfahren des Computers auf, wenn Sie Routineaufgaben wie das Surfen im Internet, das Senden von E-Mails oder die Verwendung einer Anwendungssoftware durchführen. </a:t>
            </a:r>
          </a:p>
          <a:p>
            <a:pPr marL="90170" algn="just">
              <a:lnSpc>
                <a:spcPct val="110000"/>
              </a:lnSpc>
              <a:spcAft>
                <a:spcPts val="600"/>
              </a:spcAft>
            </a:pPr>
            <a:endParaRPr lang="de-DE"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r>
              <a:rPr lang="de-DE" dirty="0">
                <a:latin typeface="Arial" panose="020B0604020202020204" pitchFamily="34" charset="0"/>
                <a:ea typeface="STFangsong" panose="02010600040101010101" pitchFamily="2" charset="-122"/>
                <a:cs typeface="Arial" panose="020B0604020202020204" pitchFamily="34" charset="0"/>
              </a:rPr>
              <a:t>Um Software-Probleme zu erkennen, überprüfen Sie zunächst, ob Ihre Antiviren- oder Anti-Malware-Software läuft und ob sie korrekt ausgeführt wird. Stellen Sie sicher, dass alle Programme auf dem neuesten Stand sind und dass es sich um die neueste verfügbare Version handelt. Falls die Programme kürzlich aktualisiert wurden und Sie glauben, dass dies die Ursache für die Probleme Ihres Computers ist, versuchen Sie, die Software zu deinstallieren und neu zu installieren. Wenn alles andere fehlschlägt, versuchen Sie es mit der sicheren Methode, den Computer aus- und wieder einzuschalten - oft ist die einfachste Lösung die effektivste.</a:t>
            </a:r>
          </a:p>
        </p:txBody>
      </p:sp>
      <p:sp>
        <p:nvSpPr>
          <p:cNvPr id="10"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2:  Software- oder Hardware-Probleme? Erkennen und Lösen technischer Probleme.</a:t>
            </a: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3" name="Immagin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1831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614956" y="1741709"/>
            <a:ext cx="10602287" cy="1592231"/>
          </a:xfrm>
          <a:prstGeom prst="rect">
            <a:avLst/>
          </a:prstGeom>
          <a:noFill/>
        </p:spPr>
        <p:txBody>
          <a:bodyPr wrap="square">
            <a:spAutoFit/>
          </a:bodyPr>
          <a:lstStyle/>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Im Anschluss an das bisher gesammelte Fachwissen möchten wir nun einen grundlegenden praktischen Leitfaden für die vorbeugende Wartung unserer Geräte vorstellen, um mögliche Unfälle bei der Fernarbeit zu vermeiden. In diesem Leitfaden geht es um einige einfache Schritte, die regelmäßig durchgeführt werden sollten, um sicherzustellen, dass unsere Geräte immer einsatzbereit sind. </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181705" y="431177"/>
            <a:ext cx="7323804" cy="707886"/>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3: Ein praktischer Leitfaden für die vorbeugende Instandhaltung von Geräten in Smart Working.</a:t>
            </a:r>
          </a:p>
        </p:txBody>
      </p:sp>
      <p:pic>
        <p:nvPicPr>
          <p:cNvPr id="3" name="Imagen 2">
            <a:extLst>
              <a:ext uri="{FF2B5EF4-FFF2-40B4-BE49-F238E27FC236}">
                <a16:creationId xmlns:a16="http://schemas.microsoft.com/office/drawing/2014/main" xmlns="" id="{B45807C0-9130-47CE-A9BE-4D7DC9C4E7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8564" y="3043646"/>
            <a:ext cx="4864864" cy="3243242"/>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3" name="Immagin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1423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marL="285750" indent="-285750">
              <a:buFont typeface="Wingdings" panose="05000000000000000000" pitchFamily="2" charset="2"/>
              <a:buChar char="ü"/>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Ausrüstung auf dem neuesten Stand halten</a:t>
            </a:r>
            <a:r>
              <a:rPr lang="de-DE"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6"/>
            <a:ext cx="10512429" cy="1592231"/>
          </a:xfrm>
          <a:prstGeom prst="rect">
            <a:avLst/>
          </a:prstGeom>
          <a:noFill/>
        </p:spPr>
        <p:txBody>
          <a:bodyPr wrap="square">
            <a:spAutoFit/>
          </a:bodyPr>
          <a:lstStyle/>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Es ist sehr wichtig, dass Sie sowohl das Betriebssystem als auch die Treiber auf dem neuesten Stand halten, wobei Sie immer darauf achten sollten, dass die Updates von den offiziellen Seiten der Hersteller stammen. Mit diesem einfachen Schritt beugen Sie nicht nur Inkompatibilitätsproblemen und Virenbefall vor, sondern gewinnen auch an Geschwindigkeit und Optimierung und profitieren von den zusätzlichen Verbesserungen der neuen Versionen.</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4" name="Imagen 3">
            <a:extLst>
              <a:ext uri="{FF2B5EF4-FFF2-40B4-BE49-F238E27FC236}">
                <a16:creationId xmlns:a16="http://schemas.microsoft.com/office/drawing/2014/main" xmlns="" id="{5A94F3FF-E84D-4F87-842F-A18096B90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9649" y="3684267"/>
            <a:ext cx="6520240" cy="2460807"/>
          </a:xfrm>
          <a:prstGeom prst="rect">
            <a:avLst/>
          </a:prstGeom>
        </p:spPr>
      </p:pic>
      <p:sp>
        <p:nvSpPr>
          <p:cNvPr id="11" name="TextBox 3">
            <a:extLst>
              <a:ext uri="{FF2B5EF4-FFF2-40B4-BE49-F238E27FC236}">
                <a16:creationId xmlns:a16="http://schemas.microsoft.com/office/drawing/2014/main" xmlns="" id="{56012DC6-2A46-4E80-AC7F-3839B2EBBA3E}"/>
              </a:ext>
            </a:extLst>
          </p:cNvPr>
          <p:cNvSpPr txBox="1"/>
          <p:nvPr/>
        </p:nvSpPr>
        <p:spPr>
          <a:xfrm>
            <a:off x="5181705" y="431177"/>
            <a:ext cx="7323804" cy="707886"/>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3: Ein praktischer Leitfaden für die vorbeugende Instandhaltung von Geräten in Smart Working.</a:t>
            </a: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4" name="Immagin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4644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4" y="1610904"/>
            <a:ext cx="8380808" cy="646331"/>
          </a:xfrm>
          <a:prstGeom prst="rect">
            <a:avLst/>
          </a:prstGeom>
          <a:noFill/>
        </p:spPr>
        <p:txBody>
          <a:bodyPr wrap="square">
            <a:spAutoFit/>
          </a:bodyPr>
          <a:lstStyle/>
          <a:p>
            <a:pPr marL="285750" indent="-285750">
              <a:buFont typeface="Wingdings" panose="05000000000000000000" pitchFamily="2" charset="2"/>
              <a:buChar char="ü"/>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Vermeidung von Programmen, die den Arbeitsspeicher auslasten und unnötig Ressourcen verbrauchen </a:t>
            </a:r>
            <a:r>
              <a:rPr lang="de-DE"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 </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1" y="2361952"/>
            <a:ext cx="7189809" cy="2506327"/>
          </a:xfrm>
          <a:prstGeom prst="rect">
            <a:avLst/>
          </a:prstGeom>
          <a:noFill/>
        </p:spPr>
        <p:txBody>
          <a:bodyPr wrap="square">
            <a:spAutoFit/>
          </a:bodyPr>
          <a:lstStyle/>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Oft werden Programme installiert, die von den Herstellern zur Steuerung bestimmter Teile des PCs empfohlen werden, und diese Installationsprozesse bieten wiederum andere optionale Programme an. Achten Sie darauf, welche Ressourcen Sie wirklich benötigen, und nutzen Sie den Platz auf Ihrem PC optimal aus. Durch die Deinstallation von Programmen, die nicht zwingend für die korrekte Funktion des Computers erforderlich sind, vermeiden Sie unnötige Belastungen und damit eine Verlangsamung Ihres PCs. </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 name="Imagen 2">
            <a:extLst>
              <a:ext uri="{FF2B5EF4-FFF2-40B4-BE49-F238E27FC236}">
                <a16:creationId xmlns:a16="http://schemas.microsoft.com/office/drawing/2014/main" xmlns="" id="{441D96B6-424B-49D9-9588-296715F7F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6227" y="2361952"/>
            <a:ext cx="3422571" cy="2318180"/>
          </a:xfrm>
          <a:prstGeom prst="rect">
            <a:avLst/>
          </a:prstGeom>
        </p:spPr>
      </p:pic>
      <p:sp>
        <p:nvSpPr>
          <p:cNvPr id="11" name="TextBox 3">
            <a:extLst>
              <a:ext uri="{FF2B5EF4-FFF2-40B4-BE49-F238E27FC236}">
                <a16:creationId xmlns:a16="http://schemas.microsoft.com/office/drawing/2014/main" xmlns="" id="{56012DC6-2A46-4E80-AC7F-3839B2EBBA3E}"/>
              </a:ext>
            </a:extLst>
          </p:cNvPr>
          <p:cNvSpPr txBox="1"/>
          <p:nvPr/>
        </p:nvSpPr>
        <p:spPr>
          <a:xfrm>
            <a:off x="5181705" y="431177"/>
            <a:ext cx="7323804" cy="707886"/>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3: Ein praktischer Leitfaden für die vorbeugende Instandhaltung von Geräten in Smart Working.</a:t>
            </a: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4" name="Immagin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727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0804680" cy="369332"/>
          </a:xfrm>
          <a:prstGeom prst="rect">
            <a:avLst/>
          </a:prstGeom>
          <a:noFill/>
        </p:spPr>
        <p:txBody>
          <a:bodyPr wrap="square">
            <a:spAutoFit/>
          </a:bodyPr>
          <a:lstStyle/>
          <a:p>
            <a:pPr marL="285750" indent="-285750">
              <a:buFont typeface="Wingdings" panose="05000000000000000000" pitchFamily="2" charset="2"/>
              <a:buChar char="ü"/>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Dateien auf zusätzlichen und externen Festplatten speichern</a:t>
            </a:r>
            <a:r>
              <a:rPr lang="de-DE"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 </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3" y="2092037"/>
            <a:ext cx="6709972" cy="1592231"/>
          </a:xfrm>
          <a:prstGeom prst="rect">
            <a:avLst/>
          </a:prstGeom>
          <a:noFill/>
        </p:spPr>
        <p:txBody>
          <a:bodyPr wrap="square">
            <a:spAutoFit/>
          </a:bodyPr>
          <a:lstStyle/>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Wenn Sie Speicherplatzprobleme auf Ihrem PC haben, sollten Sie daran denken, dass eine externe Festplatte eine gute Option ist, um diese Belastung zu verringern und Dateien zu speichern, die für den täglichen Gebrauch nicht auf Ihrem PC benötigt werden.</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10" name="CuadroTexto 9">
            <a:extLst>
              <a:ext uri="{FF2B5EF4-FFF2-40B4-BE49-F238E27FC236}">
                <a16:creationId xmlns:a16="http://schemas.microsoft.com/office/drawing/2014/main" xmlns="" id="{B8D8D79A-1226-4406-BA96-A3DD73147DC1}"/>
              </a:ext>
            </a:extLst>
          </p:cNvPr>
          <p:cNvSpPr txBox="1"/>
          <p:nvPr/>
        </p:nvSpPr>
        <p:spPr>
          <a:xfrm>
            <a:off x="358243" y="3909621"/>
            <a:ext cx="6097508" cy="369332"/>
          </a:xfrm>
          <a:prstGeom prst="rect">
            <a:avLst/>
          </a:prstGeom>
          <a:noFill/>
        </p:spPr>
        <p:txBody>
          <a:bodyPr wrap="square">
            <a:spAutoFit/>
          </a:bodyPr>
          <a:lstStyle/>
          <a:p>
            <a:pPr marL="285750" indent="-285750">
              <a:buFont typeface="Wingdings" panose="05000000000000000000" pitchFamily="2" charset="2"/>
              <a:buChar char="ü"/>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Sicherungskopien:</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sp>
        <p:nvSpPr>
          <p:cNvPr id="11" name="CuadroTexto 10">
            <a:extLst>
              <a:ext uri="{FF2B5EF4-FFF2-40B4-BE49-F238E27FC236}">
                <a16:creationId xmlns:a16="http://schemas.microsoft.com/office/drawing/2014/main" xmlns="" id="{6B5B42E8-FEC9-4147-9EAB-ABFDCACD4CA2}"/>
              </a:ext>
            </a:extLst>
          </p:cNvPr>
          <p:cNvSpPr txBox="1"/>
          <p:nvPr/>
        </p:nvSpPr>
        <p:spPr>
          <a:xfrm>
            <a:off x="215020" y="4293724"/>
            <a:ext cx="11355309" cy="1287532"/>
          </a:xfrm>
          <a:prstGeom prst="rect">
            <a:avLst/>
          </a:prstGeom>
          <a:noFill/>
        </p:spPr>
        <p:txBody>
          <a:bodyPr wrap="square">
            <a:spAutoFit/>
          </a:bodyPr>
          <a:lstStyle/>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Um zu vermeiden, dass wichtige Informationen, die Sie auf Ihrem PC gespeichert haben, im Falle eines Fehlers verloren gehen, erstellen Sie eine Sicherungskopie der Dateien, die Sie nicht verlieren möchten, auf einer externen Festplatte. Damit verhindern Sie den Verlust wichtiger Daten im Falle eines Festplatten- oder Systemausfalls.</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5" name="Imagen 4">
            <a:extLst>
              <a:ext uri="{FF2B5EF4-FFF2-40B4-BE49-F238E27FC236}">
                <a16:creationId xmlns:a16="http://schemas.microsoft.com/office/drawing/2014/main" xmlns="" id="{31E8B11D-FE43-4DB4-9F3A-5CFB17C56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0563" y="1909377"/>
            <a:ext cx="3656863" cy="1970027"/>
          </a:xfrm>
          <a:prstGeom prst="rect">
            <a:avLst/>
          </a:prstGeom>
        </p:spPr>
      </p:pic>
      <p:sp>
        <p:nvSpPr>
          <p:cNvPr id="14" name="TextBox 3">
            <a:extLst>
              <a:ext uri="{FF2B5EF4-FFF2-40B4-BE49-F238E27FC236}">
                <a16:creationId xmlns:a16="http://schemas.microsoft.com/office/drawing/2014/main" xmlns="" id="{56012DC6-2A46-4E80-AC7F-3839B2EBBA3E}"/>
              </a:ext>
            </a:extLst>
          </p:cNvPr>
          <p:cNvSpPr txBox="1"/>
          <p:nvPr/>
        </p:nvSpPr>
        <p:spPr>
          <a:xfrm>
            <a:off x="5181705" y="431177"/>
            <a:ext cx="7323804" cy="707886"/>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3: Ein praktischer Leitfaden für die vorbeugende Instandhaltung von Geräten in Smart Working.</a:t>
            </a:r>
          </a:p>
        </p:txBody>
      </p:sp>
      <p:sp>
        <p:nvSpPr>
          <p:cNvPr id="15"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6"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7" name="Immagin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1243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0804680" cy="369332"/>
          </a:xfrm>
          <a:prstGeom prst="rect">
            <a:avLst/>
          </a:prstGeom>
          <a:noFill/>
        </p:spPr>
        <p:txBody>
          <a:bodyPr wrap="square">
            <a:spAutoFit/>
          </a:bodyPr>
          <a:lstStyle/>
          <a:p>
            <a:pPr marL="285750" indent="-285750">
              <a:buFont typeface="Wingdings" panose="05000000000000000000" pitchFamily="2" charset="2"/>
              <a:buChar char="ü"/>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Daten in der Cloud : </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3" y="2092036"/>
            <a:ext cx="6764294" cy="1615827"/>
          </a:xfrm>
          <a:prstGeom prst="rect">
            <a:avLst/>
          </a:prstGeom>
          <a:noFill/>
        </p:spPr>
        <p:txBody>
          <a:bodyPr wrap="square">
            <a:spAutoFit/>
          </a:bodyPr>
          <a:lstStyle/>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Eine weitere Möglichkeit, Daten zu sichern, ohne eine physische Festplatte zu besitzen, sind Cloud-Dienste wie Dropbox, One Drive oder Google Drive und andere. Mit diesen Diensten können Sie von praktisch überall und zu jeder Zeit auf Ihre Dateien zugreifen.</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5" name="Imagen 4">
            <a:extLst>
              <a:ext uri="{FF2B5EF4-FFF2-40B4-BE49-F238E27FC236}">
                <a16:creationId xmlns:a16="http://schemas.microsoft.com/office/drawing/2014/main" xmlns="" id="{2F2F1F70-C11A-4F66-BA08-015649FAE2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4209" y="1838574"/>
            <a:ext cx="2906161" cy="2266343"/>
          </a:xfrm>
          <a:prstGeom prst="rect">
            <a:avLst/>
          </a:prstGeom>
        </p:spPr>
      </p:pic>
      <p:sp>
        <p:nvSpPr>
          <p:cNvPr id="13" name="CuadroTexto 12">
            <a:extLst>
              <a:ext uri="{FF2B5EF4-FFF2-40B4-BE49-F238E27FC236}">
                <a16:creationId xmlns:a16="http://schemas.microsoft.com/office/drawing/2014/main" xmlns="" id="{D9A5EEB9-1A35-4EAA-BAD6-B86643B6D637}"/>
              </a:ext>
            </a:extLst>
          </p:cNvPr>
          <p:cNvSpPr txBox="1"/>
          <p:nvPr/>
        </p:nvSpPr>
        <p:spPr>
          <a:xfrm>
            <a:off x="358242" y="3969908"/>
            <a:ext cx="10804680" cy="369332"/>
          </a:xfrm>
          <a:prstGeom prst="rect">
            <a:avLst/>
          </a:prstGeom>
          <a:noFill/>
        </p:spPr>
        <p:txBody>
          <a:bodyPr wrap="square">
            <a:spAutoFit/>
          </a:bodyPr>
          <a:lstStyle/>
          <a:p>
            <a:pPr marL="285750" indent="-285750">
              <a:buFont typeface="Wingdings" panose="05000000000000000000" pitchFamily="2" charset="2"/>
              <a:buChar char="ü"/>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Aktualisiertes und konfiguriertes Antivirusprogramm:</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sp>
        <p:nvSpPr>
          <p:cNvPr id="14" name="CuadroTexto 13">
            <a:extLst>
              <a:ext uri="{FF2B5EF4-FFF2-40B4-BE49-F238E27FC236}">
                <a16:creationId xmlns:a16="http://schemas.microsoft.com/office/drawing/2014/main" xmlns="" id="{4AEF20E0-30EC-4B91-A549-0B5B078EE360}"/>
              </a:ext>
            </a:extLst>
          </p:cNvPr>
          <p:cNvSpPr txBox="1"/>
          <p:nvPr/>
        </p:nvSpPr>
        <p:spPr>
          <a:xfrm>
            <a:off x="98231" y="4451041"/>
            <a:ext cx="11544523" cy="1287532"/>
          </a:xfrm>
          <a:prstGeom prst="rect">
            <a:avLst/>
          </a:prstGeom>
          <a:noFill/>
        </p:spPr>
        <p:txBody>
          <a:bodyPr wrap="square">
            <a:spAutoFit/>
          </a:bodyPr>
          <a:lstStyle/>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Ein zuverlässiges und gut funktionsfähiges Antivirenprogramm kann uns dabei helfen, Schadsoftware auf unserem PC und alle damit verbundenen Probleme zu vermeiden. Halten Sie Ihr Antivirenprogramm immer auf dem neuesten Stand und führen Sie regelmäßig Scans durch. Sie können es auch so konfigurieren, dass diese Aktionen automatisch ausgeführt werden.</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15" name="TextBox 3">
            <a:extLst>
              <a:ext uri="{FF2B5EF4-FFF2-40B4-BE49-F238E27FC236}">
                <a16:creationId xmlns:a16="http://schemas.microsoft.com/office/drawing/2014/main" xmlns="" id="{56012DC6-2A46-4E80-AC7F-3839B2EBBA3E}"/>
              </a:ext>
            </a:extLst>
          </p:cNvPr>
          <p:cNvSpPr txBox="1"/>
          <p:nvPr/>
        </p:nvSpPr>
        <p:spPr>
          <a:xfrm>
            <a:off x="5181705" y="431177"/>
            <a:ext cx="7323804" cy="707886"/>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3: Ein praktischer Leitfaden für die vorbeugende Instandhaltung von Geräten in Smart Working.</a:t>
            </a:r>
          </a:p>
        </p:txBody>
      </p:sp>
      <p:sp>
        <p:nvSpPr>
          <p:cNvPr id="1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8" name="Immagin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635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0804680" cy="369332"/>
          </a:xfrm>
          <a:prstGeom prst="rect">
            <a:avLst/>
          </a:prstGeom>
          <a:noFill/>
        </p:spPr>
        <p:txBody>
          <a:bodyPr wrap="square">
            <a:spAutoFit/>
          </a:bodyPr>
          <a:lstStyle/>
          <a:p>
            <a:pPr marL="285750" indent="-285750">
              <a:buFont typeface="Wingdings" panose="05000000000000000000" pitchFamily="2" charset="2"/>
              <a:buChar char="ü"/>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Reinigungssoftware:</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7687748" cy="2506327"/>
          </a:xfrm>
          <a:prstGeom prst="rect">
            <a:avLst/>
          </a:prstGeom>
          <a:noFill/>
        </p:spPr>
        <p:txBody>
          <a:bodyPr wrap="square">
            <a:spAutoFit/>
          </a:bodyPr>
          <a:lstStyle/>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Im Laufe der Zeit sammelt unser PC temporäre Dateien von verschiedenen Anwendungen an, die Speicherplatz und Ressourcen unseres Betriebssystems verbrauchen. Es gibt einige Software, die uns bei dieser Aufgabe helfen, wie z. B. CCleaner. Mit diesem Computerprogramm können wir sowohl die temporären Internetdateien als auch die nicht verwendeten Register löschen. Vom Startbildschirm aus können wir die verfügbaren Reinigungsoptionen nach unseren Wünschen auswählen, konfigurieren und ausführen.</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 name="Imagen 2">
            <a:extLst>
              <a:ext uri="{FF2B5EF4-FFF2-40B4-BE49-F238E27FC236}">
                <a16:creationId xmlns:a16="http://schemas.microsoft.com/office/drawing/2014/main" xmlns="" id="{A8244BEE-3D81-4175-8BF0-792ADA7A0A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3581" y="1980236"/>
            <a:ext cx="2038507" cy="1950172"/>
          </a:xfrm>
          <a:prstGeom prst="rect">
            <a:avLst/>
          </a:prstGeom>
        </p:spPr>
      </p:pic>
      <p:sp>
        <p:nvSpPr>
          <p:cNvPr id="11" name="TextBox 3">
            <a:extLst>
              <a:ext uri="{FF2B5EF4-FFF2-40B4-BE49-F238E27FC236}">
                <a16:creationId xmlns:a16="http://schemas.microsoft.com/office/drawing/2014/main" xmlns="" id="{56012DC6-2A46-4E80-AC7F-3839B2EBBA3E}"/>
              </a:ext>
            </a:extLst>
          </p:cNvPr>
          <p:cNvSpPr txBox="1"/>
          <p:nvPr/>
        </p:nvSpPr>
        <p:spPr>
          <a:xfrm>
            <a:off x="5181705" y="431177"/>
            <a:ext cx="7323804" cy="707886"/>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3: Ein praktischer Leitfaden für die vorbeugende Instandhaltung von Geräten in Smart Working.</a:t>
            </a: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4" name="Immagin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008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0804680" cy="369332"/>
          </a:xfrm>
          <a:prstGeom prst="rect">
            <a:avLst/>
          </a:prstGeom>
          <a:noFill/>
        </p:spPr>
        <p:txBody>
          <a:bodyPr wrap="square">
            <a:spAutoFit/>
          </a:bodyPr>
          <a:lstStyle/>
          <a:p>
            <a:pPr marL="285750" indent="-285750">
              <a:buFont typeface="Wingdings" panose="05000000000000000000" pitchFamily="2" charset="2"/>
              <a:buChar char="ü"/>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Hardware-Reinigung:</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29" y="3928212"/>
            <a:ext cx="11746581" cy="2262158"/>
          </a:xfrm>
          <a:prstGeom prst="rect">
            <a:avLst/>
          </a:prstGeom>
          <a:noFill/>
        </p:spPr>
        <p:txBody>
          <a:bodyPr wrap="square">
            <a:spAutoFit/>
          </a:bodyPr>
          <a:lstStyle/>
          <a:p>
            <a:pPr marL="90170" algn="just">
              <a:spcAft>
                <a:spcPts val="600"/>
              </a:spcAft>
            </a:pPr>
            <a:endParaRPr lang="de-DE" dirty="0">
              <a:effectLst/>
              <a:latin typeface="Arial" panose="020B0604020202020204" pitchFamily="34" charset="0"/>
              <a:ea typeface="STFangsong" panose="02010600040101010101" pitchFamily="2" charset="-122"/>
              <a:cs typeface="Arial" panose="020B0604020202020204" pitchFamily="34" charset="0"/>
            </a:endParaRPr>
          </a:p>
          <a:p>
            <a:pPr marL="90170" algn="just">
              <a:spcAft>
                <a:spcPts val="600"/>
              </a:spcAft>
            </a:pPr>
            <a:endParaRPr lang="de-DE" dirty="0">
              <a:latin typeface="Arial" panose="020B0604020202020204" pitchFamily="34" charset="0"/>
              <a:ea typeface="STFangsong" panose="02010600040101010101" pitchFamily="2" charset="-122"/>
              <a:cs typeface="Arial" panose="020B0604020202020204" pitchFamily="34" charset="0"/>
            </a:endParaRPr>
          </a:p>
          <a:p>
            <a:pPr marL="90170" algn="just">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In diesen Fällen ist es am effektivsten, Druckluftsysteme zu verwenden, die es ermöglichen, den Schmutz zu entfernen, der sich auf Dauer im Inneren des Geräts angesammelt hat und an Komponenten, Lüftern oder Filtern haftet. </a:t>
            </a:r>
          </a:p>
          <a:p>
            <a:pPr marL="90170" algn="just">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Laptops müssen für die Reinigung geöffnet werden, daher ist es am besten, sie zu einem spezialisierten Zentrum zu bringen.</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10" name="CuadroTexto 9">
            <a:extLst>
              <a:ext uri="{FF2B5EF4-FFF2-40B4-BE49-F238E27FC236}">
                <a16:creationId xmlns:a16="http://schemas.microsoft.com/office/drawing/2014/main" xmlns="" id="{7B4A319B-B6C0-405F-86EC-02EBA5FA480E}"/>
              </a:ext>
            </a:extLst>
          </p:cNvPr>
          <p:cNvSpPr txBox="1"/>
          <p:nvPr/>
        </p:nvSpPr>
        <p:spPr>
          <a:xfrm>
            <a:off x="98229" y="2061482"/>
            <a:ext cx="7271292" cy="3167021"/>
          </a:xfrm>
          <a:prstGeom prst="rect">
            <a:avLst/>
          </a:prstGeom>
          <a:noFill/>
        </p:spPr>
        <p:txBody>
          <a:bodyPr wrap="square">
            <a:spAutoFit/>
          </a:bodyPr>
          <a:lstStyle/>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Mit der Zeit und durch den Gebrauch, und in vielen Fällen auch durch Nichtgebrauch, können sich in Computergeräten Staub, Schmutz und andere Stoffe ansammeln, die das optimale Funktionieren des Computers langfristig beeinträchtigen können.</a:t>
            </a:r>
          </a:p>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Aus diesem Grund ist es notwendig, unsere Geräte von Zeit zu Zeit zu reinigen, um einen guten Luftstrom im Inneren des Geräts aufrechtzuerhalten und so Temperaturprobleme oder die Überhitzung eines Bauteils aufgrund der Verstopfung eines Lüfters zu vermeiden. </a:t>
            </a:r>
          </a:p>
          <a:p>
            <a:pPr marL="90170" algn="just">
              <a:lnSpc>
                <a:spcPct val="110000"/>
              </a:lnSpc>
              <a:spcAft>
                <a:spcPts val="600"/>
              </a:spcAft>
            </a:pPr>
            <a:endParaRPr lang="de-DE" sz="6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 name="Imagen 2">
            <a:extLst>
              <a:ext uri="{FF2B5EF4-FFF2-40B4-BE49-F238E27FC236}">
                <a16:creationId xmlns:a16="http://schemas.microsoft.com/office/drawing/2014/main" xmlns="" id="{61B888E6-8CC8-4104-9AD7-A264274FCD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9766" y="1876725"/>
            <a:ext cx="3413157" cy="2275438"/>
          </a:xfrm>
          <a:prstGeom prst="rect">
            <a:avLst/>
          </a:prstGeom>
        </p:spPr>
      </p:pic>
      <p:sp>
        <p:nvSpPr>
          <p:cNvPr id="13" name="TextBox 3">
            <a:extLst>
              <a:ext uri="{FF2B5EF4-FFF2-40B4-BE49-F238E27FC236}">
                <a16:creationId xmlns:a16="http://schemas.microsoft.com/office/drawing/2014/main" xmlns="" id="{56012DC6-2A46-4E80-AC7F-3839B2EBBA3E}"/>
              </a:ext>
            </a:extLst>
          </p:cNvPr>
          <p:cNvSpPr txBox="1"/>
          <p:nvPr/>
        </p:nvSpPr>
        <p:spPr>
          <a:xfrm>
            <a:off x="5181705" y="431177"/>
            <a:ext cx="7323804" cy="707886"/>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3: Ein praktischer Leitfaden für die vorbeugende Instandhaltung von Geräten in Smart Working.</a:t>
            </a:r>
          </a:p>
        </p:txBody>
      </p:sp>
      <p:sp>
        <p:nvSpPr>
          <p:cNvPr id="14"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5"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6" name="Immagin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935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2170600" y="1806434"/>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400" dirty="0">
              <a:solidFill>
                <a:schemeClr val="tx1"/>
              </a:solidFill>
              <a:cs typeface="Arial" panose="020B0604020202020204" pitchFamily="34" charset="0"/>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901086" y="3884716"/>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400" dirty="0">
              <a:solidFill>
                <a:schemeClr val="tx1"/>
              </a:solidFill>
              <a:cs typeface="Arial" panose="020B0604020202020204" pitchFamily="34" charset="0"/>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4393086" y="1806434"/>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400" dirty="0">
              <a:solidFill>
                <a:schemeClr val="tx1"/>
              </a:solidFill>
              <a:cs typeface="Arial" panose="020B0604020202020204" pitchFamily="34" charset="0"/>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3085540" y="5285491"/>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400" dirty="0">
              <a:solidFill>
                <a:schemeClr val="tx1"/>
              </a:solidFill>
              <a:cs typeface="Arial" panose="020B0604020202020204" pitchFamily="34" charset="0"/>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671954" y="1809517"/>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ltLang="ko-KR" sz="1400" dirty="0">
                <a:solidFill>
                  <a:schemeClr val="bg1"/>
                </a:solidFill>
                <a:cs typeface="Arial" panose="020B0604020202020204" pitchFamily="34" charset="0"/>
              </a:rPr>
              <a:t> </a:t>
            </a: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592290" y="4353523"/>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400" dirty="0">
              <a:solidFill>
                <a:schemeClr val="tx1"/>
              </a:solidFill>
              <a:cs typeface="Arial" panose="020B0604020202020204"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3229556" y="5398992"/>
            <a:ext cx="1194886" cy="307777"/>
          </a:xfrm>
          <a:prstGeom prst="rect">
            <a:avLst/>
          </a:prstGeom>
          <a:noFill/>
        </p:spPr>
        <p:txBody>
          <a:bodyPr wrap="square" rtlCol="0">
            <a:spAutoFit/>
          </a:bodyPr>
          <a:lstStyle/>
          <a:p>
            <a:pPr algn="ctr"/>
            <a:r>
              <a:rPr lang="de-DE" altLang="ko-KR" sz="1400" b="1" dirty="0">
                <a:solidFill>
                  <a:schemeClr val="bg1"/>
                </a:solidFill>
                <a:cs typeface="Arial" panose="020B0604020202020204" pitchFamily="34" charset="0"/>
              </a:rPr>
              <a:t>Teil 2</a:t>
            </a: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741639" y="4451636"/>
            <a:ext cx="1080120" cy="307777"/>
          </a:xfrm>
          <a:prstGeom prst="rect">
            <a:avLst/>
          </a:prstGeom>
          <a:noFill/>
        </p:spPr>
        <p:txBody>
          <a:bodyPr wrap="square" rtlCol="0">
            <a:spAutoFit/>
          </a:bodyPr>
          <a:lstStyle/>
          <a:p>
            <a:pPr algn="ctr"/>
            <a:r>
              <a:rPr lang="de-DE" altLang="ko-KR" sz="1400" b="1" dirty="0">
                <a:solidFill>
                  <a:schemeClr val="bg1"/>
                </a:solidFill>
                <a:cs typeface="Arial" panose="020B0604020202020204" pitchFamily="34" charset="0"/>
              </a:rPr>
              <a:t>Teil 3</a:t>
            </a:r>
          </a:p>
        </p:txBody>
      </p:sp>
      <p:grpSp>
        <p:nvGrpSpPr>
          <p:cNvPr id="14" name="Group 13">
            <a:extLst>
              <a:ext uri="{FF2B5EF4-FFF2-40B4-BE49-F238E27FC236}">
                <a16:creationId xmlns:a16="http://schemas.microsoft.com/office/drawing/2014/main" xmlns="" id="{B35C0407-788E-4D39-B765-3AA5E9B7D121}"/>
              </a:ext>
            </a:extLst>
          </p:cNvPr>
          <p:cNvGrpSpPr/>
          <p:nvPr/>
        </p:nvGrpSpPr>
        <p:grpSpPr>
          <a:xfrm>
            <a:off x="4229101" y="2102656"/>
            <a:ext cx="2267373" cy="1828078"/>
            <a:chOff x="309610" y="1895792"/>
            <a:chExt cx="2277237" cy="1828078"/>
          </a:xfrm>
        </p:grpSpPr>
        <p:sp>
          <p:nvSpPr>
            <p:cNvPr id="15" name="TextBox 14">
              <a:extLst>
                <a:ext uri="{FF2B5EF4-FFF2-40B4-BE49-F238E27FC236}">
                  <a16:creationId xmlns:a16="http://schemas.microsoft.com/office/drawing/2014/main" xmlns="" id="{F7BC1956-F7E9-4901-8692-C85717C85F25}"/>
                </a:ext>
              </a:extLst>
            </p:cNvPr>
            <p:cNvSpPr txBox="1"/>
            <p:nvPr/>
          </p:nvSpPr>
          <p:spPr>
            <a:xfrm>
              <a:off x="309610" y="2209609"/>
              <a:ext cx="2277237" cy="1514261"/>
            </a:xfrm>
            <a:prstGeom prst="rect">
              <a:avLst/>
            </a:prstGeom>
            <a:noFill/>
          </p:spPr>
          <p:txBody>
            <a:bodyPr wrap="square" rtlCol="0">
              <a:spAutoFit/>
            </a:bodyPr>
            <a:lstStyle/>
            <a:p>
              <a:pPr marL="457200">
                <a:lnSpc>
                  <a:spcPct val="110000"/>
                </a:lnSpc>
                <a:spcAft>
                  <a:spcPts val="600"/>
                </a:spcAft>
              </a:pPr>
              <a:r>
                <a:rPr lang="de-DE" sz="1400" dirty="0">
                  <a:solidFill>
                    <a:schemeClr val="bg1"/>
                  </a:solidFill>
                  <a:ea typeface="STFangsong" panose="02010600040101010101" pitchFamily="2" charset="-122"/>
                  <a:cs typeface="Arial" panose="020B0604020202020204" pitchFamily="34" charset="0"/>
                </a:rPr>
                <a:t>Software- oder Hardware-Probleme? Erkennen und Lösen technischer Probleme.</a:t>
              </a:r>
              <a:endParaRPr lang="de-DE" sz="1400" dirty="0">
                <a:solidFill>
                  <a:schemeClr val="bg1"/>
                </a:solidFill>
                <a:effectLst/>
                <a:ea typeface="STFangsong" panose="02010600040101010101" pitchFamily="2" charset="-122"/>
                <a:cs typeface="Arial" panose="020B0604020202020204" pitchFamily="34" charset="0"/>
              </a:endParaRPr>
            </a:p>
          </p:txBody>
        </p:sp>
        <p:sp>
          <p:nvSpPr>
            <p:cNvPr id="16" name="TextBox 15">
              <a:extLst>
                <a:ext uri="{FF2B5EF4-FFF2-40B4-BE49-F238E27FC236}">
                  <a16:creationId xmlns:a16="http://schemas.microsoft.com/office/drawing/2014/main" xmlns="" id="{84979C29-3B9E-44F9-B980-03028FCC7657}"/>
                </a:ext>
              </a:extLst>
            </p:cNvPr>
            <p:cNvSpPr txBox="1"/>
            <p:nvPr/>
          </p:nvSpPr>
          <p:spPr>
            <a:xfrm>
              <a:off x="849114" y="1895792"/>
              <a:ext cx="1634607" cy="307777"/>
            </a:xfrm>
            <a:prstGeom prst="rect">
              <a:avLst/>
            </a:prstGeom>
            <a:noFill/>
          </p:spPr>
          <p:txBody>
            <a:bodyPr wrap="square" rtlCol="0">
              <a:spAutoFit/>
            </a:bodyPr>
            <a:lstStyle/>
            <a:p>
              <a:pPr algn="ctr"/>
              <a:r>
                <a:rPr lang="de-DE" altLang="ko-KR" sz="1400" b="1" dirty="0">
                  <a:solidFill>
                    <a:schemeClr val="bg1"/>
                  </a:solidFill>
                  <a:cs typeface="Arial" panose="020B0604020202020204" pitchFamily="34" charset="0"/>
                </a:rPr>
                <a:t>Teil  2</a:t>
              </a:r>
            </a:p>
          </p:txBody>
        </p:sp>
      </p:grpSp>
      <p:grpSp>
        <p:nvGrpSpPr>
          <p:cNvPr id="20" name="Group 19">
            <a:extLst>
              <a:ext uri="{FF2B5EF4-FFF2-40B4-BE49-F238E27FC236}">
                <a16:creationId xmlns:a16="http://schemas.microsoft.com/office/drawing/2014/main" xmlns="" id="{D166230B-3D88-4F55-A3ED-3CAE9D6B91C8}"/>
              </a:ext>
            </a:extLst>
          </p:cNvPr>
          <p:cNvGrpSpPr/>
          <p:nvPr/>
        </p:nvGrpSpPr>
        <p:grpSpPr>
          <a:xfrm>
            <a:off x="6930960" y="2102656"/>
            <a:ext cx="1820701" cy="616849"/>
            <a:chOff x="752106" y="1895792"/>
            <a:chExt cx="1828622" cy="616849"/>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307777"/>
            </a:xfrm>
            <a:prstGeom prst="rect">
              <a:avLst/>
            </a:prstGeom>
            <a:noFill/>
          </p:spPr>
          <p:txBody>
            <a:bodyPr wrap="square" rtlCol="0">
              <a:spAutoFit/>
            </a:bodyPr>
            <a:lstStyle/>
            <a:p>
              <a:endParaRPr lang="de-DE" altLang="ko-KR" sz="1400" dirty="0">
                <a:solidFill>
                  <a:schemeClr val="bg1"/>
                </a:solidFill>
                <a:cs typeface="Arial" panose="020B0604020202020204"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307777"/>
            </a:xfrm>
            <a:prstGeom prst="rect">
              <a:avLst/>
            </a:prstGeom>
            <a:noFill/>
          </p:spPr>
          <p:txBody>
            <a:bodyPr wrap="square" rtlCol="0">
              <a:spAutoFit/>
            </a:bodyPr>
            <a:lstStyle/>
            <a:p>
              <a:pPr algn="ctr"/>
              <a:r>
                <a:rPr lang="de-DE" altLang="ko-KR" sz="1400" b="1" dirty="0">
                  <a:solidFill>
                    <a:schemeClr val="bg1"/>
                  </a:solidFill>
                  <a:cs typeface="Arial" panose="020B0604020202020204" pitchFamily="34" charset="0"/>
                </a:rPr>
                <a:t>Teil 3</a:t>
              </a: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2408400" y="2099606"/>
            <a:ext cx="1820701" cy="1694067"/>
            <a:chOff x="752106" y="1895792"/>
            <a:chExt cx="1828622" cy="1694067"/>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752106" y="2204864"/>
              <a:ext cx="1828622" cy="1384995"/>
            </a:xfrm>
            <a:prstGeom prst="rect">
              <a:avLst/>
            </a:prstGeom>
            <a:noFill/>
          </p:spPr>
          <p:txBody>
            <a:bodyPr wrap="square" rtlCol="0">
              <a:spAutoFit/>
            </a:bodyPr>
            <a:lstStyle/>
            <a:p>
              <a:r>
                <a:rPr lang="de-DE" sz="1400" dirty="0">
                  <a:solidFill>
                    <a:schemeClr val="bg1"/>
                  </a:solidFill>
                  <a:ea typeface="STFangsong" panose="02010600040101010101" pitchFamily="2" charset="-122"/>
                  <a:cs typeface="Arial" panose="020B0604020202020204" pitchFamily="34" charset="0"/>
                </a:rPr>
                <a:t>Die häufigsten Probleme, die bei der Fernarbeit auftreten können, und mögliche Lösungen.</a:t>
              </a:r>
              <a:endParaRPr lang="de-DE" sz="1400" dirty="0">
                <a:solidFill>
                  <a:schemeClr val="bg1"/>
                </a:solidFill>
                <a:effectLst/>
                <a:ea typeface="STFangsong" panose="02010600040101010101" pitchFamily="2" charset="-122"/>
                <a:cs typeface="Arial" panose="020B0604020202020204" pitchFamily="34" charset="0"/>
              </a:endParaRP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307777"/>
            </a:xfrm>
            <a:prstGeom prst="rect">
              <a:avLst/>
            </a:prstGeom>
            <a:noFill/>
          </p:spPr>
          <p:txBody>
            <a:bodyPr wrap="square" rtlCol="0">
              <a:spAutoFit/>
            </a:bodyPr>
            <a:lstStyle/>
            <a:p>
              <a:pPr algn="ctr"/>
              <a:r>
                <a:rPr lang="de-DE" altLang="ko-KR" sz="1400" b="1" dirty="0">
                  <a:solidFill>
                    <a:schemeClr val="bg1"/>
                  </a:solidFill>
                  <a:cs typeface="Arial" panose="020B0604020202020204" pitchFamily="34" charset="0"/>
                </a:rPr>
                <a:t>Teil 1</a:t>
              </a: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1166293" y="3996042"/>
            <a:ext cx="917813" cy="307777"/>
          </a:xfrm>
          <a:prstGeom prst="rect">
            <a:avLst/>
          </a:prstGeom>
          <a:noFill/>
        </p:spPr>
        <p:txBody>
          <a:bodyPr wrap="square" rtlCol="0">
            <a:spAutoFit/>
          </a:bodyPr>
          <a:lstStyle/>
          <a:p>
            <a:pPr algn="ctr"/>
            <a:r>
              <a:rPr lang="de-DE" altLang="ko-KR" sz="1400" b="1" dirty="0">
                <a:solidFill>
                  <a:schemeClr val="bg1"/>
                </a:solidFill>
                <a:cs typeface="Arial" panose="020B0604020202020204" pitchFamily="34" charset="0"/>
              </a:rPr>
              <a:t>Teil 1</a:t>
            </a: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9" name="TextBox 3"/>
          <p:cNvSpPr txBox="1"/>
          <p:nvPr/>
        </p:nvSpPr>
        <p:spPr>
          <a:xfrm>
            <a:off x="7844794" y="401707"/>
            <a:ext cx="3990687" cy="584775"/>
          </a:xfrm>
          <a:prstGeom prst="rect">
            <a:avLst/>
          </a:prstGeom>
          <a:noFill/>
        </p:spPr>
        <p:txBody>
          <a:bodyPr wrap="square" rtlCol="0">
            <a:spAutoFit/>
          </a:bodyPr>
          <a:lstStyle/>
          <a:p>
            <a:r>
              <a:rPr lang="de-DE" altLang="ko-KR" sz="3200" b="1" dirty="0">
                <a:solidFill>
                  <a:srgbClr val="F36A0D"/>
                </a:solidFill>
                <a:latin typeface="Trebuchet MS" panose="020B0603020202020204" pitchFamily="34" charset="0"/>
                <a:cs typeface="Arial" pitchFamily="34" charset="0"/>
              </a:rPr>
              <a:t>Index</a:t>
            </a:r>
            <a:endParaRPr lang="de-DE" altLang="ko-KR" sz="2400" b="1" dirty="0">
              <a:solidFill>
                <a:srgbClr val="F36A0D"/>
              </a:solidFill>
              <a:latin typeface="Trebuchet MS" panose="020B0603020202020204" pitchFamily="34" charset="0"/>
              <a:cs typeface="Arial" pitchFamily="34" charset="0"/>
            </a:endParaRPr>
          </a:p>
        </p:txBody>
      </p:sp>
      <p:sp>
        <p:nvSpPr>
          <p:cNvPr id="35" name="CuadroTexto 34">
            <a:extLst>
              <a:ext uri="{FF2B5EF4-FFF2-40B4-BE49-F238E27FC236}">
                <a16:creationId xmlns:a16="http://schemas.microsoft.com/office/drawing/2014/main" xmlns="" id="{CDFE7B4D-6E4B-4756-9D19-8FA7E41E26B1}"/>
              </a:ext>
            </a:extLst>
          </p:cNvPr>
          <p:cNvSpPr txBox="1"/>
          <p:nvPr/>
        </p:nvSpPr>
        <p:spPr>
          <a:xfrm>
            <a:off x="6943773" y="2372433"/>
            <a:ext cx="1820701" cy="1384995"/>
          </a:xfrm>
          <a:prstGeom prst="rect">
            <a:avLst/>
          </a:prstGeom>
          <a:noFill/>
        </p:spPr>
        <p:txBody>
          <a:bodyPr wrap="square">
            <a:spAutoFit/>
          </a:bodyPr>
          <a:lstStyle/>
          <a:p>
            <a:r>
              <a:rPr lang="de-DE" sz="1400" dirty="0">
                <a:solidFill>
                  <a:schemeClr val="bg1"/>
                </a:solidFill>
                <a:ea typeface="STFangsong" panose="02010600040101010101" pitchFamily="2" charset="-122"/>
                <a:cs typeface="Arial" panose="020B0604020202020204" pitchFamily="34" charset="0"/>
              </a:rPr>
              <a:t>Ein praktischer Leitfaden für die vorbeugende Instandhaltung von Geräten in Smart Working</a:t>
            </a:r>
            <a:endParaRPr lang="de-DE" sz="1400" dirty="0">
              <a:solidFill>
                <a:schemeClr val="bg1"/>
              </a:solidFill>
              <a:cs typeface="Arial" panose="020B0604020202020204" pitchFamily="34" charset="0"/>
            </a:endParaRPr>
          </a:p>
        </p:txBody>
      </p:sp>
      <p:sp>
        <p:nvSpPr>
          <p:cNvPr id="2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31" name="Immagin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dirty="0"/>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rPr>
              <a:t>VIELEN DANK</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dirty="0"/>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8685" y="3911994"/>
            <a:ext cx="4336394" cy="903415"/>
          </a:xfrm>
          <a:prstGeom prst="rect">
            <a:avLst/>
          </a:prstGeom>
        </p:spPr>
      </p:pic>
      <p:sp>
        <p:nvSpPr>
          <p:cNvPr id="37"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8"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39" name="Immagin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59484" y="1443741"/>
            <a:ext cx="11012080" cy="1692771"/>
          </a:xfrm>
          <a:prstGeom prst="rect">
            <a:avLst/>
          </a:prstGeom>
          <a:noFill/>
        </p:spPr>
        <p:txBody>
          <a:bodyPr wrap="square">
            <a:spAutoFit/>
          </a:bodyPr>
          <a:lstStyle/>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Bei der Telearbeit können einige Probleme auftauchen, für die wir jederzeit bereit sein müssen. In solchen Situationen können Problemlösungsfähigkeiten ein großer Vorteil sein, aber man muss dafür ein bestimmtes technisches Grundwissen vorweisen können</a:t>
            </a:r>
            <a:r>
              <a:rPr lang="de-DE" sz="1800" dirty="0">
                <a:effectLst/>
                <a:latin typeface="Arial" panose="020B0604020202020204" pitchFamily="34" charset="0"/>
                <a:ea typeface="STFangsong" panose="02010600040101010101" pitchFamily="2" charset="-122"/>
                <a:cs typeface="Arial" panose="020B0604020202020204" pitchFamily="34" charset="0"/>
              </a:rPr>
              <a:t>. </a:t>
            </a:r>
            <a:endParaRPr lang="de-DE" dirty="0">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r>
              <a:rPr lang="de-DE" dirty="0">
                <a:latin typeface="Arial" panose="020B0604020202020204" pitchFamily="34" charset="0"/>
                <a:ea typeface="STFangsong" panose="02010600040101010101" pitchFamily="2" charset="-122"/>
                <a:cs typeface="Arial" panose="020B0604020202020204" pitchFamily="34" charset="0"/>
              </a:rPr>
              <a:t>Im Folgenden werden die häufigsten Schwierigkeiten beschrieben, die in dieser Situation auftreten können, sowie einige mögliche Lösungsansätze.</a:t>
            </a:r>
            <a:endParaRPr lang="de-DE" sz="2400" dirty="0">
              <a:effectLst/>
              <a:latin typeface="Trebuchet MS" panose="020B0603020202020204" pitchFamily="34" charset="0"/>
              <a:ea typeface="Calibri" panose="020F050202020403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5340639" y="326065"/>
            <a:ext cx="6603005" cy="1015663"/>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1: Die häufigsten Probleme, die bei der Fernarbeit auftreten können, und mögliche Lösungen.</a:t>
            </a:r>
          </a:p>
          <a:p>
            <a:endParaRPr lang="de-DE"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970FE103-9778-4958-AB0C-B48E5D4D17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9851" y="3141365"/>
            <a:ext cx="4635296" cy="3078366"/>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2" name="Immagin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
            <a:extLst>
              <a:ext uri="{FF2B5EF4-FFF2-40B4-BE49-F238E27FC236}">
                <a16:creationId xmlns:a16="http://schemas.microsoft.com/office/drawing/2014/main" xmlns="" id="{F1C835FD-8F51-49DB-9EAF-055314093D80}"/>
              </a:ext>
            </a:extLst>
          </p:cNvPr>
          <p:cNvSpPr txBox="1"/>
          <p:nvPr/>
        </p:nvSpPr>
        <p:spPr>
          <a:xfrm>
            <a:off x="5340639" y="326065"/>
            <a:ext cx="6603005" cy="1015663"/>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1: Die häufigsten Probleme, die bei der Fernarbeit auftreten können, und mögliche Lösungen.</a:t>
            </a:r>
          </a:p>
          <a:p>
            <a:endParaRPr lang="de-DE" altLang="ko-KR" sz="2000" b="1" dirty="0">
              <a:solidFill>
                <a:srgbClr val="F36A0D"/>
              </a:solidFill>
              <a:latin typeface="Trebuchet MS" panose="020B0603020202020204" pitchFamily="34" charset="0"/>
              <a:cs typeface="Arial" pitchFamily="34" charset="0"/>
            </a:endParaRPr>
          </a:p>
        </p:txBody>
      </p:sp>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1486567" cy="1148007"/>
          </a:xfrm>
          <a:prstGeom prst="rect">
            <a:avLst/>
          </a:prstGeom>
          <a:noFill/>
        </p:spPr>
        <p:txBody>
          <a:bodyPr wrap="square">
            <a:spAutoFit/>
          </a:bodyPr>
          <a:lstStyle/>
          <a:p>
            <a:pPr>
              <a:defRPr/>
            </a:pPr>
            <a:r>
              <a:rPr lang="de-DE"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 </a:t>
            </a: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Der Computer lässt sich nicht einschalten</a:t>
            </a:r>
            <a:r>
              <a:rPr lang="de-DE"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  </a:t>
            </a:r>
            <a:endParaRPr lang="de-DE" sz="2400" dirty="0">
              <a:solidFill>
                <a:srgbClr val="0594A9"/>
              </a:solidFill>
              <a:effectLst/>
              <a:latin typeface="Trebuchet MS" panose="020B0603020202020204" pitchFamily="34" charset="0"/>
              <a:cs typeface="Calibri" panose="020F0502020204030204" pitchFamily="34" charset="0"/>
            </a:endParaRPr>
          </a:p>
          <a:p>
            <a:pPr>
              <a:defRPr/>
            </a:pP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a:p>
            <a:pPr marL="90170" algn="just">
              <a:lnSpc>
                <a:spcPct val="110000"/>
              </a:lnSpc>
              <a:spcAft>
                <a:spcPts val="600"/>
              </a:spcAft>
            </a:pPr>
            <a:r>
              <a:rPr lang="de-DE" dirty="0">
                <a:latin typeface="Arial" panose="020B0604020202020204" pitchFamily="34" charset="0"/>
                <a:ea typeface="STFangsong" panose="02010600040101010101" pitchFamily="2" charset="-122"/>
                <a:cs typeface="Arial" panose="020B0604020202020204" pitchFamily="34" charset="0"/>
              </a:rPr>
              <a:t>Dies ist eines der häufigsten Probleme, auf die man stoßen kann. In diesem Fall zeigt der Computer keine Reaktion auf das Einschalten oder bootet nicht mehr.</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168119" y="2842925"/>
            <a:ext cx="7554487" cy="3293209"/>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de-DE" b="1" dirty="0">
                <a:solidFill>
                  <a:srgbClr val="FC9710"/>
                </a:solidFill>
                <a:latin typeface="Arial" panose="020B0604020202020204" pitchFamily="34" charset="0"/>
                <a:ea typeface="STFangsong" panose="02010600040101010101" pitchFamily="2" charset="-122"/>
                <a:cs typeface="Arial" panose="020B0604020202020204" pitchFamily="34" charset="0"/>
              </a:rPr>
              <a:t>Mögliche Lösungen: </a:t>
            </a:r>
            <a:endParaRPr lang="de-DE"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Prüfen Sie, ob der Computer richtig an das Stromnetz angeschlossen ist. Sollte dies nicht der Fall sein, testen Sie die Steckdose mit einem anderen funktionierenden Gerät, um sicherzustellen, dass es sich nicht um ein Problem mit der Steckdose handelt.</a:t>
            </a:r>
            <a:endParaRPr lang="de-DE" sz="6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Wenn sich der Computer nicht einschalten lässt, kann es sein, dass er durch Geräusche, die Sie vorher nicht gehört haben, darauf hinweist, dass ein Hardwareproblem vorliegt, das den Austausch des beschädigten Teils erfordert.</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8" name="Imagen 7">
            <a:extLst>
              <a:ext uri="{FF2B5EF4-FFF2-40B4-BE49-F238E27FC236}">
                <a16:creationId xmlns:a16="http://schemas.microsoft.com/office/drawing/2014/main" xmlns="" id="{5DD113E2-9DB3-4BE6-9BFF-D0A659E9C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2318" y="3080028"/>
            <a:ext cx="3704482" cy="2121115"/>
          </a:xfrm>
          <a:prstGeom prst="rect">
            <a:avLst/>
          </a:prstGeom>
        </p:spPr>
      </p:pic>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4" name="Immagin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508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
            <a:extLst>
              <a:ext uri="{FF2B5EF4-FFF2-40B4-BE49-F238E27FC236}">
                <a16:creationId xmlns:a16="http://schemas.microsoft.com/office/drawing/2014/main" xmlns="" id="{F1C835FD-8F51-49DB-9EAF-055314093D80}"/>
              </a:ext>
            </a:extLst>
          </p:cNvPr>
          <p:cNvSpPr txBox="1"/>
          <p:nvPr/>
        </p:nvSpPr>
        <p:spPr>
          <a:xfrm>
            <a:off x="5340639" y="326065"/>
            <a:ext cx="6603005" cy="1015663"/>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1: Die häufigsten Probleme, die bei der Fernarbeit auftreten können, und mögliche Lösungen.</a:t>
            </a:r>
          </a:p>
          <a:p>
            <a:endParaRPr lang="de-DE" altLang="ko-KR" sz="2000" b="1" dirty="0">
              <a:solidFill>
                <a:srgbClr val="F36A0D"/>
              </a:solidFill>
              <a:latin typeface="Trebuchet MS" panose="020B0603020202020204" pitchFamily="34" charset="0"/>
              <a:cs typeface="Arial" pitchFamily="34" charset="0"/>
            </a:endParaRPr>
          </a:p>
        </p:txBody>
      </p:sp>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538609"/>
          </a:xfrm>
          <a:prstGeom prst="rect">
            <a:avLst/>
          </a:prstGeom>
          <a:noFill/>
        </p:spPr>
        <p:txBody>
          <a:bodyPr wrap="square">
            <a:spAutoFit/>
          </a:bodyPr>
          <a:lstStyle/>
          <a:p>
            <a:pPr>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Es ist nichts zu hören</a:t>
            </a:r>
            <a:r>
              <a:rPr lang="de-DE"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 </a:t>
            </a:r>
          </a:p>
          <a:p>
            <a:pPr>
              <a:defRPr/>
            </a:pP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6863884" cy="4287328"/>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de-DE" b="1" dirty="0">
                <a:solidFill>
                  <a:srgbClr val="FC9710"/>
                </a:solidFill>
                <a:latin typeface="Arial" panose="020B0604020202020204" pitchFamily="34" charset="0"/>
                <a:ea typeface="STFangsong" panose="02010600040101010101" pitchFamily="2" charset="-122"/>
                <a:cs typeface="Arial" panose="020B0604020202020204" pitchFamily="34" charset="0"/>
              </a:rPr>
              <a:t>Mögliche Lösungen: </a:t>
            </a:r>
            <a:endParaRPr lang="de-DE"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Überprüfung der Lautstärke des Computers</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Stellen Sie sicher, dass die Lautsprecher eingeschaltet und richtig angeschlossen sind.</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Wenn Sie Kopfhörer angeschlossen haben, trennen Sie diese ab.</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Die Lautsprecher ab- und wieder anschließen</a:t>
            </a:r>
            <a:r>
              <a:rPr lang="de-DE" sz="1800" dirty="0">
                <a:effectLst/>
                <a:latin typeface="Arial" panose="020B0604020202020204" pitchFamily="34" charset="0"/>
                <a:ea typeface="STFangsong" panose="02010600040101010101" pitchFamily="2" charset="-122"/>
                <a:cs typeface="Arial" panose="020B0604020202020204" pitchFamily="34" charset="0"/>
              </a:rPr>
              <a:t>.</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Versuchen Sie, die Lautsprecher mit anderen Geräten (Mobiltelefon, PC usw.) zu verbinden, um zu prüfen, ob sie funktionieren.</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Den Computer neu starten</a:t>
            </a:r>
            <a:endParaRPr lang="de-DE" sz="11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 name="Imagen 2">
            <a:extLst>
              <a:ext uri="{FF2B5EF4-FFF2-40B4-BE49-F238E27FC236}">
                <a16:creationId xmlns:a16="http://schemas.microsoft.com/office/drawing/2014/main" xmlns="" id="{B58984C5-8116-46E5-82F7-FA0326C40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8886" y="2377046"/>
            <a:ext cx="4585924" cy="2870050"/>
          </a:xfrm>
          <a:prstGeom prst="rect">
            <a:avLst/>
          </a:prstGeom>
        </p:spPr>
      </p:pic>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4" name="Immagin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414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Schwarzer Bildschirm:</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6863884" cy="3447098"/>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de-DE" b="1" dirty="0">
                <a:solidFill>
                  <a:srgbClr val="FC9710"/>
                </a:solidFill>
                <a:latin typeface="Arial" panose="020B0604020202020204" pitchFamily="34" charset="0"/>
                <a:ea typeface="STFangsong" panose="02010600040101010101" pitchFamily="2" charset="-122"/>
                <a:cs typeface="Arial" panose="020B0604020202020204" pitchFamily="34" charset="0"/>
              </a:rPr>
              <a:t>Mögliche Lösungen</a:t>
            </a:r>
            <a:r>
              <a:rPr lang="de-DE"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Überprüfen Sie, ob der Monitor an das Netzwerk und an den Computer angeschlossen und eingeschaltet ist.</a:t>
            </a:r>
            <a:endParaRPr lang="de-DE" sz="7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Stellen Sie sicher, dass die Anschlusskabel des Monitors mit dem Computer verbunden sind und ordnungsgemäß funktionieren.</a:t>
            </a:r>
            <a:endParaRPr lang="de-DE" sz="6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Das Videokabel vom Monitor und vom PC abziehen und wieder fest anstecken. Nachdem Sie das Videokabel wieder angeschlossen haben, bewegen Sie die Maus, um zu sehen, ob sich der Cursor auf dem Bildschirm bewegt.</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4" name="Imagen 3">
            <a:extLst>
              <a:ext uri="{FF2B5EF4-FFF2-40B4-BE49-F238E27FC236}">
                <a16:creationId xmlns:a16="http://schemas.microsoft.com/office/drawing/2014/main" xmlns="" id="{D9290C3E-DCE8-4034-A482-6EF64DB22C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3389" y="2313088"/>
            <a:ext cx="3906802" cy="2802120"/>
          </a:xfrm>
          <a:prstGeom prst="rect">
            <a:avLst/>
          </a:prstGeom>
        </p:spPr>
      </p:pic>
      <p:sp>
        <p:nvSpPr>
          <p:cNvPr id="11" name="TextBox 3">
            <a:extLst>
              <a:ext uri="{FF2B5EF4-FFF2-40B4-BE49-F238E27FC236}">
                <a16:creationId xmlns:a16="http://schemas.microsoft.com/office/drawing/2014/main" xmlns="" id="{F1C835FD-8F51-49DB-9EAF-055314093D80}"/>
              </a:ext>
            </a:extLst>
          </p:cNvPr>
          <p:cNvSpPr txBox="1"/>
          <p:nvPr/>
        </p:nvSpPr>
        <p:spPr>
          <a:xfrm>
            <a:off x="5340639" y="326065"/>
            <a:ext cx="6603005" cy="1015663"/>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1: Die häufigsten Probleme, die bei der Fernarbeit auftreten können, und mögliche Lösungen.</a:t>
            </a:r>
          </a:p>
          <a:p>
            <a:endParaRPr lang="de-DE" altLang="ko-KR" sz="2000" b="1" dirty="0">
              <a:solidFill>
                <a:srgbClr val="F36A0D"/>
              </a:solidFill>
              <a:latin typeface="Trebuchet MS" panose="020B0603020202020204" pitchFamily="34" charset="0"/>
              <a:cs typeface="Arial" pitchFamily="34" charset="0"/>
            </a:endParaRP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4" name="Immagin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3630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Maus, Tastatur oder ein anderes Peripheriegerät funktioniert nicht</a:t>
            </a:r>
            <a:r>
              <a:rPr lang="de-DE"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6863884" cy="2837700"/>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de-DE" b="1" dirty="0">
                <a:solidFill>
                  <a:srgbClr val="FC9710"/>
                </a:solidFill>
                <a:latin typeface="Arial" panose="020B0604020202020204" pitchFamily="34" charset="0"/>
                <a:ea typeface="STFangsong" panose="02010600040101010101" pitchFamily="2" charset="-122"/>
                <a:cs typeface="Arial" panose="020B0604020202020204" pitchFamily="34" charset="0"/>
              </a:rPr>
              <a:t>Mögliche Lösungen</a:t>
            </a:r>
            <a:r>
              <a:rPr lang="de-DE"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Überprüfen Sie, ob sie mit dem Computer verbunden sind.</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Wenn sie kabellos sind, kontrollieren Sie, ob sie eingeschaltet sind und eine Batterie haben.</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Schalten Sie den Computer aus, schließen Sie das Peripheriegerät an, trennen Sie es ab und schalten Sie es wieder ein.</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Aktualisierungen über Windows Update suchen.</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 name="Imagen 2">
            <a:extLst>
              <a:ext uri="{FF2B5EF4-FFF2-40B4-BE49-F238E27FC236}">
                <a16:creationId xmlns:a16="http://schemas.microsoft.com/office/drawing/2014/main" xmlns="" id="{EC218405-E7C9-4260-975A-DF4F7B9BB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2133" y="1977973"/>
            <a:ext cx="4069613" cy="2697246"/>
          </a:xfrm>
          <a:prstGeom prst="rect">
            <a:avLst/>
          </a:prstGeom>
        </p:spPr>
      </p:pic>
      <p:sp>
        <p:nvSpPr>
          <p:cNvPr id="11" name="TextBox 3">
            <a:extLst>
              <a:ext uri="{FF2B5EF4-FFF2-40B4-BE49-F238E27FC236}">
                <a16:creationId xmlns:a16="http://schemas.microsoft.com/office/drawing/2014/main" xmlns="" id="{F1C835FD-8F51-49DB-9EAF-055314093D80}"/>
              </a:ext>
            </a:extLst>
          </p:cNvPr>
          <p:cNvSpPr txBox="1"/>
          <p:nvPr/>
        </p:nvSpPr>
        <p:spPr>
          <a:xfrm>
            <a:off x="5340639" y="326065"/>
            <a:ext cx="6603005" cy="1015663"/>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1: Die häufigsten Probleme, die bei der Fernarbeit auftreten können, und mögliche Lösungen.</a:t>
            </a:r>
          </a:p>
          <a:p>
            <a:endParaRPr lang="de-DE" altLang="ko-KR" sz="2000" b="1" dirty="0">
              <a:solidFill>
                <a:srgbClr val="F36A0D"/>
              </a:solidFill>
              <a:latin typeface="Trebuchet MS" panose="020B0603020202020204" pitchFamily="34" charset="0"/>
              <a:cs typeface="Arial" pitchFamily="34" charset="0"/>
            </a:endParaRP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4" name="Immagin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89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de-DE"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Die Computerleistung ist langsam:</a:t>
            </a:r>
            <a:endParaRPr lang="de-DE"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1" y="2092037"/>
            <a:ext cx="7370877" cy="3828740"/>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de-DE" b="1" dirty="0">
                <a:solidFill>
                  <a:srgbClr val="FC9710"/>
                </a:solidFill>
                <a:latin typeface="Arial" panose="020B0604020202020204" pitchFamily="34" charset="0"/>
                <a:ea typeface="STFangsong" panose="02010600040101010101" pitchFamily="2" charset="-122"/>
                <a:cs typeface="Arial" panose="020B0604020202020204" pitchFamily="34" charset="0"/>
              </a:rPr>
              <a:t>Mögliche Lösungen</a:t>
            </a:r>
            <a:r>
              <a:rPr lang="de-DE"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Die Festplatte von unerwünschten Dateien und ungenutzten Anwendungsprogrammen befreien. </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Verwendung einer externen Festplatte für zusätzlichen Speicherplatz, falls erforderlich, um Platz zu schaffen.</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Überprüfen Sie in den Einstellungen oder im Task-Manager, welche Anwendungen im Hintergrund laufen, und passen Sie sie an Ihren tatsächlichen Bedarf an.</a:t>
            </a:r>
          </a:p>
          <a:p>
            <a:pPr marL="375920" indent="-285750" algn="just">
              <a:lnSpc>
                <a:spcPct val="110000"/>
              </a:lnSpc>
              <a:spcAft>
                <a:spcPts val="600"/>
              </a:spcAft>
              <a:buFont typeface="Wingdings" panose="05000000000000000000" pitchFamily="2" charset="2"/>
              <a:buChar char="ü"/>
            </a:pPr>
            <a:r>
              <a:rPr lang="de-DE" dirty="0">
                <a:latin typeface="Arial" panose="020B0604020202020204" pitchFamily="34" charset="0"/>
                <a:ea typeface="STFangsong" panose="02010600040101010101" pitchFamily="2" charset="-122"/>
                <a:cs typeface="Arial" panose="020B0604020202020204" pitchFamily="34" charset="0"/>
              </a:rPr>
              <a:t>Sie können auch eine Firewall, Antiviren- und Anti-Spyware-Tools installieren und regelmäßige Überprüfungen der Registrierdatenbank planen.</a:t>
            </a:r>
            <a:endParaRPr lang="de-DE"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6" name="Imagen 5">
            <a:extLst>
              <a:ext uri="{FF2B5EF4-FFF2-40B4-BE49-F238E27FC236}">
                <a16:creationId xmlns:a16="http://schemas.microsoft.com/office/drawing/2014/main" xmlns="" id="{C62A97F6-5DB5-460B-A78D-0823F35122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3952" y="2522186"/>
            <a:ext cx="3964072" cy="1977260"/>
          </a:xfrm>
          <a:prstGeom prst="rect">
            <a:avLst/>
          </a:prstGeom>
        </p:spPr>
      </p:pic>
      <p:sp>
        <p:nvSpPr>
          <p:cNvPr id="11" name="TextBox 3">
            <a:extLst>
              <a:ext uri="{FF2B5EF4-FFF2-40B4-BE49-F238E27FC236}">
                <a16:creationId xmlns:a16="http://schemas.microsoft.com/office/drawing/2014/main" xmlns="" id="{F1C835FD-8F51-49DB-9EAF-055314093D80}"/>
              </a:ext>
            </a:extLst>
          </p:cNvPr>
          <p:cNvSpPr txBox="1"/>
          <p:nvPr/>
        </p:nvSpPr>
        <p:spPr>
          <a:xfrm>
            <a:off x="5340639" y="326065"/>
            <a:ext cx="6603005" cy="1015663"/>
          </a:xfrm>
          <a:prstGeom prst="rect">
            <a:avLst/>
          </a:prstGeom>
          <a:noFill/>
        </p:spPr>
        <p:txBody>
          <a:bodyPr wrap="square" rtlCol="0">
            <a:spAutoFit/>
          </a:bodyPr>
          <a:lstStyle/>
          <a:p>
            <a:r>
              <a:rPr lang="de-DE" altLang="ko-KR" sz="2000" b="1" dirty="0">
                <a:solidFill>
                  <a:srgbClr val="F36A0D"/>
                </a:solidFill>
                <a:latin typeface="Trebuchet MS" panose="020B0603020202020204" pitchFamily="34" charset="0"/>
                <a:cs typeface="Arial" pitchFamily="34" charset="0"/>
              </a:rPr>
              <a:t>Teil 1: Die häufigsten Probleme, die bei der Fernarbeit auftreten können, und mögliche Lösungen.</a:t>
            </a:r>
          </a:p>
          <a:p>
            <a:endParaRPr lang="de-DE" altLang="ko-KR" sz="2000" b="1" dirty="0">
              <a:solidFill>
                <a:srgbClr val="F36A0D"/>
              </a:solidFill>
              <a:latin typeface="Trebuchet MS" panose="020B0603020202020204" pitchFamily="34" charset="0"/>
              <a:cs typeface="Arial" pitchFamily="34" charset="0"/>
            </a:endParaRP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10579"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7370" y="6404244"/>
            <a:ext cx="620998" cy="401168"/>
          </a:xfrm>
          <a:prstGeom prst="rect">
            <a:avLst/>
          </a:prstGeom>
        </p:spPr>
      </p:pic>
      <p:pic>
        <p:nvPicPr>
          <p:cNvPr id="14" name="Immagin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81"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84523"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1149655"/>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5636</Words>
  <Application>Microsoft Office PowerPoint</Application>
  <PresentationFormat>Widescreen</PresentationFormat>
  <Paragraphs>235</Paragraphs>
  <Slides>30</Slides>
  <Notes>1</Notes>
  <HiddenSlides>0</HiddenSlides>
  <MMClips>0</MMClips>
  <ScaleCrop>false</ScaleCrop>
  <HeadingPairs>
    <vt:vector size="6" baseType="variant">
      <vt:variant>
        <vt:lpstr>Caratteri utilizzati</vt:lpstr>
      </vt:variant>
      <vt:variant>
        <vt:i4>13</vt:i4>
      </vt:variant>
      <vt:variant>
        <vt:lpstr>Tema</vt:lpstr>
      </vt:variant>
      <vt:variant>
        <vt:i4>3</vt:i4>
      </vt:variant>
      <vt:variant>
        <vt:lpstr>Titoli diapositive</vt:lpstr>
      </vt:variant>
      <vt:variant>
        <vt:i4>30</vt:i4>
      </vt:variant>
    </vt:vector>
  </HeadingPairs>
  <TitlesOfParts>
    <vt:vector size="46" baseType="lpstr">
      <vt:lpstr>Arial Unicode MS</vt:lpstr>
      <vt:lpstr>맑은 고딕</vt:lpstr>
      <vt:lpstr>Arial</vt:lpstr>
      <vt:lpstr>Arial Rounded MT Bold</vt:lpstr>
      <vt:lpstr>Calibri</vt:lpstr>
      <vt:lpstr>Calibri Light</vt:lpstr>
      <vt:lpstr>Courier New</vt:lpstr>
      <vt:lpstr>Levenim MT</vt:lpstr>
      <vt:lpstr>STFangsong</vt:lpstr>
      <vt:lpstr>Times New Roman</vt:lpstr>
      <vt:lpstr>Trebuchet MS</vt:lpstr>
      <vt:lpstr>Tw Cen MT</vt:lpstr>
      <vt:lpstr>Wingdings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181</cp:revision>
  <dcterms:created xsi:type="dcterms:W3CDTF">2020-01-20T05:08:25Z</dcterms:created>
  <dcterms:modified xsi:type="dcterms:W3CDTF">2023-03-03T12:18:28Z</dcterms:modified>
</cp:coreProperties>
</file>