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0"/>
  </p:notesMasterIdLst>
  <p:sldIdLst>
    <p:sldId id="363" r:id="rId4"/>
    <p:sldId id="364" r:id="rId5"/>
    <p:sldId id="379" r:id="rId6"/>
    <p:sldId id="380" r:id="rId7"/>
    <p:sldId id="381" r:id="rId8"/>
    <p:sldId id="382" r:id="rId9"/>
    <p:sldId id="369" r:id="rId10"/>
    <p:sldId id="370" r:id="rId11"/>
    <p:sldId id="371" r:id="rId12"/>
    <p:sldId id="372" r:id="rId13"/>
    <p:sldId id="373" r:id="rId14"/>
    <p:sldId id="374" r:id="rId15"/>
    <p:sldId id="375" r:id="rId16"/>
    <p:sldId id="376" r:id="rId17"/>
    <p:sldId id="377"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9" autoAdjust="0"/>
    <p:restoredTop sz="96163" autoAdjust="0"/>
  </p:normalViewPr>
  <p:slideViewPr>
    <p:cSldViewPr snapToGrid="0" showGuides="1">
      <p:cViewPr varScale="1">
        <p:scale>
          <a:sx n="67" d="100"/>
          <a:sy n="67" d="100"/>
        </p:scale>
        <p:origin x="642" y="48"/>
      </p:cViewPr>
      <p:guideLst>
        <p:guide orient="horz" pos="2523"/>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616E0-1136-4BA7-A191-F6129E6B96F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4069EADA-1624-4581-B6B0-93C936188F01}">
      <dgm:prSet custT="1"/>
      <dgm:spPr/>
      <dgm:t>
        <a:bodyPr/>
        <a:lstStyle/>
        <a:p>
          <a:r>
            <a:rPr lang="en-GB" sz="1600" dirty="0" smtClean="0">
              <a:latin typeface="Arial" panose="020B0604020202020204" pitchFamily="34" charset="0"/>
              <a:cs typeface="Arial" panose="020B0604020202020204" pitchFamily="34" charset="0"/>
            </a:rPr>
            <a:t>Software </a:t>
          </a:r>
          <a:endParaRPr lang="es-ES" sz="1600" dirty="0">
            <a:latin typeface="Arial" panose="020B0604020202020204" pitchFamily="34" charset="0"/>
            <a:cs typeface="Arial" panose="020B0604020202020204" pitchFamily="34" charset="0"/>
          </a:endParaRPr>
        </a:p>
      </dgm:t>
    </dgm:pt>
    <dgm:pt modelId="{31065FD9-3B76-4211-8A30-EA64D358518B}" type="parTrans" cxnId="{B3AC2CD5-F493-453C-B7D9-E787F7599EB0}">
      <dgm:prSet/>
      <dgm:spPr/>
      <dgm:t>
        <a:bodyPr/>
        <a:lstStyle/>
        <a:p>
          <a:endParaRPr lang="es-ES"/>
        </a:p>
      </dgm:t>
    </dgm:pt>
    <dgm:pt modelId="{C5FA55CF-F41C-4183-AF56-90F5A59EBBED}" type="sibTrans" cxnId="{B3AC2CD5-F493-453C-B7D9-E787F7599EB0}">
      <dgm:prSet/>
      <dgm:spPr/>
      <dgm:t>
        <a:bodyPr/>
        <a:lstStyle/>
        <a:p>
          <a:endParaRPr lang="es-ES"/>
        </a:p>
      </dgm:t>
    </dgm:pt>
    <dgm:pt modelId="{CE1076AF-C112-4A27-978B-9157E5E4647A}">
      <dgm:prSet custT="1"/>
      <dgm:spPr/>
      <dgm:t>
        <a:bodyPr/>
        <a:lstStyle/>
        <a:p>
          <a:r>
            <a:rPr lang="de-DE" sz="1600" noProof="0" dirty="0" smtClean="0">
              <a:latin typeface="Arial" panose="020B0604020202020204" pitchFamily="34" charset="0"/>
              <a:cs typeface="Arial" panose="020B0604020202020204" pitchFamily="34" charset="0"/>
            </a:rPr>
            <a:t>Plattform</a:t>
          </a:r>
          <a:r>
            <a:rPr lang="en-GB" sz="1600" dirty="0" smtClean="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E4187DD4-84F9-45BF-AE8F-2AF829411203}" type="parTrans" cxnId="{E723E2B4-677E-4855-A5D7-FF18F61CDF30}">
      <dgm:prSet/>
      <dgm:spPr/>
      <dgm:t>
        <a:bodyPr/>
        <a:lstStyle/>
        <a:p>
          <a:endParaRPr lang="es-ES"/>
        </a:p>
      </dgm:t>
    </dgm:pt>
    <dgm:pt modelId="{13A8DFF9-104A-4012-852B-3CC601E14E28}" type="sibTrans" cxnId="{E723E2B4-677E-4855-A5D7-FF18F61CDF30}">
      <dgm:prSet/>
      <dgm:spPr/>
      <dgm:t>
        <a:bodyPr/>
        <a:lstStyle/>
        <a:p>
          <a:endParaRPr lang="es-ES"/>
        </a:p>
      </dgm:t>
    </dgm:pt>
    <dgm:pt modelId="{0DB8604D-A6E1-491A-9E39-5C55A8932299}">
      <dgm:prSet custT="1"/>
      <dgm:spPr/>
      <dgm:t>
        <a:bodyPr/>
        <a:lstStyle/>
        <a:p>
          <a:r>
            <a:rPr lang="en-GB" sz="1600" dirty="0" smtClean="0">
              <a:latin typeface="Arial" panose="020B0604020202020204" pitchFamily="34" charset="0"/>
              <a:cs typeface="Arial" panose="020B0604020202020204" pitchFamily="34" charset="0"/>
            </a:rPr>
            <a:t>App </a:t>
          </a:r>
          <a:endParaRPr lang="es-ES" sz="1600" dirty="0">
            <a:latin typeface="Arial" panose="020B0604020202020204" pitchFamily="34" charset="0"/>
            <a:cs typeface="Arial" panose="020B0604020202020204" pitchFamily="34" charset="0"/>
          </a:endParaRPr>
        </a:p>
      </dgm:t>
    </dgm:pt>
    <dgm:pt modelId="{823E77D0-6555-47CC-8195-74932D576D67}" type="parTrans" cxnId="{132EA9F0-0453-4494-B2C1-079118F9B2BE}">
      <dgm:prSet/>
      <dgm:spPr/>
      <dgm:t>
        <a:bodyPr/>
        <a:lstStyle/>
        <a:p>
          <a:endParaRPr lang="es-ES"/>
        </a:p>
      </dgm:t>
    </dgm:pt>
    <dgm:pt modelId="{53A863B5-78B9-4D8C-A02E-E27A7FBB7553}" type="sibTrans" cxnId="{132EA9F0-0453-4494-B2C1-079118F9B2BE}">
      <dgm:prSet/>
      <dgm:spPr/>
      <dgm:t>
        <a:bodyPr/>
        <a:lstStyle/>
        <a:p>
          <a:endParaRPr lang="es-ES"/>
        </a:p>
      </dgm:t>
    </dgm:pt>
    <dgm:pt modelId="{55B9B45D-D55E-423B-9A27-890463E262CD}">
      <dgm:prSet custT="1"/>
      <dgm:spPr/>
      <dgm:t>
        <a:bodyPr/>
        <a:lstStyle/>
        <a:p>
          <a:r>
            <a:rPr lang="en-GB" sz="1600" dirty="0" smtClean="0">
              <a:latin typeface="Arial" panose="020B0604020202020204" pitchFamily="34" charset="0"/>
              <a:cs typeface="Arial" panose="020B0604020202020204" pitchFamily="34" charset="0"/>
            </a:rPr>
            <a:t>Service </a:t>
          </a:r>
          <a:endParaRPr lang="es-ES" sz="1600" dirty="0">
            <a:latin typeface="Arial" panose="020B0604020202020204" pitchFamily="34" charset="0"/>
            <a:cs typeface="Arial" panose="020B0604020202020204" pitchFamily="34" charset="0"/>
          </a:endParaRPr>
        </a:p>
      </dgm:t>
    </dgm:pt>
    <dgm:pt modelId="{CC2C1057-40EE-44C6-BE54-B1ED6F2062B0}" type="parTrans" cxnId="{8D606DF9-491B-470A-B336-C14CD03846A8}">
      <dgm:prSet/>
      <dgm:spPr/>
      <dgm:t>
        <a:bodyPr/>
        <a:lstStyle/>
        <a:p>
          <a:endParaRPr lang="es-ES"/>
        </a:p>
      </dgm:t>
    </dgm:pt>
    <dgm:pt modelId="{FB1DDD02-933C-4EF7-8599-5AF73A8FD5EB}" type="sibTrans" cxnId="{8D606DF9-491B-470A-B336-C14CD03846A8}">
      <dgm:prSet/>
      <dgm:spPr/>
      <dgm:t>
        <a:bodyPr/>
        <a:lstStyle/>
        <a:p>
          <a:endParaRPr lang="es-ES"/>
        </a:p>
      </dgm:t>
    </dgm:pt>
    <dgm:pt modelId="{46B205D7-2355-44DD-AB04-22242579D987}" type="pres">
      <dgm:prSet presAssocID="{33F616E0-1136-4BA7-A191-F6129E6B96FD}" presName="hierChild1" presStyleCnt="0">
        <dgm:presLayoutVars>
          <dgm:orgChart val="1"/>
          <dgm:chPref val="1"/>
          <dgm:dir/>
          <dgm:animOne val="branch"/>
          <dgm:animLvl val="lvl"/>
          <dgm:resizeHandles/>
        </dgm:presLayoutVars>
      </dgm:prSet>
      <dgm:spPr/>
      <dgm:t>
        <a:bodyPr/>
        <a:lstStyle/>
        <a:p>
          <a:endParaRPr lang="de-DE"/>
        </a:p>
      </dgm:t>
    </dgm:pt>
    <dgm:pt modelId="{217CA470-8D8E-4878-87D2-1381A24980B3}" type="pres">
      <dgm:prSet presAssocID="{4069EADA-1624-4581-B6B0-93C936188F01}" presName="hierRoot1" presStyleCnt="0">
        <dgm:presLayoutVars>
          <dgm:hierBranch val="init"/>
        </dgm:presLayoutVars>
      </dgm:prSet>
      <dgm:spPr/>
    </dgm:pt>
    <dgm:pt modelId="{F96C630A-AF9B-4E9C-8F03-778E5D84247E}" type="pres">
      <dgm:prSet presAssocID="{4069EADA-1624-4581-B6B0-93C936188F01}" presName="rootComposite1" presStyleCnt="0"/>
      <dgm:spPr/>
    </dgm:pt>
    <dgm:pt modelId="{814B23DE-C29E-4FB0-93F8-E3399AABFDF2}" type="pres">
      <dgm:prSet presAssocID="{4069EADA-1624-4581-B6B0-93C936188F01}" presName="rootText1" presStyleLbl="node0" presStyleIdx="0" presStyleCnt="4" custLinFactNeighborX="2088" custLinFactNeighborY="-7920">
        <dgm:presLayoutVars>
          <dgm:chPref val="3"/>
        </dgm:presLayoutVars>
      </dgm:prSet>
      <dgm:spPr/>
      <dgm:t>
        <a:bodyPr/>
        <a:lstStyle/>
        <a:p>
          <a:endParaRPr lang="de-DE"/>
        </a:p>
      </dgm:t>
    </dgm:pt>
    <dgm:pt modelId="{9106FB58-3414-47A5-AABB-BA93A2A56BB9}" type="pres">
      <dgm:prSet presAssocID="{4069EADA-1624-4581-B6B0-93C936188F01}" presName="rootConnector1" presStyleLbl="node1" presStyleIdx="0" presStyleCnt="0"/>
      <dgm:spPr/>
      <dgm:t>
        <a:bodyPr/>
        <a:lstStyle/>
        <a:p>
          <a:endParaRPr lang="de-DE"/>
        </a:p>
      </dgm:t>
    </dgm:pt>
    <dgm:pt modelId="{500FAC60-A4E3-421D-96CC-A6C65597878B}" type="pres">
      <dgm:prSet presAssocID="{4069EADA-1624-4581-B6B0-93C936188F01}" presName="hierChild2" presStyleCnt="0"/>
      <dgm:spPr/>
    </dgm:pt>
    <dgm:pt modelId="{CFA79DF0-2D56-471B-A967-3DAB19818D74}" type="pres">
      <dgm:prSet presAssocID="{4069EADA-1624-4581-B6B0-93C936188F01}" presName="hierChild3" presStyleCnt="0"/>
      <dgm:spPr/>
    </dgm:pt>
    <dgm:pt modelId="{CAB35F08-B36E-46A7-A8E5-5EE5ADDC2D58}" type="pres">
      <dgm:prSet presAssocID="{CE1076AF-C112-4A27-978B-9157E5E4647A}" presName="hierRoot1" presStyleCnt="0">
        <dgm:presLayoutVars>
          <dgm:hierBranch val="init"/>
        </dgm:presLayoutVars>
      </dgm:prSet>
      <dgm:spPr/>
    </dgm:pt>
    <dgm:pt modelId="{6E590B3D-7178-4BBD-A28B-01E43D292972}" type="pres">
      <dgm:prSet presAssocID="{CE1076AF-C112-4A27-978B-9157E5E4647A}" presName="rootComposite1" presStyleCnt="0"/>
      <dgm:spPr/>
    </dgm:pt>
    <dgm:pt modelId="{420D2587-DB43-4EAD-9B53-CA214E640D89}" type="pres">
      <dgm:prSet presAssocID="{CE1076AF-C112-4A27-978B-9157E5E4647A}" presName="rootText1" presStyleLbl="node0" presStyleIdx="1" presStyleCnt="4" custLinFactNeighborX="2088" custLinFactNeighborY="-7920">
        <dgm:presLayoutVars>
          <dgm:chPref val="3"/>
        </dgm:presLayoutVars>
      </dgm:prSet>
      <dgm:spPr/>
      <dgm:t>
        <a:bodyPr/>
        <a:lstStyle/>
        <a:p>
          <a:endParaRPr lang="de-DE"/>
        </a:p>
      </dgm:t>
    </dgm:pt>
    <dgm:pt modelId="{B5545603-6B17-4957-86F3-E6844638274F}" type="pres">
      <dgm:prSet presAssocID="{CE1076AF-C112-4A27-978B-9157E5E4647A}" presName="rootConnector1" presStyleLbl="node1" presStyleIdx="0" presStyleCnt="0"/>
      <dgm:spPr/>
      <dgm:t>
        <a:bodyPr/>
        <a:lstStyle/>
        <a:p>
          <a:endParaRPr lang="de-DE"/>
        </a:p>
      </dgm:t>
    </dgm:pt>
    <dgm:pt modelId="{32B5FBA1-E221-4EC8-AD1B-159033C986CB}" type="pres">
      <dgm:prSet presAssocID="{CE1076AF-C112-4A27-978B-9157E5E4647A}" presName="hierChild2" presStyleCnt="0"/>
      <dgm:spPr/>
    </dgm:pt>
    <dgm:pt modelId="{10D49B63-A69B-45E2-AD62-B4DBE80B3C91}" type="pres">
      <dgm:prSet presAssocID="{CE1076AF-C112-4A27-978B-9157E5E4647A}" presName="hierChild3" presStyleCnt="0"/>
      <dgm:spPr/>
    </dgm:pt>
    <dgm:pt modelId="{5B91DA1D-E50A-4EB1-9F5E-243FA5E230B0}" type="pres">
      <dgm:prSet presAssocID="{0DB8604D-A6E1-491A-9E39-5C55A8932299}" presName="hierRoot1" presStyleCnt="0">
        <dgm:presLayoutVars>
          <dgm:hierBranch val="init"/>
        </dgm:presLayoutVars>
      </dgm:prSet>
      <dgm:spPr/>
    </dgm:pt>
    <dgm:pt modelId="{CF6FCE59-0FC5-4BB7-BE03-D855FAFDD54D}" type="pres">
      <dgm:prSet presAssocID="{0DB8604D-A6E1-491A-9E39-5C55A8932299}" presName="rootComposite1" presStyleCnt="0"/>
      <dgm:spPr/>
    </dgm:pt>
    <dgm:pt modelId="{78C682F6-6E44-49FA-AB59-DA53E13A1E2C}" type="pres">
      <dgm:prSet presAssocID="{0DB8604D-A6E1-491A-9E39-5C55A8932299}" presName="rootText1" presStyleLbl="node0" presStyleIdx="2" presStyleCnt="4" custLinFactNeighborX="2088" custLinFactNeighborY="-7920">
        <dgm:presLayoutVars>
          <dgm:chPref val="3"/>
        </dgm:presLayoutVars>
      </dgm:prSet>
      <dgm:spPr/>
      <dgm:t>
        <a:bodyPr/>
        <a:lstStyle/>
        <a:p>
          <a:endParaRPr lang="de-DE"/>
        </a:p>
      </dgm:t>
    </dgm:pt>
    <dgm:pt modelId="{CF489D0D-87EC-4821-88BC-840DA59C3792}" type="pres">
      <dgm:prSet presAssocID="{0DB8604D-A6E1-491A-9E39-5C55A8932299}" presName="rootConnector1" presStyleLbl="node1" presStyleIdx="0" presStyleCnt="0"/>
      <dgm:spPr/>
      <dgm:t>
        <a:bodyPr/>
        <a:lstStyle/>
        <a:p>
          <a:endParaRPr lang="de-DE"/>
        </a:p>
      </dgm:t>
    </dgm:pt>
    <dgm:pt modelId="{4C96D6D8-7F3B-4762-AD4F-D8D19119CECA}" type="pres">
      <dgm:prSet presAssocID="{0DB8604D-A6E1-491A-9E39-5C55A8932299}" presName="hierChild2" presStyleCnt="0"/>
      <dgm:spPr/>
    </dgm:pt>
    <dgm:pt modelId="{4DF59545-7D82-41B4-B102-22EE6B5AED40}" type="pres">
      <dgm:prSet presAssocID="{0DB8604D-A6E1-491A-9E39-5C55A8932299}" presName="hierChild3" presStyleCnt="0"/>
      <dgm:spPr/>
    </dgm:pt>
    <dgm:pt modelId="{C0F7791A-6486-432C-ACDD-317193333CA1}" type="pres">
      <dgm:prSet presAssocID="{55B9B45D-D55E-423B-9A27-890463E262CD}" presName="hierRoot1" presStyleCnt="0">
        <dgm:presLayoutVars>
          <dgm:hierBranch val="init"/>
        </dgm:presLayoutVars>
      </dgm:prSet>
      <dgm:spPr/>
    </dgm:pt>
    <dgm:pt modelId="{402FFB27-6B76-4EC2-910C-E1A6818C66AD}" type="pres">
      <dgm:prSet presAssocID="{55B9B45D-D55E-423B-9A27-890463E262CD}" presName="rootComposite1" presStyleCnt="0"/>
      <dgm:spPr/>
    </dgm:pt>
    <dgm:pt modelId="{76177CF4-359E-4C21-A263-4F7D213EF468}" type="pres">
      <dgm:prSet presAssocID="{55B9B45D-D55E-423B-9A27-890463E262CD}" presName="rootText1" presStyleLbl="node0" presStyleIdx="3" presStyleCnt="4" custLinFactNeighborX="2088" custLinFactNeighborY="-7920">
        <dgm:presLayoutVars>
          <dgm:chPref val="3"/>
        </dgm:presLayoutVars>
      </dgm:prSet>
      <dgm:spPr/>
      <dgm:t>
        <a:bodyPr/>
        <a:lstStyle/>
        <a:p>
          <a:endParaRPr lang="de-DE"/>
        </a:p>
      </dgm:t>
    </dgm:pt>
    <dgm:pt modelId="{53D6F975-6FE7-4C2A-92C2-61ED8D699F71}" type="pres">
      <dgm:prSet presAssocID="{55B9B45D-D55E-423B-9A27-890463E262CD}" presName="rootConnector1" presStyleLbl="node1" presStyleIdx="0" presStyleCnt="0"/>
      <dgm:spPr/>
      <dgm:t>
        <a:bodyPr/>
        <a:lstStyle/>
        <a:p>
          <a:endParaRPr lang="de-DE"/>
        </a:p>
      </dgm:t>
    </dgm:pt>
    <dgm:pt modelId="{3C79F57D-2371-44B5-A3AD-10B47A6B7C6A}" type="pres">
      <dgm:prSet presAssocID="{55B9B45D-D55E-423B-9A27-890463E262CD}" presName="hierChild2" presStyleCnt="0"/>
      <dgm:spPr/>
    </dgm:pt>
    <dgm:pt modelId="{523CAFBA-AE0F-4CEE-8843-668131F6BDBB}" type="pres">
      <dgm:prSet presAssocID="{55B9B45D-D55E-423B-9A27-890463E262CD}" presName="hierChild3" presStyleCnt="0"/>
      <dgm:spPr/>
    </dgm:pt>
  </dgm:ptLst>
  <dgm:cxnLst>
    <dgm:cxn modelId="{9A636AEE-9C7E-4E2B-94FB-034F78FE6582}" type="presOf" srcId="{33F616E0-1136-4BA7-A191-F6129E6B96FD}" destId="{46B205D7-2355-44DD-AB04-22242579D987}" srcOrd="0" destOrd="0" presId="urn:microsoft.com/office/officeart/2005/8/layout/orgChart1"/>
    <dgm:cxn modelId="{070BED41-4CCA-4FCA-BB32-7FBA87EB48CE}" type="presOf" srcId="{CE1076AF-C112-4A27-978B-9157E5E4647A}" destId="{B5545603-6B17-4957-86F3-E6844638274F}" srcOrd="1" destOrd="0" presId="urn:microsoft.com/office/officeart/2005/8/layout/orgChart1"/>
    <dgm:cxn modelId="{88619640-476F-4ED3-8F39-B7DD23F9AABF}" type="presOf" srcId="{0DB8604D-A6E1-491A-9E39-5C55A8932299}" destId="{78C682F6-6E44-49FA-AB59-DA53E13A1E2C}" srcOrd="0" destOrd="0" presId="urn:microsoft.com/office/officeart/2005/8/layout/orgChart1"/>
    <dgm:cxn modelId="{59FEF9A1-AB5B-42DC-8A98-961D42EC5A96}" type="presOf" srcId="{55B9B45D-D55E-423B-9A27-890463E262CD}" destId="{76177CF4-359E-4C21-A263-4F7D213EF468}" srcOrd="0" destOrd="0" presId="urn:microsoft.com/office/officeart/2005/8/layout/orgChart1"/>
    <dgm:cxn modelId="{81542A6C-9F42-4075-A611-6608F76C9233}" type="presOf" srcId="{CE1076AF-C112-4A27-978B-9157E5E4647A}" destId="{420D2587-DB43-4EAD-9B53-CA214E640D89}" srcOrd="0" destOrd="0" presId="urn:microsoft.com/office/officeart/2005/8/layout/orgChart1"/>
    <dgm:cxn modelId="{8D606DF9-491B-470A-B336-C14CD03846A8}" srcId="{33F616E0-1136-4BA7-A191-F6129E6B96FD}" destId="{55B9B45D-D55E-423B-9A27-890463E262CD}" srcOrd="3" destOrd="0" parTransId="{CC2C1057-40EE-44C6-BE54-B1ED6F2062B0}" sibTransId="{FB1DDD02-933C-4EF7-8599-5AF73A8FD5EB}"/>
    <dgm:cxn modelId="{86FE84A7-4076-4EF0-B2A1-1AF13998CDED}" type="presOf" srcId="{55B9B45D-D55E-423B-9A27-890463E262CD}" destId="{53D6F975-6FE7-4C2A-92C2-61ED8D699F71}" srcOrd="1" destOrd="0" presId="urn:microsoft.com/office/officeart/2005/8/layout/orgChart1"/>
    <dgm:cxn modelId="{132EA9F0-0453-4494-B2C1-079118F9B2BE}" srcId="{33F616E0-1136-4BA7-A191-F6129E6B96FD}" destId="{0DB8604D-A6E1-491A-9E39-5C55A8932299}" srcOrd="2" destOrd="0" parTransId="{823E77D0-6555-47CC-8195-74932D576D67}" sibTransId="{53A863B5-78B9-4D8C-A02E-E27A7FBB7553}"/>
    <dgm:cxn modelId="{B3AC2CD5-F493-453C-B7D9-E787F7599EB0}" srcId="{33F616E0-1136-4BA7-A191-F6129E6B96FD}" destId="{4069EADA-1624-4581-B6B0-93C936188F01}" srcOrd="0" destOrd="0" parTransId="{31065FD9-3B76-4211-8A30-EA64D358518B}" sibTransId="{C5FA55CF-F41C-4183-AF56-90F5A59EBBED}"/>
    <dgm:cxn modelId="{AA162588-91AB-48A8-9B2A-4EE232431DC4}" type="presOf" srcId="{4069EADA-1624-4581-B6B0-93C936188F01}" destId="{814B23DE-C29E-4FB0-93F8-E3399AABFDF2}" srcOrd="0" destOrd="0" presId="urn:microsoft.com/office/officeart/2005/8/layout/orgChart1"/>
    <dgm:cxn modelId="{E723E2B4-677E-4855-A5D7-FF18F61CDF30}" srcId="{33F616E0-1136-4BA7-A191-F6129E6B96FD}" destId="{CE1076AF-C112-4A27-978B-9157E5E4647A}" srcOrd="1" destOrd="0" parTransId="{E4187DD4-84F9-45BF-AE8F-2AF829411203}" sibTransId="{13A8DFF9-104A-4012-852B-3CC601E14E28}"/>
    <dgm:cxn modelId="{BD7512B0-BC25-462A-9E23-D5DEE0228F0A}" type="presOf" srcId="{4069EADA-1624-4581-B6B0-93C936188F01}" destId="{9106FB58-3414-47A5-AABB-BA93A2A56BB9}" srcOrd="1" destOrd="0" presId="urn:microsoft.com/office/officeart/2005/8/layout/orgChart1"/>
    <dgm:cxn modelId="{6CDEE6DC-BB5A-4BC9-8FB1-524B4147B809}" type="presOf" srcId="{0DB8604D-A6E1-491A-9E39-5C55A8932299}" destId="{CF489D0D-87EC-4821-88BC-840DA59C3792}" srcOrd="1" destOrd="0" presId="urn:microsoft.com/office/officeart/2005/8/layout/orgChart1"/>
    <dgm:cxn modelId="{BA67A45C-2639-4AA2-B7DE-B35B0DD1D591}" type="presParOf" srcId="{46B205D7-2355-44DD-AB04-22242579D987}" destId="{217CA470-8D8E-4878-87D2-1381A24980B3}" srcOrd="0" destOrd="0" presId="urn:microsoft.com/office/officeart/2005/8/layout/orgChart1"/>
    <dgm:cxn modelId="{0B607D9D-A1B6-44F3-9AB8-5329413C0CC8}" type="presParOf" srcId="{217CA470-8D8E-4878-87D2-1381A24980B3}" destId="{F96C630A-AF9B-4E9C-8F03-778E5D84247E}" srcOrd="0" destOrd="0" presId="urn:microsoft.com/office/officeart/2005/8/layout/orgChart1"/>
    <dgm:cxn modelId="{B5AC1609-7BE7-4D05-944C-1CA09F76B645}" type="presParOf" srcId="{F96C630A-AF9B-4E9C-8F03-778E5D84247E}" destId="{814B23DE-C29E-4FB0-93F8-E3399AABFDF2}" srcOrd="0" destOrd="0" presId="urn:microsoft.com/office/officeart/2005/8/layout/orgChart1"/>
    <dgm:cxn modelId="{F826AF5D-7099-442F-BE37-9757CB366A52}" type="presParOf" srcId="{F96C630A-AF9B-4E9C-8F03-778E5D84247E}" destId="{9106FB58-3414-47A5-AABB-BA93A2A56BB9}" srcOrd="1" destOrd="0" presId="urn:microsoft.com/office/officeart/2005/8/layout/orgChart1"/>
    <dgm:cxn modelId="{32549A36-29B4-4FC7-8FD0-69843E4F0D85}" type="presParOf" srcId="{217CA470-8D8E-4878-87D2-1381A24980B3}" destId="{500FAC60-A4E3-421D-96CC-A6C65597878B}" srcOrd="1" destOrd="0" presId="urn:microsoft.com/office/officeart/2005/8/layout/orgChart1"/>
    <dgm:cxn modelId="{2BA5D1AA-9893-4B7E-8439-EFC405F850B9}" type="presParOf" srcId="{217CA470-8D8E-4878-87D2-1381A24980B3}" destId="{CFA79DF0-2D56-471B-A967-3DAB19818D74}" srcOrd="2" destOrd="0" presId="urn:microsoft.com/office/officeart/2005/8/layout/orgChart1"/>
    <dgm:cxn modelId="{0EA2BD68-4937-4809-9522-CBBA4FB9762E}" type="presParOf" srcId="{46B205D7-2355-44DD-AB04-22242579D987}" destId="{CAB35F08-B36E-46A7-A8E5-5EE5ADDC2D58}" srcOrd="1" destOrd="0" presId="urn:microsoft.com/office/officeart/2005/8/layout/orgChart1"/>
    <dgm:cxn modelId="{1A2A3CF0-1C66-427E-8159-BE4A4789223D}" type="presParOf" srcId="{CAB35F08-B36E-46A7-A8E5-5EE5ADDC2D58}" destId="{6E590B3D-7178-4BBD-A28B-01E43D292972}" srcOrd="0" destOrd="0" presId="urn:microsoft.com/office/officeart/2005/8/layout/orgChart1"/>
    <dgm:cxn modelId="{C721C37E-E4D1-4208-8536-3489FE248398}" type="presParOf" srcId="{6E590B3D-7178-4BBD-A28B-01E43D292972}" destId="{420D2587-DB43-4EAD-9B53-CA214E640D89}" srcOrd="0" destOrd="0" presId="urn:microsoft.com/office/officeart/2005/8/layout/orgChart1"/>
    <dgm:cxn modelId="{527E1D89-6A20-4DF9-8412-4B10FC3E151C}" type="presParOf" srcId="{6E590B3D-7178-4BBD-A28B-01E43D292972}" destId="{B5545603-6B17-4957-86F3-E6844638274F}" srcOrd="1" destOrd="0" presId="urn:microsoft.com/office/officeart/2005/8/layout/orgChart1"/>
    <dgm:cxn modelId="{DB5C6B5C-902C-4C3E-86B7-78DF72DD1BB2}" type="presParOf" srcId="{CAB35F08-B36E-46A7-A8E5-5EE5ADDC2D58}" destId="{32B5FBA1-E221-4EC8-AD1B-159033C986CB}" srcOrd="1" destOrd="0" presId="urn:microsoft.com/office/officeart/2005/8/layout/orgChart1"/>
    <dgm:cxn modelId="{4000707D-1AFF-449E-8302-43C62B4C8AE7}" type="presParOf" srcId="{CAB35F08-B36E-46A7-A8E5-5EE5ADDC2D58}" destId="{10D49B63-A69B-45E2-AD62-B4DBE80B3C91}" srcOrd="2" destOrd="0" presId="urn:microsoft.com/office/officeart/2005/8/layout/orgChart1"/>
    <dgm:cxn modelId="{567C7A24-C597-4D41-A1BD-A9DDB754F908}" type="presParOf" srcId="{46B205D7-2355-44DD-AB04-22242579D987}" destId="{5B91DA1D-E50A-4EB1-9F5E-243FA5E230B0}" srcOrd="2" destOrd="0" presId="urn:microsoft.com/office/officeart/2005/8/layout/orgChart1"/>
    <dgm:cxn modelId="{302553F2-0C24-459A-B705-C7542F5286FA}" type="presParOf" srcId="{5B91DA1D-E50A-4EB1-9F5E-243FA5E230B0}" destId="{CF6FCE59-0FC5-4BB7-BE03-D855FAFDD54D}" srcOrd="0" destOrd="0" presId="urn:microsoft.com/office/officeart/2005/8/layout/orgChart1"/>
    <dgm:cxn modelId="{7DC98C13-7B1D-43B7-B25C-DBD4953FAB5B}" type="presParOf" srcId="{CF6FCE59-0FC5-4BB7-BE03-D855FAFDD54D}" destId="{78C682F6-6E44-49FA-AB59-DA53E13A1E2C}" srcOrd="0" destOrd="0" presId="urn:microsoft.com/office/officeart/2005/8/layout/orgChart1"/>
    <dgm:cxn modelId="{F809CCE4-8463-4B14-8539-EE13882B9786}" type="presParOf" srcId="{CF6FCE59-0FC5-4BB7-BE03-D855FAFDD54D}" destId="{CF489D0D-87EC-4821-88BC-840DA59C3792}" srcOrd="1" destOrd="0" presId="urn:microsoft.com/office/officeart/2005/8/layout/orgChart1"/>
    <dgm:cxn modelId="{84B0A71D-EC92-45C6-BF4C-D3D8265CD4A2}" type="presParOf" srcId="{5B91DA1D-E50A-4EB1-9F5E-243FA5E230B0}" destId="{4C96D6D8-7F3B-4762-AD4F-D8D19119CECA}" srcOrd="1" destOrd="0" presId="urn:microsoft.com/office/officeart/2005/8/layout/orgChart1"/>
    <dgm:cxn modelId="{5DA32F16-F7B0-413B-BECD-9082BEDE0A81}" type="presParOf" srcId="{5B91DA1D-E50A-4EB1-9F5E-243FA5E230B0}" destId="{4DF59545-7D82-41B4-B102-22EE6B5AED40}" srcOrd="2" destOrd="0" presId="urn:microsoft.com/office/officeart/2005/8/layout/orgChart1"/>
    <dgm:cxn modelId="{8C2FAB82-DD0F-4CDC-A35B-A1D3855B9AAE}" type="presParOf" srcId="{46B205D7-2355-44DD-AB04-22242579D987}" destId="{C0F7791A-6486-432C-ACDD-317193333CA1}" srcOrd="3" destOrd="0" presId="urn:microsoft.com/office/officeart/2005/8/layout/orgChart1"/>
    <dgm:cxn modelId="{3ADA684F-7B60-443A-B174-5B9CA10BC9FC}" type="presParOf" srcId="{C0F7791A-6486-432C-ACDD-317193333CA1}" destId="{402FFB27-6B76-4EC2-910C-E1A6818C66AD}" srcOrd="0" destOrd="0" presId="urn:microsoft.com/office/officeart/2005/8/layout/orgChart1"/>
    <dgm:cxn modelId="{39E58766-2DC8-4F3A-87B3-D6A39991D6C2}" type="presParOf" srcId="{402FFB27-6B76-4EC2-910C-E1A6818C66AD}" destId="{76177CF4-359E-4C21-A263-4F7D213EF468}" srcOrd="0" destOrd="0" presId="urn:microsoft.com/office/officeart/2005/8/layout/orgChart1"/>
    <dgm:cxn modelId="{53A4CF11-3118-4280-AFC5-58617C1FD225}" type="presParOf" srcId="{402FFB27-6B76-4EC2-910C-E1A6818C66AD}" destId="{53D6F975-6FE7-4C2A-92C2-61ED8D699F71}" srcOrd="1" destOrd="0" presId="urn:microsoft.com/office/officeart/2005/8/layout/orgChart1"/>
    <dgm:cxn modelId="{48E2774C-1061-4701-8268-FE2A83314901}" type="presParOf" srcId="{C0F7791A-6486-432C-ACDD-317193333CA1}" destId="{3C79F57D-2371-44B5-A3AD-10B47A6B7C6A}" srcOrd="1" destOrd="0" presId="urn:microsoft.com/office/officeart/2005/8/layout/orgChart1"/>
    <dgm:cxn modelId="{6CF9B3C0-E4EE-439C-A4D0-8FAC1046017F}" type="presParOf" srcId="{C0F7791A-6486-432C-ACDD-317193333CA1}" destId="{523CAFBA-AE0F-4CEE-8843-668131F6BDB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37BA2A-CF01-409A-8837-C5ED226C7F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4373E7C-279F-421A-AFA8-C73571B5D47C}">
      <dgm:prSet custT="1"/>
      <dgm:spPr/>
      <dgm:t>
        <a:bodyPr/>
        <a:lstStyle/>
        <a:p>
          <a:r>
            <a:rPr lang="en-GB" sz="1600" dirty="0">
              <a:solidFill>
                <a:schemeClr val="tx1"/>
              </a:solidFill>
              <a:latin typeface="Arial" panose="020B0604020202020204" pitchFamily="34" charset="0"/>
              <a:cs typeface="Arial" panose="020B0604020202020204" pitchFamily="34" charset="0"/>
            </a:rPr>
            <a:t>- Asana: </a:t>
          </a:r>
          <a:r>
            <a:rPr lang="de-DE" sz="1600" dirty="0" smtClean="0">
              <a:solidFill>
                <a:schemeClr val="tx1"/>
              </a:solidFill>
              <a:latin typeface="Arial" panose="020B0604020202020204" pitchFamily="34" charset="0"/>
              <a:cs typeface="Arial" panose="020B0604020202020204" pitchFamily="34" charset="0"/>
            </a:rPr>
            <a:t>bietet Details zu Aufgaben und Projekten und setzt Kommunikation, Organisation und Planung um, um den Teamerfolg zu gewährleisten.</a:t>
          </a:r>
          <a:endParaRPr lang="es-ES" sz="1600" dirty="0">
            <a:solidFill>
              <a:schemeClr val="bg1"/>
            </a:solidFill>
            <a:latin typeface="Arial" panose="020B0604020202020204" pitchFamily="34" charset="0"/>
            <a:cs typeface="Arial" panose="020B0604020202020204" pitchFamily="34" charset="0"/>
          </a:endParaRPr>
        </a:p>
      </dgm:t>
    </dgm:pt>
    <dgm:pt modelId="{B786BD27-2E1D-4C55-A480-AABBB3E7FC62}" type="par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C39129D7-B2A2-4CB1-ADB9-111F0076D579}" type="sibTrans" cxnId="{F5F62359-DC75-4DEC-8BCD-508C54A9EE41}">
      <dgm:prSet/>
      <dgm:spPr/>
      <dgm:t>
        <a:bodyPr/>
        <a:lstStyle/>
        <a:p>
          <a:endParaRPr lang="es-ES" sz="1600">
            <a:solidFill>
              <a:schemeClr val="tx1"/>
            </a:solidFill>
            <a:latin typeface="Arial Rounded MT Bold" panose="020F0704030504030204" pitchFamily="34" charset="0"/>
          </a:endParaRPr>
        </a:p>
      </dgm:t>
    </dgm:pt>
    <dgm:pt modelId="{E04DE8B1-0128-454E-9E8B-51C7E6B294E3}">
      <dgm:prSet custT="1"/>
      <dgm:spPr/>
      <dgm:t>
        <a:bodyPr/>
        <a:lstStyle/>
        <a:p>
          <a:r>
            <a:rPr lang="en-GB" sz="1600" dirty="0">
              <a:solidFill>
                <a:schemeClr val="tx1"/>
              </a:solidFill>
              <a:latin typeface="Arial" panose="020B0604020202020204" pitchFamily="34" charset="0"/>
              <a:cs typeface="Arial" panose="020B0604020202020204" pitchFamily="34" charset="0"/>
            </a:rPr>
            <a:t>- Trello: </a:t>
          </a:r>
          <a:r>
            <a:rPr lang="de-DE" sz="1600" dirty="0" smtClean="0">
              <a:solidFill>
                <a:schemeClr val="tx1"/>
              </a:solidFill>
              <a:latin typeface="Arial" panose="020B0604020202020204" pitchFamily="34" charset="0"/>
              <a:cs typeface="Arial" panose="020B0604020202020204" pitchFamily="34" charset="0"/>
            </a:rPr>
            <a:t>organisiert die Werkzeuge über Kanban-Tabellen, die eine angenehme Sicht auf das Management der Teamarbeit ermöglichen. </a:t>
          </a:r>
          <a:endParaRPr lang="es-ES" sz="1600" dirty="0">
            <a:solidFill>
              <a:schemeClr val="bg1"/>
            </a:solidFill>
            <a:latin typeface="Arial" panose="020B0604020202020204" pitchFamily="34" charset="0"/>
            <a:cs typeface="Arial" panose="020B0604020202020204" pitchFamily="34" charset="0"/>
          </a:endParaRPr>
        </a:p>
      </dgm:t>
    </dgm:pt>
    <dgm:pt modelId="{E8EF2850-96C3-4F0D-AB24-67170CE730E3}" type="par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E157E86-28EA-4D3D-80F1-FCD26F8C7967}" type="sibTrans" cxnId="{27EA11ED-B7BC-4D2D-A350-AF110F8D2D30}">
      <dgm:prSet/>
      <dgm:spPr/>
      <dgm:t>
        <a:bodyPr/>
        <a:lstStyle/>
        <a:p>
          <a:endParaRPr lang="es-ES" sz="1600">
            <a:solidFill>
              <a:schemeClr val="tx1"/>
            </a:solidFill>
            <a:latin typeface="Arial Rounded MT Bold" panose="020F0704030504030204" pitchFamily="34" charset="0"/>
          </a:endParaRPr>
        </a:p>
      </dgm:t>
    </dgm:pt>
    <dgm:pt modelId="{65869193-7A4A-4A3E-A823-8AEEF27C1C79}" type="pres">
      <dgm:prSet presAssocID="{8537BA2A-CF01-409A-8837-C5ED226C7FD9}" presName="linear" presStyleCnt="0">
        <dgm:presLayoutVars>
          <dgm:animLvl val="lvl"/>
          <dgm:resizeHandles val="exact"/>
        </dgm:presLayoutVars>
      </dgm:prSet>
      <dgm:spPr/>
      <dgm:t>
        <a:bodyPr/>
        <a:lstStyle/>
        <a:p>
          <a:endParaRPr lang="de-DE"/>
        </a:p>
      </dgm:t>
    </dgm:pt>
    <dgm:pt modelId="{CC2FEE31-F54D-40C0-A102-4BED1FAB5E54}" type="pres">
      <dgm:prSet presAssocID="{A4373E7C-279F-421A-AFA8-C73571B5D47C}" presName="parentText" presStyleLbl="node1" presStyleIdx="0" presStyleCnt="2" custLinFactNeighborY="-20978">
        <dgm:presLayoutVars>
          <dgm:chMax val="0"/>
          <dgm:bulletEnabled val="1"/>
        </dgm:presLayoutVars>
      </dgm:prSet>
      <dgm:spPr/>
      <dgm:t>
        <a:bodyPr/>
        <a:lstStyle/>
        <a:p>
          <a:endParaRPr lang="de-DE"/>
        </a:p>
      </dgm:t>
    </dgm:pt>
    <dgm:pt modelId="{FA6F4DC3-15E5-49C1-8696-7AF185761FFC}" type="pres">
      <dgm:prSet presAssocID="{C39129D7-B2A2-4CB1-ADB9-111F0076D579}" presName="spacer" presStyleCnt="0"/>
      <dgm:spPr/>
    </dgm:pt>
    <dgm:pt modelId="{188A6318-3C06-4A2B-9CA7-68EF0F247EAD}" type="pres">
      <dgm:prSet presAssocID="{E04DE8B1-0128-454E-9E8B-51C7E6B294E3}" presName="parentText" presStyleLbl="node1" presStyleIdx="1" presStyleCnt="2">
        <dgm:presLayoutVars>
          <dgm:chMax val="0"/>
          <dgm:bulletEnabled val="1"/>
        </dgm:presLayoutVars>
      </dgm:prSet>
      <dgm:spPr/>
      <dgm:t>
        <a:bodyPr/>
        <a:lstStyle/>
        <a:p>
          <a:endParaRPr lang="de-DE"/>
        </a:p>
      </dgm:t>
    </dgm:pt>
  </dgm:ptLst>
  <dgm:cxnLst>
    <dgm:cxn modelId="{F5F62359-DC75-4DEC-8BCD-508C54A9EE41}" srcId="{8537BA2A-CF01-409A-8837-C5ED226C7FD9}" destId="{A4373E7C-279F-421A-AFA8-C73571B5D47C}" srcOrd="0" destOrd="0" parTransId="{B786BD27-2E1D-4C55-A480-AABBB3E7FC62}" sibTransId="{C39129D7-B2A2-4CB1-ADB9-111F0076D579}"/>
    <dgm:cxn modelId="{27EA11ED-B7BC-4D2D-A350-AF110F8D2D30}" srcId="{8537BA2A-CF01-409A-8837-C5ED226C7FD9}" destId="{E04DE8B1-0128-454E-9E8B-51C7E6B294E3}" srcOrd="1" destOrd="0" parTransId="{E8EF2850-96C3-4F0D-AB24-67170CE730E3}" sibTransId="{6E157E86-28EA-4D3D-80F1-FCD26F8C7967}"/>
    <dgm:cxn modelId="{30E3F490-1B06-4F93-BC61-8487CB5C0755}" type="presOf" srcId="{8537BA2A-CF01-409A-8837-C5ED226C7FD9}" destId="{65869193-7A4A-4A3E-A823-8AEEF27C1C79}" srcOrd="0" destOrd="0" presId="urn:microsoft.com/office/officeart/2005/8/layout/vList2"/>
    <dgm:cxn modelId="{420FB123-A443-42D6-BEE5-D205233763EE}" type="presOf" srcId="{E04DE8B1-0128-454E-9E8B-51C7E6B294E3}" destId="{188A6318-3C06-4A2B-9CA7-68EF0F247EAD}" srcOrd="0" destOrd="0" presId="urn:microsoft.com/office/officeart/2005/8/layout/vList2"/>
    <dgm:cxn modelId="{9F787A71-A793-438B-8528-00F0B41D1A24}" type="presOf" srcId="{A4373E7C-279F-421A-AFA8-C73571B5D47C}" destId="{CC2FEE31-F54D-40C0-A102-4BED1FAB5E54}" srcOrd="0" destOrd="0" presId="urn:microsoft.com/office/officeart/2005/8/layout/vList2"/>
    <dgm:cxn modelId="{C56E1ED1-AF62-4BB8-AB73-E826AA35899E}" type="presParOf" srcId="{65869193-7A4A-4A3E-A823-8AEEF27C1C79}" destId="{CC2FEE31-F54D-40C0-A102-4BED1FAB5E54}" srcOrd="0" destOrd="0" presId="urn:microsoft.com/office/officeart/2005/8/layout/vList2"/>
    <dgm:cxn modelId="{49A1E4BC-A5BD-462A-978B-B5CAB9AE46E1}" type="presParOf" srcId="{65869193-7A4A-4A3E-A823-8AEEF27C1C79}" destId="{FA6F4DC3-15E5-49C1-8696-7AF185761FFC}" srcOrd="1" destOrd="0" presId="urn:microsoft.com/office/officeart/2005/8/layout/vList2"/>
    <dgm:cxn modelId="{4CC58C13-B3AC-4E17-A8F5-F27C9FE809BA}" type="presParOf" srcId="{65869193-7A4A-4A3E-A823-8AEEF27C1C79}" destId="{188A6318-3C06-4A2B-9CA7-68EF0F247E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F9827B-120B-4885-A0AB-39D21F6E9C88}"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s-ES"/>
        </a:p>
      </dgm:t>
    </dgm:pt>
    <dgm:pt modelId="{57FDD728-2217-45E3-994E-3DF57F270788}">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Team Viewer</a:t>
          </a:r>
          <a:r>
            <a:rPr lang="en-GB"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ermöglicht den Fernzugriff auf andere Geräte. So können die Nutzer ihre Desktops gemeinsam nutzen und steuern, Online-Meetings und Videokonferenzen abhalten und Dateien übertragen. </a:t>
          </a:r>
          <a:endParaRPr lang="es-ES" sz="1600" dirty="0">
            <a:latin typeface="Arial" panose="020B0604020202020204" pitchFamily="34" charset="0"/>
            <a:cs typeface="Arial" panose="020B0604020202020204" pitchFamily="34" charset="0"/>
          </a:endParaRPr>
        </a:p>
      </dgm:t>
    </dgm:pt>
    <dgm:pt modelId="{72030A86-5DA6-4DCC-92FB-4E5AB5CF3273}" type="parTrans" cxnId="{C355E160-C060-40E0-A0F6-F36AE02C8537}">
      <dgm:prSet/>
      <dgm:spPr/>
      <dgm:t>
        <a:bodyPr/>
        <a:lstStyle/>
        <a:p>
          <a:endParaRPr lang="es-ES" sz="1600">
            <a:latin typeface="Arial Rounded MT Bold" panose="020F0704030504030204" pitchFamily="34" charset="0"/>
          </a:endParaRPr>
        </a:p>
      </dgm:t>
    </dgm:pt>
    <dgm:pt modelId="{4FFFBDC9-36A8-4AEE-BD72-7BD83F677B8F}" type="sibTrans" cxnId="{C355E160-C060-40E0-A0F6-F36AE02C8537}">
      <dgm:prSet/>
      <dgm:spPr/>
      <dgm:t>
        <a:bodyPr/>
        <a:lstStyle/>
        <a:p>
          <a:endParaRPr lang="es-ES" sz="1600">
            <a:latin typeface="Arial Rounded MT Bold" panose="020F0704030504030204" pitchFamily="34" charset="0"/>
          </a:endParaRPr>
        </a:p>
      </dgm:t>
    </dgm:pt>
    <dgm:pt modelId="{DC508D74-1451-4D47-BA94-F5CFAC17E7B4}">
      <dgm:prSet custT="1"/>
      <dgm:spPr/>
      <dgm:t>
        <a:bodyPr/>
        <a:lstStyle/>
        <a:p>
          <a:r>
            <a:rPr lang="en-GB" sz="1600" dirty="0">
              <a:latin typeface="Arial" panose="020B0604020202020204" pitchFamily="34" charset="0"/>
              <a:cs typeface="Arial" panose="020B0604020202020204" pitchFamily="34" charset="0"/>
            </a:rPr>
            <a:t>- </a:t>
          </a:r>
          <a:r>
            <a:rPr lang="en-GB" sz="1600" dirty="0">
              <a:solidFill>
                <a:srgbClr val="0594A9"/>
              </a:solidFill>
              <a:latin typeface="Arial" panose="020B0604020202020204" pitchFamily="34" charset="0"/>
              <a:cs typeface="Arial" panose="020B0604020202020204" pitchFamily="34" charset="0"/>
            </a:rPr>
            <a:t>Dropbox</a:t>
          </a:r>
          <a:r>
            <a:rPr lang="en-GB"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eine der bekanntesten Cloud-Speicher-Apps, die es den Nutzern ermöglicht, Dateien auf ihren eigenen virtuellen Festplatten zu speichern und freizugeben, so dass Ihre Dateien sicher und von jedem kompatiblen Gerät aus zugänglich sind. </a:t>
          </a:r>
          <a:endParaRPr lang="es-ES" sz="1600" dirty="0">
            <a:latin typeface="Arial" panose="020B0604020202020204" pitchFamily="34" charset="0"/>
            <a:cs typeface="Arial" panose="020B0604020202020204" pitchFamily="34" charset="0"/>
          </a:endParaRPr>
        </a:p>
      </dgm:t>
    </dgm:pt>
    <dgm:pt modelId="{3A61E30D-D3C7-419A-A4AF-96549332940D}" type="parTrans" cxnId="{9B332CD7-B6A9-4F5E-BAD7-ABBF415EE905}">
      <dgm:prSet/>
      <dgm:spPr/>
      <dgm:t>
        <a:bodyPr/>
        <a:lstStyle/>
        <a:p>
          <a:endParaRPr lang="es-ES" sz="1600">
            <a:latin typeface="Arial Rounded MT Bold" panose="020F0704030504030204" pitchFamily="34" charset="0"/>
          </a:endParaRPr>
        </a:p>
      </dgm:t>
    </dgm:pt>
    <dgm:pt modelId="{337CC1EE-4CFA-4493-A5E2-A9141DF7CC74}" type="sibTrans" cxnId="{9B332CD7-B6A9-4F5E-BAD7-ABBF415EE905}">
      <dgm:prSet/>
      <dgm:spPr/>
      <dgm:t>
        <a:bodyPr/>
        <a:lstStyle/>
        <a:p>
          <a:endParaRPr lang="es-ES" sz="1600">
            <a:latin typeface="Arial Rounded MT Bold" panose="020F0704030504030204" pitchFamily="34" charset="0"/>
          </a:endParaRPr>
        </a:p>
      </dgm:t>
    </dgm:pt>
    <dgm:pt modelId="{D5E3F2F7-C9E6-47DE-940E-C4935FF28809}" type="pres">
      <dgm:prSet presAssocID="{9BF9827B-120B-4885-A0AB-39D21F6E9C88}" presName="linear" presStyleCnt="0">
        <dgm:presLayoutVars>
          <dgm:dir/>
          <dgm:animLvl val="lvl"/>
          <dgm:resizeHandles val="exact"/>
        </dgm:presLayoutVars>
      </dgm:prSet>
      <dgm:spPr/>
      <dgm:t>
        <a:bodyPr/>
        <a:lstStyle/>
        <a:p>
          <a:endParaRPr lang="de-DE"/>
        </a:p>
      </dgm:t>
    </dgm:pt>
    <dgm:pt modelId="{D494F088-72B3-425E-B24B-7AD9962C95E5}" type="pres">
      <dgm:prSet presAssocID="{57FDD728-2217-45E3-994E-3DF57F270788}" presName="parentLin" presStyleCnt="0"/>
      <dgm:spPr/>
    </dgm:pt>
    <dgm:pt modelId="{C14A4037-BC41-487E-AF8E-CBC7DDB353C1}" type="pres">
      <dgm:prSet presAssocID="{57FDD728-2217-45E3-994E-3DF57F270788}" presName="parentLeftMargin" presStyleLbl="node1" presStyleIdx="0" presStyleCnt="2"/>
      <dgm:spPr/>
      <dgm:t>
        <a:bodyPr/>
        <a:lstStyle/>
        <a:p>
          <a:endParaRPr lang="de-DE"/>
        </a:p>
      </dgm:t>
    </dgm:pt>
    <dgm:pt modelId="{2FFFA386-6662-4F69-802D-69CCC4916BB3}" type="pres">
      <dgm:prSet presAssocID="{57FDD728-2217-45E3-994E-3DF57F270788}" presName="parentText" presStyleLbl="node1" presStyleIdx="0" presStyleCnt="2" custScaleY="351124">
        <dgm:presLayoutVars>
          <dgm:chMax val="0"/>
          <dgm:bulletEnabled val="1"/>
        </dgm:presLayoutVars>
      </dgm:prSet>
      <dgm:spPr/>
      <dgm:t>
        <a:bodyPr/>
        <a:lstStyle/>
        <a:p>
          <a:endParaRPr lang="de-DE"/>
        </a:p>
      </dgm:t>
    </dgm:pt>
    <dgm:pt modelId="{67F88509-941D-4336-8B80-E23E8E7307CA}" type="pres">
      <dgm:prSet presAssocID="{57FDD728-2217-45E3-994E-3DF57F270788}" presName="negativeSpace" presStyleCnt="0"/>
      <dgm:spPr/>
    </dgm:pt>
    <dgm:pt modelId="{9D30E180-FDFF-4945-B308-6DAC5A7D8357}" type="pres">
      <dgm:prSet presAssocID="{57FDD728-2217-45E3-994E-3DF57F270788}" presName="childText" presStyleLbl="conFgAcc1" presStyleIdx="0" presStyleCnt="2">
        <dgm:presLayoutVars>
          <dgm:bulletEnabled val="1"/>
        </dgm:presLayoutVars>
      </dgm:prSet>
      <dgm:spPr/>
    </dgm:pt>
    <dgm:pt modelId="{D988D480-17E4-4FF2-8089-5A83708A08DC}" type="pres">
      <dgm:prSet presAssocID="{4FFFBDC9-36A8-4AEE-BD72-7BD83F677B8F}" presName="spaceBetweenRectangles" presStyleCnt="0"/>
      <dgm:spPr/>
    </dgm:pt>
    <dgm:pt modelId="{58904BBF-CF79-4342-8763-E13999944174}" type="pres">
      <dgm:prSet presAssocID="{DC508D74-1451-4D47-BA94-F5CFAC17E7B4}" presName="parentLin" presStyleCnt="0"/>
      <dgm:spPr/>
    </dgm:pt>
    <dgm:pt modelId="{1F69D9CE-B6FC-4F05-AF88-FD7AAB0A33F4}" type="pres">
      <dgm:prSet presAssocID="{DC508D74-1451-4D47-BA94-F5CFAC17E7B4}" presName="parentLeftMargin" presStyleLbl="node1" presStyleIdx="0" presStyleCnt="2"/>
      <dgm:spPr/>
      <dgm:t>
        <a:bodyPr/>
        <a:lstStyle/>
        <a:p>
          <a:endParaRPr lang="de-DE"/>
        </a:p>
      </dgm:t>
    </dgm:pt>
    <dgm:pt modelId="{8FB6FEBC-E17E-4EDF-A0F8-83A1195DABC6}" type="pres">
      <dgm:prSet presAssocID="{DC508D74-1451-4D47-BA94-F5CFAC17E7B4}" presName="parentText" presStyleLbl="node1" presStyleIdx="1" presStyleCnt="2" custScaleY="351124">
        <dgm:presLayoutVars>
          <dgm:chMax val="0"/>
          <dgm:bulletEnabled val="1"/>
        </dgm:presLayoutVars>
      </dgm:prSet>
      <dgm:spPr/>
      <dgm:t>
        <a:bodyPr/>
        <a:lstStyle/>
        <a:p>
          <a:endParaRPr lang="de-DE"/>
        </a:p>
      </dgm:t>
    </dgm:pt>
    <dgm:pt modelId="{2887BD74-CF81-442C-9030-CB4943A8FD25}" type="pres">
      <dgm:prSet presAssocID="{DC508D74-1451-4D47-BA94-F5CFAC17E7B4}" presName="negativeSpace" presStyleCnt="0"/>
      <dgm:spPr/>
    </dgm:pt>
    <dgm:pt modelId="{A6466EDE-F833-4382-8F74-B5ABDAADE0C8}" type="pres">
      <dgm:prSet presAssocID="{DC508D74-1451-4D47-BA94-F5CFAC17E7B4}" presName="childText" presStyleLbl="conFgAcc1" presStyleIdx="1" presStyleCnt="2">
        <dgm:presLayoutVars>
          <dgm:bulletEnabled val="1"/>
        </dgm:presLayoutVars>
      </dgm:prSet>
      <dgm:spPr/>
    </dgm:pt>
  </dgm:ptLst>
  <dgm:cxnLst>
    <dgm:cxn modelId="{C355E160-C060-40E0-A0F6-F36AE02C8537}" srcId="{9BF9827B-120B-4885-A0AB-39D21F6E9C88}" destId="{57FDD728-2217-45E3-994E-3DF57F270788}" srcOrd="0" destOrd="0" parTransId="{72030A86-5DA6-4DCC-92FB-4E5AB5CF3273}" sibTransId="{4FFFBDC9-36A8-4AEE-BD72-7BD83F677B8F}"/>
    <dgm:cxn modelId="{3A412B54-58C9-45C1-B4FF-F542C8579B60}" type="presOf" srcId="{57FDD728-2217-45E3-994E-3DF57F270788}" destId="{2FFFA386-6662-4F69-802D-69CCC4916BB3}" srcOrd="1" destOrd="0" presId="urn:microsoft.com/office/officeart/2005/8/layout/list1"/>
    <dgm:cxn modelId="{FD085195-51F0-4D9B-9B1D-8496B782C9B5}" type="presOf" srcId="{DC508D74-1451-4D47-BA94-F5CFAC17E7B4}" destId="{8FB6FEBC-E17E-4EDF-A0F8-83A1195DABC6}" srcOrd="1" destOrd="0" presId="urn:microsoft.com/office/officeart/2005/8/layout/list1"/>
    <dgm:cxn modelId="{9B332CD7-B6A9-4F5E-BAD7-ABBF415EE905}" srcId="{9BF9827B-120B-4885-A0AB-39D21F6E9C88}" destId="{DC508D74-1451-4D47-BA94-F5CFAC17E7B4}" srcOrd="1" destOrd="0" parTransId="{3A61E30D-D3C7-419A-A4AF-96549332940D}" sibTransId="{337CC1EE-4CFA-4493-A5E2-A9141DF7CC74}"/>
    <dgm:cxn modelId="{65E3CFB2-DF11-4BF9-8EBD-C3E9F1F76595}" type="presOf" srcId="{DC508D74-1451-4D47-BA94-F5CFAC17E7B4}" destId="{1F69D9CE-B6FC-4F05-AF88-FD7AAB0A33F4}" srcOrd="0" destOrd="0" presId="urn:microsoft.com/office/officeart/2005/8/layout/list1"/>
    <dgm:cxn modelId="{204A4FDB-DEA4-4CFC-92C0-87B826342230}" type="presOf" srcId="{9BF9827B-120B-4885-A0AB-39D21F6E9C88}" destId="{D5E3F2F7-C9E6-47DE-940E-C4935FF28809}" srcOrd="0" destOrd="0" presId="urn:microsoft.com/office/officeart/2005/8/layout/list1"/>
    <dgm:cxn modelId="{8D29C371-4152-488C-B87E-21D93C034EC3}" type="presOf" srcId="{57FDD728-2217-45E3-994E-3DF57F270788}" destId="{C14A4037-BC41-487E-AF8E-CBC7DDB353C1}" srcOrd="0" destOrd="0" presId="urn:microsoft.com/office/officeart/2005/8/layout/list1"/>
    <dgm:cxn modelId="{B7DA18F3-6AD9-4A37-98A7-5902E8A86E5E}" type="presParOf" srcId="{D5E3F2F7-C9E6-47DE-940E-C4935FF28809}" destId="{D494F088-72B3-425E-B24B-7AD9962C95E5}" srcOrd="0" destOrd="0" presId="urn:microsoft.com/office/officeart/2005/8/layout/list1"/>
    <dgm:cxn modelId="{79DEE5B6-0CE1-4636-A9D4-E89ECAF2D7E2}" type="presParOf" srcId="{D494F088-72B3-425E-B24B-7AD9962C95E5}" destId="{C14A4037-BC41-487E-AF8E-CBC7DDB353C1}" srcOrd="0" destOrd="0" presId="urn:microsoft.com/office/officeart/2005/8/layout/list1"/>
    <dgm:cxn modelId="{A84F9CA7-17AA-4318-AB1B-1277781941C5}" type="presParOf" srcId="{D494F088-72B3-425E-B24B-7AD9962C95E5}" destId="{2FFFA386-6662-4F69-802D-69CCC4916BB3}" srcOrd="1" destOrd="0" presId="urn:microsoft.com/office/officeart/2005/8/layout/list1"/>
    <dgm:cxn modelId="{EC635AD4-72D9-41B6-B463-3E049948400D}" type="presParOf" srcId="{D5E3F2F7-C9E6-47DE-940E-C4935FF28809}" destId="{67F88509-941D-4336-8B80-E23E8E7307CA}" srcOrd="1" destOrd="0" presId="urn:microsoft.com/office/officeart/2005/8/layout/list1"/>
    <dgm:cxn modelId="{A6A81D9E-B9AF-4960-93A9-33EA710DF3C0}" type="presParOf" srcId="{D5E3F2F7-C9E6-47DE-940E-C4935FF28809}" destId="{9D30E180-FDFF-4945-B308-6DAC5A7D8357}" srcOrd="2" destOrd="0" presId="urn:microsoft.com/office/officeart/2005/8/layout/list1"/>
    <dgm:cxn modelId="{B88B91AB-C06D-439D-9522-B088E733FCF8}" type="presParOf" srcId="{D5E3F2F7-C9E6-47DE-940E-C4935FF28809}" destId="{D988D480-17E4-4FF2-8089-5A83708A08DC}" srcOrd="3" destOrd="0" presId="urn:microsoft.com/office/officeart/2005/8/layout/list1"/>
    <dgm:cxn modelId="{756ACBE4-58FF-4DEB-A0EE-EA9F6AFA75FF}" type="presParOf" srcId="{D5E3F2F7-C9E6-47DE-940E-C4935FF28809}" destId="{58904BBF-CF79-4342-8763-E13999944174}" srcOrd="4" destOrd="0" presId="urn:microsoft.com/office/officeart/2005/8/layout/list1"/>
    <dgm:cxn modelId="{6DC90BE9-8A84-4D80-92D7-68806A358EC9}" type="presParOf" srcId="{58904BBF-CF79-4342-8763-E13999944174}" destId="{1F69D9CE-B6FC-4F05-AF88-FD7AAB0A33F4}" srcOrd="0" destOrd="0" presId="urn:microsoft.com/office/officeart/2005/8/layout/list1"/>
    <dgm:cxn modelId="{8314771B-FB49-4559-B139-6DF287ACCFCE}" type="presParOf" srcId="{58904BBF-CF79-4342-8763-E13999944174}" destId="{8FB6FEBC-E17E-4EDF-A0F8-83A1195DABC6}" srcOrd="1" destOrd="0" presId="urn:microsoft.com/office/officeart/2005/8/layout/list1"/>
    <dgm:cxn modelId="{C0BF1396-91C6-4C6F-9327-36E5652F8948}" type="presParOf" srcId="{D5E3F2F7-C9E6-47DE-940E-C4935FF28809}" destId="{2887BD74-CF81-442C-9030-CB4943A8FD25}" srcOrd="5" destOrd="0" presId="urn:microsoft.com/office/officeart/2005/8/layout/list1"/>
    <dgm:cxn modelId="{AB35CD91-C2AE-4EE0-AD74-641B4EAA4308}" type="presParOf" srcId="{D5E3F2F7-C9E6-47DE-940E-C4935FF28809}" destId="{A6466EDE-F833-4382-8F74-B5ABDAADE0C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C5AA2-1E4B-483C-A836-7DEE9321C837}"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lang="es-ES"/>
        </a:p>
      </dgm:t>
    </dgm:pt>
    <dgm:pt modelId="{71A9CEB3-724D-4B7F-8BAE-FDF515B844A6}">
      <dgm:prSet custT="1"/>
      <dgm:spPr/>
      <dgm:t>
        <a:bodyPr/>
        <a:lstStyle/>
        <a:p>
          <a:pPr algn="just"/>
          <a:r>
            <a:rPr lang="en-GB" sz="1600" dirty="0">
              <a:solidFill>
                <a:srgbClr val="0594A9"/>
              </a:solidFill>
              <a:latin typeface="Arial" panose="020B0604020202020204" pitchFamily="34" charset="0"/>
              <a:cs typeface="Arial" panose="020B0604020202020204" pitchFamily="34" charset="0"/>
            </a:rPr>
            <a:t>Monday.com: </a:t>
          </a:r>
          <a:r>
            <a:rPr lang="de-DE" sz="1600" dirty="0" smtClean="0">
              <a:solidFill>
                <a:schemeClr val="tx1"/>
              </a:solidFill>
              <a:latin typeface="Arial" panose="020B0604020202020204" pitchFamily="34" charset="0"/>
              <a:cs typeface="Arial" panose="020B0604020202020204" pitchFamily="34" charset="0"/>
            </a:rPr>
            <a:t>ermöglicht eine einfache Planung und Verwaltung für die meisten Aufgaben eines Unternehmens innerhalb desselben Arbeitsbereichs. Dazu gehören Projekt- und Aufgabenmanagement, CRM, Marketing, Design, Personalwesen ...</a:t>
          </a:r>
          <a:endParaRPr lang="es-ES" sz="1600" dirty="0">
            <a:solidFill>
              <a:schemeClr val="tx1"/>
            </a:solidFill>
            <a:latin typeface="Arial" panose="020B0604020202020204" pitchFamily="34" charset="0"/>
            <a:cs typeface="Arial" panose="020B0604020202020204" pitchFamily="34" charset="0"/>
          </a:endParaRPr>
        </a:p>
      </dgm:t>
    </dgm:pt>
    <dgm:pt modelId="{D257EA30-9577-446B-8910-5805480542F7}" type="par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FE7DEF91-3CD5-4A8A-B871-D3F6C0E66760}" type="sibTrans" cxnId="{1DAAB80E-0B60-4CB3-815E-10DE9521D9D1}">
      <dgm:prSet/>
      <dgm:spPr/>
      <dgm:t>
        <a:bodyPr/>
        <a:lstStyle/>
        <a:p>
          <a:endParaRPr lang="es-ES" sz="1600">
            <a:solidFill>
              <a:schemeClr val="bg1"/>
            </a:solidFill>
            <a:latin typeface="Arial Rounded MT Bold" panose="020F0704030504030204" pitchFamily="34" charset="0"/>
          </a:endParaRPr>
        </a:p>
      </dgm:t>
    </dgm:pt>
    <dgm:pt modelId="{6C91C39F-3368-4C29-A6B0-5B9B7A2C1DEE}">
      <dgm:prSet custT="1"/>
      <dgm:spPr/>
      <dgm:t>
        <a:bodyPr/>
        <a:lstStyle/>
        <a:p>
          <a:pPr algn="l"/>
          <a:endParaRPr lang="es-ES" sz="1600" dirty="0">
            <a:solidFill>
              <a:schemeClr val="bg1"/>
            </a:solidFill>
            <a:latin typeface="Arial" panose="020B0604020202020204" pitchFamily="34" charset="0"/>
            <a:cs typeface="Arial" panose="020B0604020202020204" pitchFamily="34" charset="0"/>
          </a:endParaRPr>
        </a:p>
      </dgm:t>
    </dgm:pt>
    <dgm:pt modelId="{D9188FC2-7537-44BB-841E-22D28820A3AE}" type="parTrans" cxnId="{356389CA-F6F2-43FE-94A2-7885CCBC9E3A}">
      <dgm:prSet/>
      <dgm:spPr/>
      <dgm:t>
        <a:bodyPr/>
        <a:lstStyle/>
        <a:p>
          <a:endParaRPr lang="es-ES" sz="1600">
            <a:solidFill>
              <a:schemeClr val="bg1"/>
            </a:solidFill>
            <a:latin typeface="Arial Rounded MT Bold" panose="020F0704030504030204" pitchFamily="34" charset="0"/>
          </a:endParaRPr>
        </a:p>
      </dgm:t>
    </dgm:pt>
    <dgm:pt modelId="{CD5CC2A7-9A46-4D45-8E83-587FD7F38DC1}" type="sibTrans" cxnId="{356389CA-F6F2-43FE-94A2-7885CCBC9E3A}">
      <dgm:prSet/>
      <dgm:spPr>
        <a:solidFill>
          <a:srgbClr val="FFC000"/>
        </a:solidFill>
      </dgm:spPr>
      <dgm:t>
        <a:bodyPr/>
        <a:lstStyle/>
        <a:p>
          <a:endParaRPr lang="es-ES" sz="1600">
            <a:solidFill>
              <a:schemeClr val="bg1"/>
            </a:solidFill>
            <a:latin typeface="Arial Rounded MT Bold" panose="020F0704030504030204" pitchFamily="34" charset="0"/>
          </a:endParaRPr>
        </a:p>
      </dgm:t>
    </dgm:pt>
    <dgm:pt modelId="{DDED9A2A-4832-4499-888D-9F33989BB769}">
      <dgm:prSet custT="1"/>
      <dgm:spPr/>
      <dgm:t>
        <a:bodyPr/>
        <a:lstStyle/>
        <a:p>
          <a:r>
            <a:rPr lang="en-GB" sz="1600" dirty="0">
              <a:solidFill>
                <a:srgbClr val="0594A9"/>
              </a:solidFill>
              <a:latin typeface="Arial" panose="020B0604020202020204" pitchFamily="34" charset="0"/>
              <a:cs typeface="Arial" panose="020B0604020202020204" pitchFamily="34" charset="0"/>
            </a:rPr>
            <a:t>ClickUp: </a:t>
          </a:r>
          <a:r>
            <a:rPr lang="de-DE" sz="1600" dirty="0" smtClean="0">
              <a:solidFill>
                <a:schemeClr val="tx1"/>
              </a:solidFill>
              <a:latin typeface="Arial" panose="020B0604020202020204" pitchFamily="34" charset="0"/>
              <a:cs typeface="Arial" panose="020B0604020202020204" pitchFamily="34" charset="0"/>
            </a:rPr>
            <a:t>ein All-in-One-System, das Projekt- und Dateimanagement, Aufgabenlisten, E-Mail, Messaging, Tracking und Follow-up bietet ... Darüber hinaus ist es vollständig anpassbar und ermöglicht den Import von Informationen aus anderen Projekten und Managern.</a:t>
          </a:r>
          <a:endParaRPr lang="es-ES" sz="1600" dirty="0">
            <a:solidFill>
              <a:schemeClr val="tx1"/>
            </a:solidFill>
            <a:latin typeface="Arial" panose="020B0604020202020204" pitchFamily="34" charset="0"/>
            <a:cs typeface="Arial" panose="020B0604020202020204" pitchFamily="34" charset="0"/>
          </a:endParaRPr>
        </a:p>
      </dgm:t>
    </dgm:pt>
    <dgm:pt modelId="{91E3F04D-5828-431C-86C9-89D718C175C7}" type="par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3F9638CE-0A15-4772-9866-BB416E524A49}" type="sibTrans" cxnId="{7608DBA9-BE66-4B3B-857B-1F7A86115154}">
      <dgm:prSet/>
      <dgm:spPr/>
      <dgm:t>
        <a:bodyPr/>
        <a:lstStyle/>
        <a:p>
          <a:endParaRPr lang="es-ES" sz="1600">
            <a:solidFill>
              <a:schemeClr val="bg1"/>
            </a:solidFill>
            <a:latin typeface="Arial Rounded MT Bold" panose="020F0704030504030204" pitchFamily="34" charset="0"/>
          </a:endParaRPr>
        </a:p>
      </dgm:t>
    </dgm:pt>
    <dgm:pt modelId="{9E989819-12DE-443F-BEAB-BA58AC45A8FF}" type="pres">
      <dgm:prSet presAssocID="{EA9C5AA2-1E4B-483C-A836-7DEE9321C837}" presName="Name0" presStyleCnt="0">
        <dgm:presLayoutVars>
          <dgm:chMax val="7"/>
          <dgm:chPref val="7"/>
          <dgm:dir/>
        </dgm:presLayoutVars>
      </dgm:prSet>
      <dgm:spPr/>
      <dgm:t>
        <a:bodyPr/>
        <a:lstStyle/>
        <a:p>
          <a:endParaRPr lang="de-DE"/>
        </a:p>
      </dgm:t>
    </dgm:pt>
    <dgm:pt modelId="{92FC650A-1B43-40DD-A167-46653270FDD6}" type="pres">
      <dgm:prSet presAssocID="{EA9C5AA2-1E4B-483C-A836-7DEE9321C837}" presName="Name1" presStyleCnt="0"/>
      <dgm:spPr/>
    </dgm:pt>
    <dgm:pt modelId="{D6C62A71-D27D-4BD4-86AE-A162930EBEBE}" type="pres">
      <dgm:prSet presAssocID="{EA9C5AA2-1E4B-483C-A836-7DEE9321C837}" presName="cycle" presStyleCnt="0"/>
      <dgm:spPr/>
    </dgm:pt>
    <dgm:pt modelId="{08C73854-C25A-4EDA-8AEC-7298D89269E9}" type="pres">
      <dgm:prSet presAssocID="{EA9C5AA2-1E4B-483C-A836-7DEE9321C837}" presName="srcNode" presStyleLbl="node1" presStyleIdx="0" presStyleCnt="2"/>
      <dgm:spPr/>
    </dgm:pt>
    <dgm:pt modelId="{97E6B7AB-99B2-4190-A93A-D4446F5AC24A}" type="pres">
      <dgm:prSet presAssocID="{EA9C5AA2-1E4B-483C-A836-7DEE9321C837}" presName="conn" presStyleLbl="parChTrans1D2" presStyleIdx="0" presStyleCnt="1"/>
      <dgm:spPr/>
      <dgm:t>
        <a:bodyPr/>
        <a:lstStyle/>
        <a:p>
          <a:endParaRPr lang="de-DE"/>
        </a:p>
      </dgm:t>
    </dgm:pt>
    <dgm:pt modelId="{166BE103-3475-4E8E-8418-5AC55AD8CB66}" type="pres">
      <dgm:prSet presAssocID="{EA9C5AA2-1E4B-483C-A836-7DEE9321C837}" presName="extraNode" presStyleLbl="node1" presStyleIdx="0" presStyleCnt="2"/>
      <dgm:spPr/>
    </dgm:pt>
    <dgm:pt modelId="{3B0A5C6C-09D8-49B9-888C-0760B98691C1}" type="pres">
      <dgm:prSet presAssocID="{EA9C5AA2-1E4B-483C-A836-7DEE9321C837}" presName="dstNode" presStyleLbl="node1" presStyleIdx="0" presStyleCnt="2"/>
      <dgm:spPr/>
    </dgm:pt>
    <dgm:pt modelId="{1DA6966D-0622-4D1A-8FC8-266D8931B814}" type="pres">
      <dgm:prSet presAssocID="{71A9CEB3-724D-4B7F-8BAE-FDF515B844A6}" presName="text_1" presStyleLbl="node1" presStyleIdx="0" presStyleCnt="2">
        <dgm:presLayoutVars>
          <dgm:bulletEnabled val="1"/>
        </dgm:presLayoutVars>
      </dgm:prSet>
      <dgm:spPr/>
      <dgm:t>
        <a:bodyPr/>
        <a:lstStyle/>
        <a:p>
          <a:endParaRPr lang="de-DE"/>
        </a:p>
      </dgm:t>
    </dgm:pt>
    <dgm:pt modelId="{441BE2E5-F894-4BCB-BD7B-EAABD1AB8E57}" type="pres">
      <dgm:prSet presAssocID="{71A9CEB3-724D-4B7F-8BAE-FDF515B844A6}" presName="accent_1" presStyleCnt="0"/>
      <dgm:spPr/>
    </dgm:pt>
    <dgm:pt modelId="{78DE1BA0-7839-4BB8-B242-A72A2BAFF6DC}" type="pres">
      <dgm:prSet presAssocID="{71A9CEB3-724D-4B7F-8BAE-FDF515B844A6}" presName="accentRepeatNode" presStyleLbl="solidFgAcc1" presStyleIdx="0" presStyleCnt="2" custLinFactNeighborX="-6186" custLinFactNeighborY="-6325"/>
      <dgm:spPr>
        <a:solidFill>
          <a:schemeClr val="bg1"/>
        </a:solidFill>
      </dgm:spPr>
    </dgm:pt>
    <dgm:pt modelId="{D9E2A19D-FBCE-4E52-BDEE-E18BA6EECA00}" type="pres">
      <dgm:prSet presAssocID="{DDED9A2A-4832-4499-888D-9F33989BB769}" presName="text_2" presStyleLbl="node1" presStyleIdx="1" presStyleCnt="2" custScaleY="116153" custLinFactNeighborX="245" custLinFactNeighborY="-4118">
        <dgm:presLayoutVars>
          <dgm:bulletEnabled val="1"/>
        </dgm:presLayoutVars>
      </dgm:prSet>
      <dgm:spPr/>
      <dgm:t>
        <a:bodyPr/>
        <a:lstStyle/>
        <a:p>
          <a:endParaRPr lang="de-DE"/>
        </a:p>
      </dgm:t>
    </dgm:pt>
    <dgm:pt modelId="{EB277869-EEB8-4165-8A5D-35B25DBA3513}" type="pres">
      <dgm:prSet presAssocID="{DDED9A2A-4832-4499-888D-9F33989BB769}" presName="accent_2" presStyleCnt="0"/>
      <dgm:spPr/>
    </dgm:pt>
    <dgm:pt modelId="{44A43FF7-AC94-45C3-808D-001D8581F836}" type="pres">
      <dgm:prSet presAssocID="{DDED9A2A-4832-4499-888D-9F33989BB769}" presName="accentRepeatNode" presStyleLbl="solidFgAcc1" presStyleIdx="1" presStyleCnt="2" custLinFactNeighborX="-6186" custLinFactNeighborY="-6325"/>
      <dgm:spPr>
        <a:solidFill>
          <a:schemeClr val="bg1"/>
        </a:solidFill>
      </dgm:spPr>
    </dgm:pt>
  </dgm:ptLst>
  <dgm:cxnLst>
    <dgm:cxn modelId="{1C3A74E7-A1D6-4569-A126-AB524DF589AB}" type="presOf" srcId="{EA9C5AA2-1E4B-483C-A836-7DEE9321C837}" destId="{9E989819-12DE-443F-BEAB-BA58AC45A8FF}" srcOrd="0" destOrd="0" presId="urn:microsoft.com/office/officeart/2008/layout/VerticalCurvedList"/>
    <dgm:cxn modelId="{7608DBA9-BE66-4B3B-857B-1F7A86115154}" srcId="{EA9C5AA2-1E4B-483C-A836-7DEE9321C837}" destId="{DDED9A2A-4832-4499-888D-9F33989BB769}" srcOrd="1" destOrd="0" parTransId="{91E3F04D-5828-431C-86C9-89D718C175C7}" sibTransId="{3F9638CE-0A15-4772-9866-BB416E524A49}"/>
    <dgm:cxn modelId="{AC565BB5-3A5B-4B3D-8F1C-AA53CE2D66C1}" type="presOf" srcId="{6C91C39F-3368-4C29-A6B0-5B9B7A2C1DEE}" destId="{1DA6966D-0622-4D1A-8FC8-266D8931B814}" srcOrd="0" destOrd="1" presId="urn:microsoft.com/office/officeart/2008/layout/VerticalCurvedList"/>
    <dgm:cxn modelId="{FCC9896B-273A-410B-B9B5-0AF763E1C3C9}" type="presOf" srcId="{CD5CC2A7-9A46-4D45-8E83-587FD7F38DC1}" destId="{97E6B7AB-99B2-4190-A93A-D4446F5AC24A}" srcOrd="0" destOrd="0" presId="urn:microsoft.com/office/officeart/2008/layout/VerticalCurvedList"/>
    <dgm:cxn modelId="{34AD5C78-CF4E-4304-ADCD-0753A0078E72}" type="presOf" srcId="{71A9CEB3-724D-4B7F-8BAE-FDF515B844A6}" destId="{1DA6966D-0622-4D1A-8FC8-266D8931B814}" srcOrd="0" destOrd="0" presId="urn:microsoft.com/office/officeart/2008/layout/VerticalCurvedList"/>
    <dgm:cxn modelId="{356389CA-F6F2-43FE-94A2-7885CCBC9E3A}" srcId="{71A9CEB3-724D-4B7F-8BAE-FDF515B844A6}" destId="{6C91C39F-3368-4C29-A6B0-5B9B7A2C1DEE}" srcOrd="0" destOrd="0" parTransId="{D9188FC2-7537-44BB-841E-22D28820A3AE}" sibTransId="{CD5CC2A7-9A46-4D45-8E83-587FD7F38DC1}"/>
    <dgm:cxn modelId="{1DAAB80E-0B60-4CB3-815E-10DE9521D9D1}" srcId="{EA9C5AA2-1E4B-483C-A836-7DEE9321C837}" destId="{71A9CEB3-724D-4B7F-8BAE-FDF515B844A6}" srcOrd="0" destOrd="0" parTransId="{D257EA30-9577-446B-8910-5805480542F7}" sibTransId="{FE7DEF91-3CD5-4A8A-B871-D3F6C0E66760}"/>
    <dgm:cxn modelId="{AA0FC73B-F572-4388-90DE-056595C14516}" type="presOf" srcId="{DDED9A2A-4832-4499-888D-9F33989BB769}" destId="{D9E2A19D-FBCE-4E52-BDEE-E18BA6EECA00}" srcOrd="0" destOrd="0" presId="urn:microsoft.com/office/officeart/2008/layout/VerticalCurvedList"/>
    <dgm:cxn modelId="{A19EAD8F-9564-4107-9B86-3892CB2AC860}" type="presParOf" srcId="{9E989819-12DE-443F-BEAB-BA58AC45A8FF}" destId="{92FC650A-1B43-40DD-A167-46653270FDD6}" srcOrd="0" destOrd="0" presId="urn:microsoft.com/office/officeart/2008/layout/VerticalCurvedList"/>
    <dgm:cxn modelId="{1EE48878-824E-4A63-B753-960D040AB3A6}" type="presParOf" srcId="{92FC650A-1B43-40DD-A167-46653270FDD6}" destId="{D6C62A71-D27D-4BD4-86AE-A162930EBEBE}" srcOrd="0" destOrd="0" presId="urn:microsoft.com/office/officeart/2008/layout/VerticalCurvedList"/>
    <dgm:cxn modelId="{0EFCB57D-408E-4E93-9EFA-46715054C506}" type="presParOf" srcId="{D6C62A71-D27D-4BD4-86AE-A162930EBEBE}" destId="{08C73854-C25A-4EDA-8AEC-7298D89269E9}" srcOrd="0" destOrd="0" presId="urn:microsoft.com/office/officeart/2008/layout/VerticalCurvedList"/>
    <dgm:cxn modelId="{E07F73C1-FC6D-41AC-9C94-BEFBCD782AC6}" type="presParOf" srcId="{D6C62A71-D27D-4BD4-86AE-A162930EBEBE}" destId="{97E6B7AB-99B2-4190-A93A-D4446F5AC24A}" srcOrd="1" destOrd="0" presId="urn:microsoft.com/office/officeart/2008/layout/VerticalCurvedList"/>
    <dgm:cxn modelId="{0D31359B-BCB6-4BC9-AA4C-90AC41C2628D}" type="presParOf" srcId="{D6C62A71-D27D-4BD4-86AE-A162930EBEBE}" destId="{166BE103-3475-4E8E-8418-5AC55AD8CB66}" srcOrd="2" destOrd="0" presId="urn:microsoft.com/office/officeart/2008/layout/VerticalCurvedList"/>
    <dgm:cxn modelId="{80A21BC4-C877-4C89-AB3B-308ABD31C5DF}" type="presParOf" srcId="{D6C62A71-D27D-4BD4-86AE-A162930EBEBE}" destId="{3B0A5C6C-09D8-49B9-888C-0760B98691C1}" srcOrd="3" destOrd="0" presId="urn:microsoft.com/office/officeart/2008/layout/VerticalCurvedList"/>
    <dgm:cxn modelId="{DBAD64B8-15AA-4BE0-A77A-887532D3F71C}" type="presParOf" srcId="{92FC650A-1B43-40DD-A167-46653270FDD6}" destId="{1DA6966D-0622-4D1A-8FC8-266D8931B814}" srcOrd="1" destOrd="0" presId="urn:microsoft.com/office/officeart/2008/layout/VerticalCurvedList"/>
    <dgm:cxn modelId="{4C8BF8ED-40B3-4224-A228-5E5185FB2CE2}" type="presParOf" srcId="{92FC650A-1B43-40DD-A167-46653270FDD6}" destId="{441BE2E5-F894-4BCB-BD7B-EAABD1AB8E57}" srcOrd="2" destOrd="0" presId="urn:microsoft.com/office/officeart/2008/layout/VerticalCurvedList"/>
    <dgm:cxn modelId="{70D81478-E11F-4A6A-A222-DCCEA3652318}" type="presParOf" srcId="{441BE2E5-F894-4BCB-BD7B-EAABD1AB8E57}" destId="{78DE1BA0-7839-4BB8-B242-A72A2BAFF6DC}" srcOrd="0" destOrd="0" presId="urn:microsoft.com/office/officeart/2008/layout/VerticalCurvedList"/>
    <dgm:cxn modelId="{69D749E7-0235-47EB-A2C9-CD7C859F644A}" type="presParOf" srcId="{92FC650A-1B43-40DD-A167-46653270FDD6}" destId="{D9E2A19D-FBCE-4E52-BDEE-E18BA6EECA00}" srcOrd="3" destOrd="0" presId="urn:microsoft.com/office/officeart/2008/layout/VerticalCurvedList"/>
    <dgm:cxn modelId="{C68E97A6-42B4-4369-921D-D89C515FD2B4}" type="presParOf" srcId="{92FC650A-1B43-40DD-A167-46653270FDD6}" destId="{EB277869-EEB8-4165-8A5D-35B25DBA3513}" srcOrd="4" destOrd="0" presId="urn:microsoft.com/office/officeart/2008/layout/VerticalCurvedList"/>
    <dgm:cxn modelId="{94F1D945-EC05-4436-81A2-77945C437445}" type="presParOf" srcId="{EB277869-EEB8-4165-8A5D-35B25DBA3513}" destId="{44A43FF7-AC94-45C3-808D-001D8581F8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E2EA7D-CF33-40A4-BFB2-A75F12B6D4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4B634EB-D31A-4969-B72F-6B9F2C734B51}">
      <dgm:prSet custT="1"/>
      <dgm:spPr>
        <a:solidFill>
          <a:srgbClr val="0594A9"/>
        </a:solidFill>
      </dgm:spPr>
      <dgm:t>
        <a:bodyPr/>
        <a:lstStyle/>
        <a:p>
          <a:r>
            <a:rPr lang="en-GB" sz="1600" dirty="0">
              <a:solidFill>
                <a:srgbClr val="FFC000"/>
              </a:solidFill>
              <a:latin typeface="Arial" panose="020B0604020202020204" pitchFamily="34" charset="0"/>
              <a:cs typeface="Arial" panose="020B0604020202020204" pitchFamily="34" charset="0"/>
            </a:rPr>
            <a:t>Zoom</a:t>
          </a:r>
          <a:r>
            <a:rPr lang="en-GB"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Dieser Cloud-Videokonferenzdienst dient zur Durchführung von Online-Meetings, die aufgezeichnet werden können. Eine vielseitige und professionelle Option für KMU.</a:t>
          </a:r>
          <a:endParaRPr lang="es-ES" sz="1600" dirty="0">
            <a:latin typeface="Arial" panose="020B0604020202020204" pitchFamily="34" charset="0"/>
            <a:cs typeface="Arial" panose="020B0604020202020204" pitchFamily="34" charset="0"/>
          </a:endParaRPr>
        </a:p>
      </dgm:t>
    </dgm:pt>
    <dgm:pt modelId="{E686E7B8-7571-41DD-B30E-EC36FF7BBD5A}" type="parTrans" cxnId="{1B06D57C-F79D-4359-B375-094AD0A5424A}">
      <dgm:prSet/>
      <dgm:spPr/>
      <dgm:t>
        <a:bodyPr/>
        <a:lstStyle/>
        <a:p>
          <a:endParaRPr lang="es-ES" sz="1600">
            <a:latin typeface="Arial Rounded MT Bold" panose="020F0704030504030204" pitchFamily="34" charset="0"/>
          </a:endParaRPr>
        </a:p>
      </dgm:t>
    </dgm:pt>
    <dgm:pt modelId="{89F05C3F-1C52-44AE-BB69-C58848E52CD9}" type="sibTrans" cxnId="{1B06D57C-F79D-4359-B375-094AD0A5424A}">
      <dgm:prSet/>
      <dgm:spPr/>
      <dgm:t>
        <a:bodyPr/>
        <a:lstStyle/>
        <a:p>
          <a:endParaRPr lang="es-ES" sz="1600">
            <a:latin typeface="Arial Rounded MT Bold" panose="020F0704030504030204" pitchFamily="34" charset="0"/>
          </a:endParaRPr>
        </a:p>
      </dgm:t>
    </dgm:pt>
    <dgm:pt modelId="{B0CC58D1-9CFC-43FA-9624-F34C12E432C5}">
      <dgm:prSet custT="1"/>
      <dgm:spPr>
        <a:solidFill>
          <a:srgbClr val="0594A9"/>
        </a:solidFill>
      </dgm:spPr>
      <dgm:t>
        <a:bodyPr/>
        <a:lstStyle/>
        <a:p>
          <a:r>
            <a:rPr lang="en-GB" sz="1600" dirty="0">
              <a:solidFill>
                <a:srgbClr val="FFC000"/>
              </a:solidFill>
              <a:latin typeface="Arial" panose="020B0604020202020204" pitchFamily="34" charset="0"/>
              <a:cs typeface="Arial" panose="020B0604020202020204" pitchFamily="34" charset="0"/>
            </a:rPr>
            <a:t>Slack</a:t>
          </a:r>
          <a:r>
            <a:rPr lang="en-GB"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eine Messaging-App für Unternehmen, verändert die Kommunikation innerhalb des Teams, indem es sie auf derselben Plattform zusammenführt. Slack ermöglicht die Gruppierung von Konversationen, die Sortierung in Threads oder nach Thema für einen leichteren Zugang zu allen verfügbaren Teaminformationen. </a:t>
          </a:r>
          <a:r>
            <a:rPr lang="en-GB" sz="1600"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dgm:t>
    </dgm:pt>
    <dgm:pt modelId="{D97F5B74-440C-464F-A075-06DFE5914E80}" type="parTrans" cxnId="{38245A9A-42D1-4D20-8877-5AB12728A553}">
      <dgm:prSet/>
      <dgm:spPr/>
      <dgm:t>
        <a:bodyPr/>
        <a:lstStyle/>
        <a:p>
          <a:endParaRPr lang="es-ES" sz="1600">
            <a:latin typeface="Arial Rounded MT Bold" panose="020F0704030504030204" pitchFamily="34" charset="0"/>
          </a:endParaRPr>
        </a:p>
      </dgm:t>
    </dgm:pt>
    <dgm:pt modelId="{29FEDD42-6CBA-4624-BCA2-6383F9785EB1}" type="sibTrans" cxnId="{38245A9A-42D1-4D20-8877-5AB12728A553}">
      <dgm:prSet/>
      <dgm:spPr/>
      <dgm:t>
        <a:bodyPr/>
        <a:lstStyle/>
        <a:p>
          <a:endParaRPr lang="es-ES" sz="1600">
            <a:latin typeface="Arial Rounded MT Bold" panose="020F0704030504030204" pitchFamily="34" charset="0"/>
          </a:endParaRPr>
        </a:p>
      </dgm:t>
    </dgm:pt>
    <dgm:pt modelId="{05300C74-E71D-4BD2-B697-E9D1518CAD12}">
      <dgm:prSet custT="1"/>
      <dgm:spPr>
        <a:solidFill>
          <a:srgbClr val="0594A9"/>
        </a:solidFill>
      </dgm:spPr>
      <dgm:t>
        <a:bodyPr/>
        <a:lstStyle/>
        <a:p>
          <a:r>
            <a:rPr lang="en-GB" sz="1600" dirty="0" smtClean="0">
              <a:solidFill>
                <a:srgbClr val="FFC000"/>
              </a:solidFill>
              <a:latin typeface="Arial" panose="020B0604020202020204" pitchFamily="34" charset="0"/>
              <a:cs typeface="Arial" panose="020B0604020202020204" pitchFamily="34" charset="0"/>
            </a:rPr>
            <a:t>Webex</a:t>
          </a:r>
          <a:r>
            <a:rPr lang="en-GB"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Diese Plattform ermöglicht Besprechungen zu jeder Zeit und an jedem Ort sowie die Überprüfung und gemeinsame Nutzung von Dokumenten. Das fördert die dynamische Zusammenarbeit im Team.</a:t>
          </a:r>
          <a:endParaRPr lang="es-ES" sz="1600" dirty="0">
            <a:latin typeface="Arial" panose="020B0604020202020204" pitchFamily="34" charset="0"/>
            <a:cs typeface="Arial" panose="020B0604020202020204" pitchFamily="34" charset="0"/>
          </a:endParaRPr>
        </a:p>
      </dgm:t>
    </dgm:pt>
    <dgm:pt modelId="{436E2C86-904A-4ABB-B29E-50856A4EB3B8}" type="parTrans" cxnId="{5E0C6C50-9953-4808-A146-E74FAB9B91C5}">
      <dgm:prSet/>
      <dgm:spPr/>
      <dgm:t>
        <a:bodyPr/>
        <a:lstStyle/>
        <a:p>
          <a:endParaRPr lang="es-ES" sz="1600">
            <a:latin typeface="Arial Rounded MT Bold" panose="020F0704030504030204" pitchFamily="34" charset="0"/>
          </a:endParaRPr>
        </a:p>
      </dgm:t>
    </dgm:pt>
    <dgm:pt modelId="{8C97CB9C-0A39-4170-9165-EFC7006E1EFB}" type="sibTrans" cxnId="{5E0C6C50-9953-4808-A146-E74FAB9B91C5}">
      <dgm:prSet/>
      <dgm:spPr/>
      <dgm:t>
        <a:bodyPr/>
        <a:lstStyle/>
        <a:p>
          <a:endParaRPr lang="es-ES" sz="1600">
            <a:latin typeface="Arial Rounded MT Bold" panose="020F0704030504030204" pitchFamily="34" charset="0"/>
          </a:endParaRPr>
        </a:p>
      </dgm:t>
    </dgm:pt>
    <dgm:pt modelId="{64292ADA-3D0A-495B-9265-4178CD78C04C}" type="pres">
      <dgm:prSet presAssocID="{21E2EA7D-CF33-40A4-BFB2-A75F12B6D498}" presName="linear" presStyleCnt="0">
        <dgm:presLayoutVars>
          <dgm:dir/>
          <dgm:animLvl val="lvl"/>
          <dgm:resizeHandles val="exact"/>
        </dgm:presLayoutVars>
      </dgm:prSet>
      <dgm:spPr/>
      <dgm:t>
        <a:bodyPr/>
        <a:lstStyle/>
        <a:p>
          <a:endParaRPr lang="de-DE"/>
        </a:p>
      </dgm:t>
    </dgm:pt>
    <dgm:pt modelId="{2BE66C52-CF5E-4B01-ACBD-EC293B3B857C}" type="pres">
      <dgm:prSet presAssocID="{A4B634EB-D31A-4969-B72F-6B9F2C734B51}" presName="parentLin" presStyleCnt="0"/>
      <dgm:spPr/>
    </dgm:pt>
    <dgm:pt modelId="{935489FB-51B0-4C89-BDA6-DA11EB794478}" type="pres">
      <dgm:prSet presAssocID="{A4B634EB-D31A-4969-B72F-6B9F2C734B51}" presName="parentLeftMargin" presStyleLbl="node1" presStyleIdx="0" presStyleCnt="3"/>
      <dgm:spPr/>
      <dgm:t>
        <a:bodyPr/>
        <a:lstStyle/>
        <a:p>
          <a:endParaRPr lang="de-DE"/>
        </a:p>
      </dgm:t>
    </dgm:pt>
    <dgm:pt modelId="{3D642ABB-50A0-4FD8-A93C-CD3B2E2A79AE}" type="pres">
      <dgm:prSet presAssocID="{A4B634EB-D31A-4969-B72F-6B9F2C734B51}" presName="parentText" presStyleLbl="node1" presStyleIdx="0" presStyleCnt="3" custScaleX="122757" custScaleY="113177">
        <dgm:presLayoutVars>
          <dgm:chMax val="0"/>
          <dgm:bulletEnabled val="1"/>
        </dgm:presLayoutVars>
      </dgm:prSet>
      <dgm:spPr/>
      <dgm:t>
        <a:bodyPr/>
        <a:lstStyle/>
        <a:p>
          <a:endParaRPr lang="de-DE"/>
        </a:p>
      </dgm:t>
    </dgm:pt>
    <dgm:pt modelId="{37CC30F0-E601-4B07-A9CD-675E4F93C4E7}" type="pres">
      <dgm:prSet presAssocID="{A4B634EB-D31A-4969-B72F-6B9F2C734B51}" presName="negativeSpace" presStyleCnt="0"/>
      <dgm:spPr/>
    </dgm:pt>
    <dgm:pt modelId="{2818FD50-F0D5-4A5A-B11E-112B075BABA5}" type="pres">
      <dgm:prSet presAssocID="{A4B634EB-D31A-4969-B72F-6B9F2C734B51}" presName="childText" presStyleLbl="conFgAcc1" presStyleIdx="0" presStyleCnt="3">
        <dgm:presLayoutVars>
          <dgm:bulletEnabled val="1"/>
        </dgm:presLayoutVars>
      </dgm:prSet>
      <dgm:spPr>
        <a:ln>
          <a:solidFill>
            <a:srgbClr val="0594A9"/>
          </a:solidFill>
        </a:ln>
      </dgm:spPr>
    </dgm:pt>
    <dgm:pt modelId="{92D2955D-EDD3-4278-A68C-FC0EFD788791}" type="pres">
      <dgm:prSet presAssocID="{89F05C3F-1C52-44AE-BB69-C58848E52CD9}" presName="spaceBetweenRectangles" presStyleCnt="0"/>
      <dgm:spPr/>
    </dgm:pt>
    <dgm:pt modelId="{B43003FD-41E8-4361-9FA7-76CE1171D6C1}" type="pres">
      <dgm:prSet presAssocID="{B0CC58D1-9CFC-43FA-9624-F34C12E432C5}" presName="parentLin" presStyleCnt="0"/>
      <dgm:spPr/>
    </dgm:pt>
    <dgm:pt modelId="{A34E4783-461B-4130-B148-013D0ECF177F}" type="pres">
      <dgm:prSet presAssocID="{B0CC58D1-9CFC-43FA-9624-F34C12E432C5}" presName="parentLeftMargin" presStyleLbl="node1" presStyleIdx="0" presStyleCnt="3"/>
      <dgm:spPr/>
      <dgm:t>
        <a:bodyPr/>
        <a:lstStyle/>
        <a:p>
          <a:endParaRPr lang="de-DE"/>
        </a:p>
      </dgm:t>
    </dgm:pt>
    <dgm:pt modelId="{2593F5BF-3D7D-4237-B3E0-190D93EF3692}" type="pres">
      <dgm:prSet presAssocID="{B0CC58D1-9CFC-43FA-9624-F34C12E432C5}" presName="parentText" presStyleLbl="node1" presStyleIdx="1" presStyleCnt="3" custScaleX="122757" custScaleY="148980">
        <dgm:presLayoutVars>
          <dgm:chMax val="0"/>
          <dgm:bulletEnabled val="1"/>
        </dgm:presLayoutVars>
      </dgm:prSet>
      <dgm:spPr/>
      <dgm:t>
        <a:bodyPr/>
        <a:lstStyle/>
        <a:p>
          <a:endParaRPr lang="de-DE"/>
        </a:p>
      </dgm:t>
    </dgm:pt>
    <dgm:pt modelId="{E45A33DA-CDD5-46EA-A394-CF4BC4119283}" type="pres">
      <dgm:prSet presAssocID="{B0CC58D1-9CFC-43FA-9624-F34C12E432C5}" presName="negativeSpace" presStyleCnt="0"/>
      <dgm:spPr/>
    </dgm:pt>
    <dgm:pt modelId="{663B9714-6B5C-49A1-AE43-C909E0CA0BC5}" type="pres">
      <dgm:prSet presAssocID="{B0CC58D1-9CFC-43FA-9624-F34C12E432C5}" presName="childText" presStyleLbl="conFgAcc1" presStyleIdx="1" presStyleCnt="3">
        <dgm:presLayoutVars>
          <dgm:bulletEnabled val="1"/>
        </dgm:presLayoutVars>
      </dgm:prSet>
      <dgm:spPr>
        <a:ln>
          <a:solidFill>
            <a:srgbClr val="0594A9"/>
          </a:solidFill>
        </a:ln>
      </dgm:spPr>
    </dgm:pt>
    <dgm:pt modelId="{E2A8CBAE-0AFE-47F2-9C20-1C86FD554755}" type="pres">
      <dgm:prSet presAssocID="{29FEDD42-6CBA-4624-BCA2-6383F9785EB1}" presName="spaceBetweenRectangles" presStyleCnt="0"/>
      <dgm:spPr/>
    </dgm:pt>
    <dgm:pt modelId="{213E701E-E146-48E1-93C7-4906F47E5199}" type="pres">
      <dgm:prSet presAssocID="{05300C74-E71D-4BD2-B697-E9D1518CAD12}" presName="parentLin" presStyleCnt="0"/>
      <dgm:spPr/>
    </dgm:pt>
    <dgm:pt modelId="{A4F0A2FB-EED4-449F-9ECE-C64364831DF8}" type="pres">
      <dgm:prSet presAssocID="{05300C74-E71D-4BD2-B697-E9D1518CAD12}" presName="parentLeftMargin" presStyleLbl="node1" presStyleIdx="1" presStyleCnt="3"/>
      <dgm:spPr/>
      <dgm:t>
        <a:bodyPr/>
        <a:lstStyle/>
        <a:p>
          <a:endParaRPr lang="de-DE"/>
        </a:p>
      </dgm:t>
    </dgm:pt>
    <dgm:pt modelId="{27516278-5C3D-495D-A28F-E99BE4CBE630}" type="pres">
      <dgm:prSet presAssocID="{05300C74-E71D-4BD2-B697-E9D1518CAD12}" presName="parentText" presStyleLbl="node1" presStyleIdx="2" presStyleCnt="3" custScaleX="122757">
        <dgm:presLayoutVars>
          <dgm:chMax val="0"/>
          <dgm:bulletEnabled val="1"/>
        </dgm:presLayoutVars>
      </dgm:prSet>
      <dgm:spPr/>
      <dgm:t>
        <a:bodyPr/>
        <a:lstStyle/>
        <a:p>
          <a:endParaRPr lang="de-DE"/>
        </a:p>
      </dgm:t>
    </dgm:pt>
    <dgm:pt modelId="{7CAB3DF6-5790-4C2F-9936-FEBF7E645DB1}" type="pres">
      <dgm:prSet presAssocID="{05300C74-E71D-4BD2-B697-E9D1518CAD12}" presName="negativeSpace" presStyleCnt="0"/>
      <dgm:spPr/>
    </dgm:pt>
    <dgm:pt modelId="{5F293C70-50CE-427D-B4FA-CB93EB45F8E2}" type="pres">
      <dgm:prSet presAssocID="{05300C74-E71D-4BD2-B697-E9D1518CAD12}" presName="childText" presStyleLbl="conFgAcc1" presStyleIdx="2" presStyleCnt="3">
        <dgm:presLayoutVars>
          <dgm:bulletEnabled val="1"/>
        </dgm:presLayoutVars>
      </dgm:prSet>
      <dgm:spPr>
        <a:ln>
          <a:solidFill>
            <a:srgbClr val="0594A9"/>
          </a:solidFill>
        </a:ln>
      </dgm:spPr>
    </dgm:pt>
  </dgm:ptLst>
  <dgm:cxnLst>
    <dgm:cxn modelId="{48202BED-0939-4988-8573-E075AC6A8699}" type="presOf" srcId="{05300C74-E71D-4BD2-B697-E9D1518CAD12}" destId="{A4F0A2FB-EED4-449F-9ECE-C64364831DF8}" srcOrd="0" destOrd="0" presId="urn:microsoft.com/office/officeart/2005/8/layout/list1"/>
    <dgm:cxn modelId="{95FAB428-052E-45E4-B9B5-982964F94B82}" type="presOf" srcId="{21E2EA7D-CF33-40A4-BFB2-A75F12B6D498}" destId="{64292ADA-3D0A-495B-9265-4178CD78C04C}" srcOrd="0" destOrd="0" presId="urn:microsoft.com/office/officeart/2005/8/layout/list1"/>
    <dgm:cxn modelId="{A27CFE42-EF50-4E10-A81F-52ABBB7E2FC4}" type="presOf" srcId="{B0CC58D1-9CFC-43FA-9624-F34C12E432C5}" destId="{A34E4783-461B-4130-B148-013D0ECF177F}" srcOrd="0" destOrd="0" presId="urn:microsoft.com/office/officeart/2005/8/layout/list1"/>
    <dgm:cxn modelId="{D914CFE4-E386-4C3F-95E8-24EBEA97063B}" type="presOf" srcId="{A4B634EB-D31A-4969-B72F-6B9F2C734B51}" destId="{935489FB-51B0-4C89-BDA6-DA11EB794478}" srcOrd="0" destOrd="0" presId="urn:microsoft.com/office/officeart/2005/8/layout/list1"/>
    <dgm:cxn modelId="{BAF16D3F-399C-43CF-94C6-AA9BB397444A}" type="presOf" srcId="{A4B634EB-D31A-4969-B72F-6B9F2C734B51}" destId="{3D642ABB-50A0-4FD8-A93C-CD3B2E2A79AE}" srcOrd="1" destOrd="0" presId="urn:microsoft.com/office/officeart/2005/8/layout/list1"/>
    <dgm:cxn modelId="{38245A9A-42D1-4D20-8877-5AB12728A553}" srcId="{21E2EA7D-CF33-40A4-BFB2-A75F12B6D498}" destId="{B0CC58D1-9CFC-43FA-9624-F34C12E432C5}" srcOrd="1" destOrd="0" parTransId="{D97F5B74-440C-464F-A075-06DFE5914E80}" sibTransId="{29FEDD42-6CBA-4624-BCA2-6383F9785EB1}"/>
    <dgm:cxn modelId="{EB1E1639-4FF0-4B02-852E-BC6704EAE15E}" type="presOf" srcId="{B0CC58D1-9CFC-43FA-9624-F34C12E432C5}" destId="{2593F5BF-3D7D-4237-B3E0-190D93EF3692}" srcOrd="1" destOrd="0" presId="urn:microsoft.com/office/officeart/2005/8/layout/list1"/>
    <dgm:cxn modelId="{5E0C6C50-9953-4808-A146-E74FAB9B91C5}" srcId="{21E2EA7D-CF33-40A4-BFB2-A75F12B6D498}" destId="{05300C74-E71D-4BD2-B697-E9D1518CAD12}" srcOrd="2" destOrd="0" parTransId="{436E2C86-904A-4ABB-B29E-50856A4EB3B8}" sibTransId="{8C97CB9C-0A39-4170-9165-EFC7006E1EFB}"/>
    <dgm:cxn modelId="{1B06D57C-F79D-4359-B375-094AD0A5424A}" srcId="{21E2EA7D-CF33-40A4-BFB2-A75F12B6D498}" destId="{A4B634EB-D31A-4969-B72F-6B9F2C734B51}" srcOrd="0" destOrd="0" parTransId="{E686E7B8-7571-41DD-B30E-EC36FF7BBD5A}" sibTransId="{89F05C3F-1C52-44AE-BB69-C58848E52CD9}"/>
    <dgm:cxn modelId="{516EAC21-9562-48D1-A434-218D801B308B}" type="presOf" srcId="{05300C74-E71D-4BD2-B697-E9D1518CAD12}" destId="{27516278-5C3D-495D-A28F-E99BE4CBE630}" srcOrd="1" destOrd="0" presId="urn:microsoft.com/office/officeart/2005/8/layout/list1"/>
    <dgm:cxn modelId="{1F0BD59B-EB9E-4274-99A3-D5D57B1E838D}" type="presParOf" srcId="{64292ADA-3D0A-495B-9265-4178CD78C04C}" destId="{2BE66C52-CF5E-4B01-ACBD-EC293B3B857C}" srcOrd="0" destOrd="0" presId="urn:microsoft.com/office/officeart/2005/8/layout/list1"/>
    <dgm:cxn modelId="{F4355AF3-204C-45E7-AD58-C44EC0785AEE}" type="presParOf" srcId="{2BE66C52-CF5E-4B01-ACBD-EC293B3B857C}" destId="{935489FB-51B0-4C89-BDA6-DA11EB794478}" srcOrd="0" destOrd="0" presId="urn:microsoft.com/office/officeart/2005/8/layout/list1"/>
    <dgm:cxn modelId="{EC8BE6D4-24AC-4B97-BC84-B52A9E148E95}" type="presParOf" srcId="{2BE66C52-CF5E-4B01-ACBD-EC293B3B857C}" destId="{3D642ABB-50A0-4FD8-A93C-CD3B2E2A79AE}" srcOrd="1" destOrd="0" presId="urn:microsoft.com/office/officeart/2005/8/layout/list1"/>
    <dgm:cxn modelId="{3032C58E-0EFF-4DC6-ACEB-F8FEE7B8A836}" type="presParOf" srcId="{64292ADA-3D0A-495B-9265-4178CD78C04C}" destId="{37CC30F0-E601-4B07-A9CD-675E4F93C4E7}" srcOrd="1" destOrd="0" presId="urn:microsoft.com/office/officeart/2005/8/layout/list1"/>
    <dgm:cxn modelId="{0AE4A309-CF06-4862-BCA0-DBF9BF7602B0}" type="presParOf" srcId="{64292ADA-3D0A-495B-9265-4178CD78C04C}" destId="{2818FD50-F0D5-4A5A-B11E-112B075BABA5}" srcOrd="2" destOrd="0" presId="urn:microsoft.com/office/officeart/2005/8/layout/list1"/>
    <dgm:cxn modelId="{C248B939-5750-4F6D-970B-573EF7E9E547}" type="presParOf" srcId="{64292ADA-3D0A-495B-9265-4178CD78C04C}" destId="{92D2955D-EDD3-4278-A68C-FC0EFD788791}" srcOrd="3" destOrd="0" presId="urn:microsoft.com/office/officeart/2005/8/layout/list1"/>
    <dgm:cxn modelId="{85A47C9D-2810-4C87-90B1-9634AE98F904}" type="presParOf" srcId="{64292ADA-3D0A-495B-9265-4178CD78C04C}" destId="{B43003FD-41E8-4361-9FA7-76CE1171D6C1}" srcOrd="4" destOrd="0" presId="urn:microsoft.com/office/officeart/2005/8/layout/list1"/>
    <dgm:cxn modelId="{27529CB9-3096-4DAE-AF62-35D21F69400B}" type="presParOf" srcId="{B43003FD-41E8-4361-9FA7-76CE1171D6C1}" destId="{A34E4783-461B-4130-B148-013D0ECF177F}" srcOrd="0" destOrd="0" presId="urn:microsoft.com/office/officeart/2005/8/layout/list1"/>
    <dgm:cxn modelId="{1BD00E6D-F439-4340-AA48-0C98133F4E0F}" type="presParOf" srcId="{B43003FD-41E8-4361-9FA7-76CE1171D6C1}" destId="{2593F5BF-3D7D-4237-B3E0-190D93EF3692}" srcOrd="1" destOrd="0" presId="urn:microsoft.com/office/officeart/2005/8/layout/list1"/>
    <dgm:cxn modelId="{F13F765C-D9E9-49ED-B7B0-8AA79AF72593}" type="presParOf" srcId="{64292ADA-3D0A-495B-9265-4178CD78C04C}" destId="{E45A33DA-CDD5-46EA-A394-CF4BC4119283}" srcOrd="5" destOrd="0" presId="urn:microsoft.com/office/officeart/2005/8/layout/list1"/>
    <dgm:cxn modelId="{FD929C71-274B-4556-802C-91AC548C08E2}" type="presParOf" srcId="{64292ADA-3D0A-495B-9265-4178CD78C04C}" destId="{663B9714-6B5C-49A1-AE43-C909E0CA0BC5}" srcOrd="6" destOrd="0" presId="urn:microsoft.com/office/officeart/2005/8/layout/list1"/>
    <dgm:cxn modelId="{06897C9A-539C-46C5-B662-14B9F526BD8A}" type="presParOf" srcId="{64292ADA-3D0A-495B-9265-4178CD78C04C}" destId="{E2A8CBAE-0AFE-47F2-9C20-1C86FD554755}" srcOrd="7" destOrd="0" presId="urn:microsoft.com/office/officeart/2005/8/layout/list1"/>
    <dgm:cxn modelId="{B087A210-4CA7-4AB2-8668-494D0EC97BF8}" type="presParOf" srcId="{64292ADA-3D0A-495B-9265-4178CD78C04C}" destId="{213E701E-E146-48E1-93C7-4906F47E5199}" srcOrd="8" destOrd="0" presId="urn:microsoft.com/office/officeart/2005/8/layout/list1"/>
    <dgm:cxn modelId="{BB3EB1ED-98AC-4AC9-8144-F54EA67B132F}" type="presParOf" srcId="{213E701E-E146-48E1-93C7-4906F47E5199}" destId="{A4F0A2FB-EED4-449F-9ECE-C64364831DF8}" srcOrd="0" destOrd="0" presId="urn:microsoft.com/office/officeart/2005/8/layout/list1"/>
    <dgm:cxn modelId="{1373BA9F-09AE-449E-8736-6907569353BF}" type="presParOf" srcId="{213E701E-E146-48E1-93C7-4906F47E5199}" destId="{27516278-5C3D-495D-A28F-E99BE4CBE630}" srcOrd="1" destOrd="0" presId="urn:microsoft.com/office/officeart/2005/8/layout/list1"/>
    <dgm:cxn modelId="{6BB9A98E-F201-48EF-B3B0-E090F08AB820}" type="presParOf" srcId="{64292ADA-3D0A-495B-9265-4178CD78C04C}" destId="{7CAB3DF6-5790-4C2F-9936-FEBF7E645DB1}" srcOrd="9" destOrd="0" presId="urn:microsoft.com/office/officeart/2005/8/layout/list1"/>
    <dgm:cxn modelId="{B24469F1-629C-45F9-9793-20F9E0D91EB0}" type="presParOf" srcId="{64292ADA-3D0A-495B-9265-4178CD78C04C}" destId="{5F293C70-50CE-427D-B4FA-CB93EB45F8E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23DE-C29E-4FB0-93F8-E3399AABFDF2}">
      <dsp:nvSpPr>
        <dsp:cNvPr id="0" name=""/>
        <dsp:cNvSpPr/>
      </dsp:nvSpPr>
      <dsp:spPr>
        <a:xfrm>
          <a:off x="47505"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Software </a:t>
          </a:r>
          <a:endParaRPr lang="es-ES" sz="1600" kern="1200" dirty="0">
            <a:latin typeface="Arial" panose="020B0604020202020204" pitchFamily="34" charset="0"/>
            <a:cs typeface="Arial" panose="020B0604020202020204" pitchFamily="34" charset="0"/>
          </a:endParaRPr>
        </a:p>
      </dsp:txBody>
      <dsp:txXfrm>
        <a:off x="47505" y="469630"/>
        <a:ext cx="2040852" cy="1020426"/>
      </dsp:txXfrm>
    </dsp:sp>
    <dsp:sp modelId="{420D2587-DB43-4EAD-9B53-CA214E640D89}">
      <dsp:nvSpPr>
        <dsp:cNvPr id="0" name=""/>
        <dsp:cNvSpPr/>
      </dsp:nvSpPr>
      <dsp:spPr>
        <a:xfrm>
          <a:off x="2516937"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DE" sz="1600" kern="1200" noProof="0" dirty="0" smtClean="0">
              <a:latin typeface="Arial" panose="020B0604020202020204" pitchFamily="34" charset="0"/>
              <a:cs typeface="Arial" panose="020B0604020202020204" pitchFamily="34" charset="0"/>
            </a:rPr>
            <a:t>Plattform</a:t>
          </a:r>
          <a:r>
            <a:rPr lang="en-GB" sz="1600" kern="1200" dirty="0" smtClean="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2516937" y="469630"/>
        <a:ext cx="2040852" cy="1020426"/>
      </dsp:txXfrm>
    </dsp:sp>
    <dsp:sp modelId="{78C682F6-6E44-49FA-AB59-DA53E13A1E2C}">
      <dsp:nvSpPr>
        <dsp:cNvPr id="0" name=""/>
        <dsp:cNvSpPr/>
      </dsp:nvSpPr>
      <dsp:spPr>
        <a:xfrm>
          <a:off x="4986369"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App </a:t>
          </a:r>
          <a:endParaRPr lang="es-ES" sz="1600" kern="1200" dirty="0">
            <a:latin typeface="Arial" panose="020B0604020202020204" pitchFamily="34" charset="0"/>
            <a:cs typeface="Arial" panose="020B0604020202020204" pitchFamily="34" charset="0"/>
          </a:endParaRPr>
        </a:p>
      </dsp:txBody>
      <dsp:txXfrm>
        <a:off x="4986369" y="469630"/>
        <a:ext cx="2040852" cy="1020426"/>
      </dsp:txXfrm>
    </dsp:sp>
    <dsp:sp modelId="{76177CF4-359E-4C21-A263-4F7D213EF468}">
      <dsp:nvSpPr>
        <dsp:cNvPr id="0" name=""/>
        <dsp:cNvSpPr/>
      </dsp:nvSpPr>
      <dsp:spPr>
        <a:xfrm>
          <a:off x="7418081" y="469630"/>
          <a:ext cx="2040852" cy="1020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dirty="0" smtClean="0">
              <a:latin typeface="Arial" panose="020B0604020202020204" pitchFamily="34" charset="0"/>
              <a:cs typeface="Arial" panose="020B0604020202020204" pitchFamily="34" charset="0"/>
            </a:rPr>
            <a:t>Service </a:t>
          </a:r>
          <a:endParaRPr lang="es-ES" sz="1600" kern="1200" dirty="0">
            <a:latin typeface="Arial" panose="020B0604020202020204" pitchFamily="34" charset="0"/>
            <a:cs typeface="Arial" panose="020B0604020202020204" pitchFamily="34" charset="0"/>
          </a:endParaRPr>
        </a:p>
      </dsp:txBody>
      <dsp:txXfrm>
        <a:off x="7418081" y="469630"/>
        <a:ext cx="2040852" cy="1020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FEE31-F54D-40C0-A102-4BED1FAB5E54}">
      <dsp:nvSpPr>
        <dsp:cNvPr id="0" name=""/>
        <dsp:cNvSpPr/>
      </dsp:nvSpPr>
      <dsp:spPr>
        <a:xfrm>
          <a:off x="0" y="0"/>
          <a:ext cx="834856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Asana: </a:t>
          </a:r>
          <a:r>
            <a:rPr lang="de-DE" sz="1600" kern="1200" dirty="0" smtClean="0">
              <a:solidFill>
                <a:schemeClr val="tx1"/>
              </a:solidFill>
              <a:latin typeface="Arial" panose="020B0604020202020204" pitchFamily="34" charset="0"/>
              <a:cs typeface="Arial" panose="020B0604020202020204" pitchFamily="34" charset="0"/>
            </a:rPr>
            <a:t>bietet Details zu Aufgaben und Projekten und setzt Kommunikation, Organisation und Planung um, um den Teamerfolg zu gewährleisten.</a:t>
          </a:r>
          <a:endParaRPr lang="es-ES" sz="1600" kern="1200" dirty="0">
            <a:solidFill>
              <a:schemeClr val="bg1"/>
            </a:solidFill>
            <a:latin typeface="Arial" panose="020B0604020202020204" pitchFamily="34" charset="0"/>
            <a:cs typeface="Arial" panose="020B0604020202020204" pitchFamily="34" charset="0"/>
          </a:endParaRPr>
        </a:p>
      </dsp:txBody>
      <dsp:txXfrm>
        <a:off x="36553" y="36553"/>
        <a:ext cx="8275459" cy="675694"/>
      </dsp:txXfrm>
    </dsp:sp>
    <dsp:sp modelId="{188A6318-3C06-4A2B-9CA7-68EF0F247EAD}">
      <dsp:nvSpPr>
        <dsp:cNvPr id="0" name=""/>
        <dsp:cNvSpPr/>
      </dsp:nvSpPr>
      <dsp:spPr>
        <a:xfrm>
          <a:off x="0" y="865898"/>
          <a:ext cx="834856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a:solidFill>
                <a:schemeClr val="tx1"/>
              </a:solidFill>
              <a:latin typeface="Arial" panose="020B0604020202020204" pitchFamily="34" charset="0"/>
              <a:cs typeface="Arial" panose="020B0604020202020204" pitchFamily="34" charset="0"/>
            </a:rPr>
            <a:t>- Trello: </a:t>
          </a:r>
          <a:r>
            <a:rPr lang="de-DE" sz="1600" kern="1200" dirty="0" smtClean="0">
              <a:solidFill>
                <a:schemeClr val="tx1"/>
              </a:solidFill>
              <a:latin typeface="Arial" panose="020B0604020202020204" pitchFamily="34" charset="0"/>
              <a:cs typeface="Arial" panose="020B0604020202020204" pitchFamily="34" charset="0"/>
            </a:rPr>
            <a:t>organisiert die Werkzeuge über Kanban-Tabellen, die eine angenehme Sicht auf das Management der Teamarbeit ermöglichen. </a:t>
          </a:r>
          <a:endParaRPr lang="es-ES" sz="1600" kern="1200" dirty="0">
            <a:solidFill>
              <a:schemeClr val="bg1"/>
            </a:solidFill>
            <a:latin typeface="Arial" panose="020B0604020202020204" pitchFamily="34" charset="0"/>
            <a:cs typeface="Arial" panose="020B0604020202020204" pitchFamily="34" charset="0"/>
          </a:endParaRPr>
        </a:p>
      </dsp:txBody>
      <dsp:txXfrm>
        <a:off x="36553" y="902451"/>
        <a:ext cx="8275459"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0E180-FDFF-4945-B308-6DAC5A7D8357}">
      <dsp:nvSpPr>
        <dsp:cNvPr id="0" name=""/>
        <dsp:cNvSpPr/>
      </dsp:nvSpPr>
      <dsp:spPr>
        <a:xfrm>
          <a:off x="0" y="951295"/>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FFA386-6662-4F69-802D-69CCC4916BB3}">
      <dsp:nvSpPr>
        <dsp:cNvPr id="0" name=""/>
        <dsp:cNvSpPr/>
      </dsp:nvSpPr>
      <dsp:spPr>
        <a:xfrm>
          <a:off x="453490" y="62377"/>
          <a:ext cx="6348873"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Team Viewer</a:t>
          </a:r>
          <a:r>
            <a:rPr lang="en-GB" sz="1600" kern="1200" dirty="0">
              <a:latin typeface="Arial" panose="020B0604020202020204" pitchFamily="34" charset="0"/>
              <a:cs typeface="Arial" panose="020B0604020202020204" pitchFamily="34" charset="0"/>
            </a:rPr>
            <a:t>:  </a:t>
          </a:r>
          <a:r>
            <a:rPr lang="de-DE" sz="1600" kern="1200" dirty="0" smtClean="0">
              <a:latin typeface="Arial" panose="020B0604020202020204" pitchFamily="34" charset="0"/>
              <a:cs typeface="Arial" panose="020B0604020202020204" pitchFamily="34" charset="0"/>
            </a:rPr>
            <a:t>ermöglicht den Fernzugriff auf andere Geräte. So können die Nutzer ihre Desktops gemeinsam nutzen und steuern, Online-Meetings und Videokonferenzen abhalten und Dateien übertragen. </a:t>
          </a:r>
          <a:endParaRPr lang="es-ES" sz="1600" kern="1200" dirty="0">
            <a:latin typeface="Arial" panose="020B0604020202020204" pitchFamily="34" charset="0"/>
            <a:cs typeface="Arial" panose="020B0604020202020204" pitchFamily="34" charset="0"/>
          </a:endParaRPr>
        </a:p>
      </dsp:txBody>
      <dsp:txXfrm>
        <a:off x="504089" y="112976"/>
        <a:ext cx="6247675" cy="935320"/>
      </dsp:txXfrm>
    </dsp:sp>
    <dsp:sp modelId="{A6466EDE-F833-4382-8F74-B5ABDAADE0C8}">
      <dsp:nvSpPr>
        <dsp:cNvPr id="0" name=""/>
        <dsp:cNvSpPr/>
      </dsp:nvSpPr>
      <dsp:spPr>
        <a:xfrm>
          <a:off x="0" y="2146214"/>
          <a:ext cx="9078685" cy="2520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B6FEBC-E17E-4EDF-A0F8-83A1195DABC6}">
      <dsp:nvSpPr>
        <dsp:cNvPr id="0" name=""/>
        <dsp:cNvSpPr/>
      </dsp:nvSpPr>
      <dsp:spPr>
        <a:xfrm>
          <a:off x="453490" y="1257296"/>
          <a:ext cx="6348873" cy="1036518"/>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0207" tIns="0" rIns="240207" bIns="0" numCol="1" spcCol="1270" anchor="ctr" anchorCtr="0">
          <a:noAutofit/>
        </a:bodyPr>
        <a:lstStyle/>
        <a:p>
          <a:pPr lvl="0" algn="l"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 </a:t>
          </a:r>
          <a:r>
            <a:rPr lang="en-GB" sz="1600" kern="1200" dirty="0">
              <a:solidFill>
                <a:srgbClr val="0594A9"/>
              </a:solidFill>
              <a:latin typeface="Arial" panose="020B0604020202020204" pitchFamily="34" charset="0"/>
              <a:cs typeface="Arial" panose="020B0604020202020204" pitchFamily="34" charset="0"/>
            </a:rPr>
            <a:t>Dropbox</a:t>
          </a:r>
          <a:r>
            <a:rPr lang="en-GB" sz="1600" kern="1200" dirty="0">
              <a:latin typeface="Arial" panose="020B0604020202020204" pitchFamily="34" charset="0"/>
              <a:cs typeface="Arial" panose="020B0604020202020204" pitchFamily="34" charset="0"/>
            </a:rPr>
            <a:t>: </a:t>
          </a:r>
          <a:r>
            <a:rPr lang="de-DE" sz="1600" kern="1200" dirty="0" smtClean="0">
              <a:latin typeface="Arial" panose="020B0604020202020204" pitchFamily="34" charset="0"/>
              <a:cs typeface="Arial" panose="020B0604020202020204" pitchFamily="34" charset="0"/>
            </a:rPr>
            <a:t>eine der bekanntesten Cloud-Speicher-Apps, die es den Nutzern ermöglicht, Dateien auf ihren eigenen virtuellen Festplatten zu speichern und freizugeben, so dass Ihre Dateien sicher und von jedem kompatiblen Gerät aus zugänglich sind. </a:t>
          </a:r>
          <a:endParaRPr lang="es-ES" sz="1600" kern="1200" dirty="0">
            <a:latin typeface="Arial" panose="020B0604020202020204" pitchFamily="34" charset="0"/>
            <a:cs typeface="Arial" panose="020B0604020202020204" pitchFamily="34" charset="0"/>
          </a:endParaRPr>
        </a:p>
      </dsp:txBody>
      <dsp:txXfrm>
        <a:off x="504089" y="1307895"/>
        <a:ext cx="6247675" cy="935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B7AB-99B2-4190-A93A-D4446F5AC24A}">
      <dsp:nvSpPr>
        <dsp:cNvPr id="0" name=""/>
        <dsp:cNvSpPr/>
      </dsp:nvSpPr>
      <dsp:spPr>
        <a:xfrm>
          <a:off x="-3247484" y="-502908"/>
          <a:ext cx="3898306" cy="3898306"/>
        </a:xfrm>
        <a:prstGeom prst="blockArc">
          <a:avLst>
            <a:gd name="adj1" fmla="val 18900000"/>
            <a:gd name="adj2" fmla="val 2700000"/>
            <a:gd name="adj3" fmla="val 554"/>
          </a:avLst>
        </a:prstGeom>
        <a:solidFill>
          <a:srgbClr val="FFC000"/>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A6966D-0622-4D1A-8FC8-266D8931B814}">
      <dsp:nvSpPr>
        <dsp:cNvPr id="0" name=""/>
        <dsp:cNvSpPr/>
      </dsp:nvSpPr>
      <dsp:spPr>
        <a:xfrm>
          <a:off x="531711" y="413221"/>
          <a:ext cx="8259571" cy="82632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t" anchorCtr="0">
          <a:noAutofit/>
        </a:bodyPr>
        <a:lstStyle/>
        <a:p>
          <a:pPr lvl="0" algn="just"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Monday.com: </a:t>
          </a:r>
          <a:r>
            <a:rPr lang="de-DE" sz="1600" kern="1200" dirty="0" smtClean="0">
              <a:solidFill>
                <a:schemeClr val="tx1"/>
              </a:solidFill>
              <a:latin typeface="Arial" panose="020B0604020202020204" pitchFamily="34" charset="0"/>
              <a:cs typeface="Arial" panose="020B0604020202020204" pitchFamily="34" charset="0"/>
            </a:rPr>
            <a:t>ermöglicht eine einfache Planung und Verwaltung für die meisten Aufgaben eines Unternehmens innerhalb desselben Arbeitsbereichs. Dazu gehören Projekt- und Aufgabenmanagement, CRM, Marketing, Design, Personalwesen ...</a:t>
          </a:r>
          <a:endParaRPr lang="es-ES" sz="1600" kern="1200" dirty="0">
            <a:solidFill>
              <a:schemeClr val="tx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es-ES" sz="1600" kern="1200" dirty="0">
            <a:solidFill>
              <a:schemeClr val="bg1"/>
            </a:solidFill>
            <a:latin typeface="Arial" panose="020B0604020202020204" pitchFamily="34" charset="0"/>
            <a:cs typeface="Arial" panose="020B0604020202020204" pitchFamily="34" charset="0"/>
          </a:endParaRPr>
        </a:p>
      </dsp:txBody>
      <dsp:txXfrm>
        <a:off x="531711" y="413221"/>
        <a:ext cx="8259571" cy="826326"/>
      </dsp:txXfrm>
    </dsp:sp>
    <dsp:sp modelId="{78DE1BA0-7839-4BB8-B242-A72A2BAFF6DC}">
      <dsp:nvSpPr>
        <dsp:cNvPr id="0" name=""/>
        <dsp:cNvSpPr/>
      </dsp:nvSpPr>
      <dsp:spPr>
        <a:xfrm>
          <a:off x="0" y="244598"/>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E2A19D-FBCE-4E52-BDEE-E18BA6EECA00}">
      <dsp:nvSpPr>
        <dsp:cNvPr id="0" name=""/>
        <dsp:cNvSpPr/>
      </dsp:nvSpPr>
      <dsp:spPr>
        <a:xfrm>
          <a:off x="546969" y="1552175"/>
          <a:ext cx="8259571" cy="95980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55897" tIns="40640" rIns="40640" bIns="40640" numCol="1" spcCol="1270" anchor="ctr" anchorCtr="0">
          <a:noAutofit/>
        </a:bodyPr>
        <a:lstStyle/>
        <a:p>
          <a:pPr lvl="0" algn="l" defTabSz="711200">
            <a:lnSpc>
              <a:spcPct val="90000"/>
            </a:lnSpc>
            <a:spcBef>
              <a:spcPct val="0"/>
            </a:spcBef>
            <a:spcAft>
              <a:spcPct val="35000"/>
            </a:spcAft>
          </a:pPr>
          <a:r>
            <a:rPr lang="en-GB" sz="1600" kern="1200" dirty="0">
              <a:solidFill>
                <a:srgbClr val="0594A9"/>
              </a:solidFill>
              <a:latin typeface="Arial" panose="020B0604020202020204" pitchFamily="34" charset="0"/>
              <a:cs typeface="Arial" panose="020B0604020202020204" pitchFamily="34" charset="0"/>
            </a:rPr>
            <a:t>ClickUp: </a:t>
          </a:r>
          <a:r>
            <a:rPr lang="de-DE" sz="1600" kern="1200" dirty="0" smtClean="0">
              <a:solidFill>
                <a:schemeClr val="tx1"/>
              </a:solidFill>
              <a:latin typeface="Arial" panose="020B0604020202020204" pitchFamily="34" charset="0"/>
              <a:cs typeface="Arial" panose="020B0604020202020204" pitchFamily="34" charset="0"/>
            </a:rPr>
            <a:t>ein All-in-One-System, das Projekt- und Dateimanagement, Aufgabenlisten, E-Mail, Messaging, Tracking und Follow-up bietet ... Darüber hinaus ist es vollständig anpassbar und ermöglicht den Import von Informationen aus anderen Projekten und Managern.</a:t>
          </a:r>
          <a:endParaRPr lang="es-ES" sz="1600" kern="1200" dirty="0">
            <a:solidFill>
              <a:schemeClr val="tx1"/>
            </a:solidFill>
            <a:latin typeface="Arial" panose="020B0604020202020204" pitchFamily="34" charset="0"/>
            <a:cs typeface="Arial" panose="020B0604020202020204" pitchFamily="34" charset="0"/>
          </a:endParaRPr>
        </a:p>
      </dsp:txBody>
      <dsp:txXfrm>
        <a:off x="546969" y="1552175"/>
        <a:ext cx="8259571" cy="959803"/>
      </dsp:txXfrm>
    </dsp:sp>
    <dsp:sp modelId="{44A43FF7-AC94-45C3-808D-001D8581F836}">
      <dsp:nvSpPr>
        <dsp:cNvPr id="0" name=""/>
        <dsp:cNvSpPr/>
      </dsp:nvSpPr>
      <dsp:spPr>
        <a:xfrm>
          <a:off x="0" y="1484320"/>
          <a:ext cx="1032908" cy="1032908"/>
        </a:xfrm>
        <a:prstGeom prst="ellipse">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8FD50-F0D5-4A5A-B11E-112B075BABA5}">
      <dsp:nvSpPr>
        <dsp:cNvPr id="0" name=""/>
        <dsp:cNvSpPr/>
      </dsp:nvSpPr>
      <dsp:spPr>
        <a:xfrm>
          <a:off x="0" y="448093"/>
          <a:ext cx="10023409" cy="6048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3D642ABB-50A0-4FD8-A93C-CD3B2E2A79AE}">
      <dsp:nvSpPr>
        <dsp:cNvPr id="0" name=""/>
        <dsp:cNvSpPr/>
      </dsp:nvSpPr>
      <dsp:spPr>
        <a:xfrm>
          <a:off x="501170" y="497"/>
          <a:ext cx="8613105" cy="801836"/>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Zoom</a:t>
          </a:r>
          <a:r>
            <a:rPr lang="en-GB" sz="1600" kern="1200" dirty="0">
              <a:latin typeface="Arial" panose="020B0604020202020204" pitchFamily="34" charset="0"/>
              <a:cs typeface="Arial" panose="020B0604020202020204" pitchFamily="34" charset="0"/>
            </a:rPr>
            <a:t>: </a:t>
          </a:r>
          <a:r>
            <a:rPr lang="de-DE" sz="1600" kern="1200" dirty="0" smtClean="0">
              <a:latin typeface="Arial" panose="020B0604020202020204" pitchFamily="34" charset="0"/>
              <a:cs typeface="Arial" panose="020B0604020202020204" pitchFamily="34" charset="0"/>
            </a:rPr>
            <a:t>Dieser Cloud-Videokonferenzdienst dient zur Durchführung von Online-Meetings, die aufgezeichnet werden können. Eine vielseitige und professionelle Option für KMU.</a:t>
          </a:r>
          <a:endParaRPr lang="es-ES" sz="1600" kern="1200" dirty="0">
            <a:latin typeface="Arial" panose="020B0604020202020204" pitchFamily="34" charset="0"/>
            <a:cs typeface="Arial" panose="020B0604020202020204" pitchFamily="34" charset="0"/>
          </a:endParaRPr>
        </a:p>
      </dsp:txBody>
      <dsp:txXfrm>
        <a:off x="540312" y="39639"/>
        <a:ext cx="8534821" cy="723552"/>
      </dsp:txXfrm>
    </dsp:sp>
    <dsp:sp modelId="{663B9714-6B5C-49A1-AE43-C909E0CA0BC5}">
      <dsp:nvSpPr>
        <dsp:cNvPr id="0" name=""/>
        <dsp:cNvSpPr/>
      </dsp:nvSpPr>
      <dsp:spPr>
        <a:xfrm>
          <a:off x="0" y="1883747"/>
          <a:ext cx="10023409" cy="6048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593F5BF-3D7D-4237-B3E0-190D93EF3692}">
      <dsp:nvSpPr>
        <dsp:cNvPr id="0" name=""/>
        <dsp:cNvSpPr/>
      </dsp:nvSpPr>
      <dsp:spPr>
        <a:xfrm>
          <a:off x="501170" y="1182493"/>
          <a:ext cx="8613105" cy="1055493"/>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r>
            <a:rPr lang="en-GB" sz="1600" kern="1200" dirty="0">
              <a:solidFill>
                <a:srgbClr val="FFC000"/>
              </a:solidFill>
              <a:latin typeface="Arial" panose="020B0604020202020204" pitchFamily="34" charset="0"/>
              <a:cs typeface="Arial" panose="020B0604020202020204" pitchFamily="34" charset="0"/>
            </a:rPr>
            <a:t>Slack</a:t>
          </a:r>
          <a:r>
            <a:rPr lang="en-GB" sz="1600" kern="1200" dirty="0">
              <a:latin typeface="Arial" panose="020B0604020202020204" pitchFamily="34" charset="0"/>
              <a:cs typeface="Arial" panose="020B0604020202020204" pitchFamily="34" charset="0"/>
            </a:rPr>
            <a:t>: </a:t>
          </a:r>
          <a:r>
            <a:rPr lang="de-DE" sz="1600" kern="1200" dirty="0" smtClean="0">
              <a:latin typeface="Arial" panose="020B0604020202020204" pitchFamily="34" charset="0"/>
              <a:cs typeface="Arial" panose="020B0604020202020204" pitchFamily="34" charset="0"/>
            </a:rPr>
            <a:t>eine Messaging-App für Unternehmen, verändert die Kommunikation innerhalb des Teams, indem es sie auf derselben Plattform zusammenführt. Slack ermöglicht die Gruppierung von Konversationen, die Sortierung in Threads oder nach Thema für einen leichteren Zugang zu allen verfügbaren Teaminformationen. </a:t>
          </a:r>
          <a:r>
            <a:rPr lang="en-GB" sz="1600" kern="1200" dirty="0">
              <a:latin typeface="Arial" panose="020B0604020202020204" pitchFamily="34" charset="0"/>
              <a:cs typeface="Arial" panose="020B0604020202020204" pitchFamily="34" charset="0"/>
            </a:rPr>
            <a:t> </a:t>
          </a:r>
          <a:endParaRPr lang="es-ES" sz="1600" kern="1200" dirty="0">
            <a:latin typeface="Arial" panose="020B0604020202020204" pitchFamily="34" charset="0"/>
            <a:cs typeface="Arial" panose="020B0604020202020204" pitchFamily="34" charset="0"/>
          </a:endParaRPr>
        </a:p>
      </dsp:txBody>
      <dsp:txXfrm>
        <a:off x="552695" y="1234018"/>
        <a:ext cx="8510055" cy="952443"/>
      </dsp:txXfrm>
    </dsp:sp>
    <dsp:sp modelId="{5F293C70-50CE-427D-B4FA-CB93EB45F8E2}">
      <dsp:nvSpPr>
        <dsp:cNvPr id="0" name=""/>
        <dsp:cNvSpPr/>
      </dsp:nvSpPr>
      <dsp:spPr>
        <a:xfrm>
          <a:off x="0" y="2972387"/>
          <a:ext cx="10023409" cy="604800"/>
        </a:xfrm>
        <a:prstGeom prst="rect">
          <a:avLst/>
        </a:prstGeom>
        <a:solidFill>
          <a:schemeClr val="lt1">
            <a:alpha val="90000"/>
            <a:hueOff val="0"/>
            <a:satOff val="0"/>
            <a:lumOff val="0"/>
            <a:alphaOff val="0"/>
          </a:schemeClr>
        </a:solidFill>
        <a:ln w="12700" cap="flat" cmpd="sng" algn="ctr">
          <a:solidFill>
            <a:srgbClr val="0594A9"/>
          </a:solidFill>
          <a:prstDash val="solid"/>
          <a:miter lim="800000"/>
        </a:ln>
        <a:effectLst/>
      </dsp:spPr>
      <dsp:style>
        <a:lnRef idx="2">
          <a:scrgbClr r="0" g="0" b="0"/>
        </a:lnRef>
        <a:fillRef idx="1">
          <a:scrgbClr r="0" g="0" b="0"/>
        </a:fillRef>
        <a:effectRef idx="0">
          <a:scrgbClr r="0" g="0" b="0"/>
        </a:effectRef>
        <a:fontRef idx="minor"/>
      </dsp:style>
    </dsp:sp>
    <dsp:sp modelId="{27516278-5C3D-495D-A28F-E99BE4CBE630}">
      <dsp:nvSpPr>
        <dsp:cNvPr id="0" name=""/>
        <dsp:cNvSpPr/>
      </dsp:nvSpPr>
      <dsp:spPr>
        <a:xfrm>
          <a:off x="501170" y="2618147"/>
          <a:ext cx="8613105" cy="708480"/>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03" tIns="0" rIns="265203" bIns="0" numCol="1" spcCol="1270" anchor="ctr" anchorCtr="0">
          <a:noAutofit/>
        </a:bodyPr>
        <a:lstStyle/>
        <a:p>
          <a:pPr lvl="0" algn="l" defTabSz="711200">
            <a:lnSpc>
              <a:spcPct val="90000"/>
            </a:lnSpc>
            <a:spcBef>
              <a:spcPct val="0"/>
            </a:spcBef>
            <a:spcAft>
              <a:spcPct val="35000"/>
            </a:spcAft>
          </a:pPr>
          <a:r>
            <a:rPr lang="en-GB" sz="1600" kern="1200" dirty="0" smtClean="0">
              <a:solidFill>
                <a:srgbClr val="FFC000"/>
              </a:solidFill>
              <a:latin typeface="Arial" panose="020B0604020202020204" pitchFamily="34" charset="0"/>
              <a:cs typeface="Arial" panose="020B0604020202020204" pitchFamily="34" charset="0"/>
            </a:rPr>
            <a:t>Webex</a:t>
          </a:r>
          <a:r>
            <a:rPr lang="en-GB" sz="1600" kern="1200" dirty="0">
              <a:latin typeface="Arial" panose="020B0604020202020204" pitchFamily="34" charset="0"/>
              <a:cs typeface="Arial" panose="020B0604020202020204" pitchFamily="34" charset="0"/>
            </a:rPr>
            <a:t>: </a:t>
          </a:r>
          <a:r>
            <a:rPr lang="de-DE" sz="1600" kern="1200" dirty="0" smtClean="0">
              <a:latin typeface="Arial" panose="020B0604020202020204" pitchFamily="34" charset="0"/>
              <a:cs typeface="Arial" panose="020B0604020202020204" pitchFamily="34" charset="0"/>
            </a:rPr>
            <a:t>Diese Plattform ermöglicht Besprechungen zu jeder Zeit und an jedem Ort sowie die Überprüfung und gemeinsame Nutzung von Dokumenten. Das fördert die dynamische Zusammenarbeit im Team.</a:t>
          </a:r>
          <a:endParaRPr lang="es-ES" sz="1600" kern="1200" dirty="0">
            <a:latin typeface="Arial" panose="020B0604020202020204" pitchFamily="34" charset="0"/>
            <a:cs typeface="Arial" panose="020B0604020202020204" pitchFamily="34" charset="0"/>
          </a:endParaRPr>
        </a:p>
      </dsp:txBody>
      <dsp:txXfrm>
        <a:off x="535755" y="2652732"/>
        <a:ext cx="8543935"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dirty="0"/>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dirty="0"/>
          </a:p>
        </p:txBody>
      </p:sp>
    </p:spTree>
    <p:extLst>
      <p:ext uri="{BB962C8B-B14F-4D97-AF65-F5344CB8AC3E}">
        <p14:creationId xmlns:p14="http://schemas.microsoft.com/office/powerpoint/2010/main" val="96297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8.jpe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8.jpe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7.png"/><Relationship Id="rId5" Type="http://schemas.openxmlformats.org/officeDocument/2006/relationships/diagramQuickStyle" Target="../diagrams/quickStyle5.xml"/><Relationship Id="rId10" Type="http://schemas.openxmlformats.org/officeDocument/2006/relationships/image" Target="../media/image25.png"/><Relationship Id="rId4" Type="http://schemas.openxmlformats.org/officeDocument/2006/relationships/diagramLayout" Target="../diagrams/layout5.xml"/><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8.jpe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64558" y="4495219"/>
            <a:ext cx="10429807" cy="1569660"/>
          </a:xfrm>
          <a:prstGeom prst="rect">
            <a:avLst/>
          </a:prstGeom>
          <a:noFill/>
        </p:spPr>
        <p:txBody>
          <a:bodyPr wrap="square" rtlCol="0" anchor="ctr">
            <a:spAutoFit/>
          </a:bodyPr>
          <a:lstStyle/>
          <a:p>
            <a:pPr algn="ctr"/>
            <a:r>
              <a:rPr lang="de-DE" sz="3200" b="1" dirty="0">
                <a:solidFill>
                  <a:schemeClr val="bg1"/>
                </a:solidFill>
                <a:ea typeface="STFangsong" panose="02010600040101010101" pitchFamily="2" charset="-122"/>
                <a:cs typeface="Levenim MT" panose="02010502060101010101" pitchFamily="2" charset="-79"/>
              </a:rPr>
              <a:t>IKT-Tools für die Digitalisierung und Smart Working für </a:t>
            </a:r>
            <a:r>
              <a:rPr lang="de-DE" sz="3200" b="1" dirty="0" smtClean="0">
                <a:solidFill>
                  <a:schemeClr val="bg1"/>
                </a:solidFill>
                <a:ea typeface="STFangsong" panose="02010600040101010101" pitchFamily="2" charset="-122"/>
                <a:cs typeface="Levenim MT" panose="02010502060101010101" pitchFamily="2" charset="-79"/>
              </a:rPr>
              <a:t>KMU</a:t>
            </a:r>
          </a:p>
          <a:p>
            <a:pPr algn="ctr"/>
            <a:r>
              <a:rPr lang="de-DE" sz="3200" b="1" dirty="0" smtClean="0">
                <a:solidFill>
                  <a:schemeClr val="bg1"/>
                </a:solidFill>
                <a:ea typeface="STFangsong" panose="02010600040101010101" pitchFamily="2" charset="-122"/>
                <a:cs typeface="Levenim MT" panose="02010502060101010101" pitchFamily="2" charset="-79"/>
              </a:rPr>
              <a:t> </a:t>
            </a:r>
          </a:p>
          <a:p>
            <a:pPr algn="ctr"/>
            <a:r>
              <a:rPr lang="de-DE" sz="3200" b="1" dirty="0" smtClean="0">
                <a:solidFill>
                  <a:schemeClr val="bg1"/>
                </a:solidFill>
                <a:ea typeface="STFangsong" panose="02010600040101010101" pitchFamily="2" charset="-122"/>
                <a:cs typeface="Levenim MT" panose="02010502060101010101" pitchFamily="2" charset="-79"/>
              </a:rPr>
              <a:t>Partner</a:t>
            </a:r>
            <a:r>
              <a:rPr lang="de-DE" sz="3200" b="1" dirty="0">
                <a:solidFill>
                  <a:schemeClr val="bg1"/>
                </a:solidFill>
                <a:ea typeface="STFangsong" panose="02010600040101010101" pitchFamily="2" charset="-122"/>
                <a:cs typeface="Levenim MT" panose="02010502060101010101" pitchFamily="2" charset="-79"/>
              </a:rPr>
              <a:t>: IT-Lösungen für </a:t>
            </a:r>
            <a:r>
              <a:rPr lang="de-DE" sz="3200" b="1" dirty="0" smtClean="0">
                <a:solidFill>
                  <a:schemeClr val="bg1"/>
                </a:solidFill>
                <a:ea typeface="STFangsong" panose="02010600040101010101" pitchFamily="2" charset="-122"/>
                <a:cs typeface="Levenim MT" panose="02010502060101010101" pitchFamily="2" charset="-79"/>
              </a:rPr>
              <a:t>alle</a:t>
            </a: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0" name="Immagin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519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74180"/>
            <a:ext cx="11150081" cy="1530162"/>
          </a:xfrm>
          <a:prstGeom prst="rect">
            <a:avLst/>
          </a:prstGeom>
          <a:noFill/>
        </p:spPr>
        <p:txBody>
          <a:bodyPr wrap="square">
            <a:spAutoFit/>
          </a:bodyPr>
          <a:lstStyle/>
          <a:p>
            <a:pPr lvl="2">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IKT-Instrumente für die Fernarbeit </a:t>
            </a:r>
            <a:endParaRPr lang="de-DE" sz="2000" dirty="0" smtClean="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de-DE" dirty="0" smtClean="0">
                <a:solidFill>
                  <a:srgbClr val="0594A9"/>
                </a:solidFill>
                <a:latin typeface="Arial" panose="020B0604020202020204" pitchFamily="34" charset="0"/>
                <a:ea typeface="STFangsong" panose="02010600040101010101" pitchFamily="2" charset="-122"/>
                <a:cs typeface="Arial" panose="020B0604020202020204" pitchFamily="34" charset="0"/>
              </a:rPr>
              <a:t>Sonstige: </a:t>
            </a:r>
            <a:r>
              <a:rPr lang="de-DE" dirty="0" smtClean="0">
                <a:latin typeface="Arial" panose="020B0604020202020204" pitchFamily="34" charset="0"/>
                <a:ea typeface="STFangsong" panose="02010600040101010101" pitchFamily="2" charset="-122"/>
                <a:cs typeface="Arial" panose="020B0604020202020204" pitchFamily="34" charset="0"/>
              </a:rPr>
              <a:t>Wie bereits erwähnt, gibt es eine ganze Reihe von IKT-Tools, die die Unternehmensführung verbessern können, so viele, dass es fast unmöglich wäre, sie alle in einer Liste aufzuführen. Einige der nützlichsten finden Sie unten: </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0FF66DF9-048F-4E04-8D0C-8382B453A0C7}"/>
              </a:ext>
            </a:extLst>
          </p:cNvPr>
          <p:cNvGraphicFramePr/>
          <p:nvPr>
            <p:extLst>
              <p:ext uri="{D42A27DB-BD31-4B8C-83A1-F6EECF244321}">
                <p14:modId xmlns:p14="http://schemas.microsoft.com/office/powerpoint/2010/main" val="2196820555"/>
              </p:ext>
            </p:extLst>
          </p:nvPr>
        </p:nvGraphicFramePr>
        <p:xfrm>
          <a:off x="886409" y="3290462"/>
          <a:ext cx="9078685" cy="2460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365482A2-69C6-449D-8912-B1EA9895B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189" y="3473875"/>
            <a:ext cx="654424" cy="654424"/>
          </a:xfrm>
          <a:prstGeom prst="rect">
            <a:avLst/>
          </a:prstGeom>
        </p:spPr>
      </p:pic>
      <p:pic>
        <p:nvPicPr>
          <p:cNvPr id="10" name="Imagen 9">
            <a:extLst>
              <a:ext uri="{FF2B5EF4-FFF2-40B4-BE49-F238E27FC236}">
                <a16:creationId xmlns:a16="http://schemas.microsoft.com/office/drawing/2014/main" xmlns="" id="{C80A3233-DE46-4197-B472-94E9D1A4F7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381" t="29673" r="68674" b="36385"/>
          <a:stretch/>
        </p:blipFill>
        <p:spPr>
          <a:xfrm>
            <a:off x="7826189" y="4643718"/>
            <a:ext cx="654423" cy="596539"/>
          </a:xfrm>
          <a:prstGeom prst="rect">
            <a:avLst/>
          </a:prstGeom>
        </p:spPr>
      </p:pic>
      <p:sp>
        <p:nvSpPr>
          <p:cNvPr id="11"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5" name="Immagin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9939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23850" y="1575307"/>
            <a:ext cx="10508989" cy="1530162"/>
          </a:xfrm>
          <a:prstGeom prst="rect">
            <a:avLst/>
          </a:prstGeom>
          <a:noFill/>
        </p:spPr>
        <p:txBody>
          <a:bodyPr wrap="square">
            <a:spAutoFit/>
          </a:bodyPr>
          <a:lstStyle/>
          <a:p>
            <a:pPr lvl="1">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IKT-Instrumente für die Fernarbeit </a:t>
            </a:r>
            <a:endParaRPr lang="de-DE" sz="2000"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lvl="2"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Es gibt Plattformen, die all diese Funktionen in ein und derselben Software vereinen. Auch wenn eine spezifische Plattform für jede Aufgabe optimal wäre, sind diese zentralisierten Programme dennoch eine gute Option für KMU. </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AF9BB296-B8AD-4F0F-8346-50D3F2554A31}"/>
              </a:ext>
            </a:extLst>
          </p:cNvPr>
          <p:cNvGraphicFramePr/>
          <p:nvPr>
            <p:extLst>
              <p:ext uri="{D42A27DB-BD31-4B8C-83A1-F6EECF244321}">
                <p14:modId xmlns:p14="http://schemas.microsoft.com/office/powerpoint/2010/main" val="1441120114"/>
              </p:ext>
            </p:extLst>
          </p:nvPr>
        </p:nvGraphicFramePr>
        <p:xfrm>
          <a:off x="943948" y="3078411"/>
          <a:ext cx="8806541" cy="289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A99372C2-8631-486C-B964-36FA280E926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161" t="16690" r="10538" b="36771"/>
          <a:stretch/>
        </p:blipFill>
        <p:spPr>
          <a:xfrm>
            <a:off x="1019530" y="3687468"/>
            <a:ext cx="952706" cy="246625"/>
          </a:xfrm>
          <a:prstGeom prst="rect">
            <a:avLst/>
          </a:prstGeom>
        </p:spPr>
      </p:pic>
      <p:pic>
        <p:nvPicPr>
          <p:cNvPr id="7" name="Imagen 6">
            <a:extLst>
              <a:ext uri="{FF2B5EF4-FFF2-40B4-BE49-F238E27FC236}">
                <a16:creationId xmlns:a16="http://schemas.microsoft.com/office/drawing/2014/main" xmlns="" id="{FCDBD1E6-BBFB-4BFE-A7DD-371098E79C8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32664" r="5651" b="27334"/>
          <a:stretch/>
        </p:blipFill>
        <p:spPr>
          <a:xfrm>
            <a:off x="1019529" y="4937196"/>
            <a:ext cx="874120" cy="246624"/>
          </a:xfrm>
          <a:prstGeom prst="rect">
            <a:avLst/>
          </a:prstGeom>
        </p:spPr>
      </p:pic>
      <p:sp>
        <p:nvSpPr>
          <p:cNvPr id="10"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4" name="Immagin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600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619125" y="1572675"/>
            <a:ext cx="10177075" cy="2614049"/>
          </a:xfrm>
          <a:prstGeom prst="rect">
            <a:avLst/>
          </a:prstGeom>
          <a:noFill/>
        </p:spPr>
        <p:txBody>
          <a:bodyPr wrap="square">
            <a:spAutoFit/>
          </a:bodyPr>
          <a:lstStyle/>
          <a:p>
            <a:pPr lvl="1" algn="just">
              <a:lnSpc>
                <a:spcPct val="115000"/>
              </a:lnSpc>
              <a:spcAft>
                <a:spcPts val="1000"/>
              </a:spcAft>
            </a:pP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Teamführung</a:t>
            </a:r>
            <a:endParaRPr lang="de-DE" sz="2000" dirty="0" smtClean="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lvl="1"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Eine gute Teamorganisation ist einer der wichtigsten Faktoren für den wirtschaftlichen Erfolg. Alle Mitarbeiter müssen vereint und in ständiger Kommunikation sein, um alle täglichen Aufgaben effektiv und synchronisiert zu erledigen. </a:t>
            </a:r>
          </a:p>
          <a:p>
            <a:pPr lvl="1"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Es gibt mehrere Plattformen, die uns in dieser Hinsicht helfen, indem sie die Kommunikation und Zusammenarbeit auf einfache Art und Weise über Software fördern. Zu den bekanntesten Arbeitsressourcen gehören:</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933511" y="398952"/>
            <a:ext cx="6976614" cy="830997"/>
          </a:xfrm>
          <a:prstGeom prst="rect">
            <a:avLst/>
          </a:prstGeom>
          <a:noFill/>
        </p:spPr>
        <p:txBody>
          <a:bodyPr wrap="square" rtlCol="0">
            <a:spAutoFit/>
          </a:bodyPr>
          <a:lstStyle/>
          <a:p>
            <a:pPr algn="r"/>
            <a:r>
              <a:rPr lang="de-DE" altLang="ko-KR" sz="2400" b="1" dirty="0" smtClean="0">
                <a:solidFill>
                  <a:srgbClr val="F36A0D"/>
                </a:solidFill>
                <a:latin typeface="Trebuchet MS" panose="020B0603020202020204" pitchFamily="34" charset="0"/>
                <a:cs typeface="Arial" pitchFamily="34" charset="0"/>
              </a:rPr>
              <a:t>Teil 2: Kommunikations- und Kollaborationstools für die Fernarbeit</a:t>
            </a:r>
            <a:endParaRPr lang="de-DE" altLang="ko-KR" sz="2400" b="1" dirty="0">
              <a:solidFill>
                <a:srgbClr val="F36A0D"/>
              </a:solidFill>
              <a:latin typeface="Trebuchet MS" panose="020B0603020202020204" pitchFamily="34" charset="0"/>
              <a:cs typeface="Arial" pitchFamily="34" charset="0"/>
            </a:endParaRPr>
          </a:p>
        </p:txBody>
      </p:sp>
      <p:grpSp>
        <p:nvGrpSpPr>
          <p:cNvPr id="12" name="Grupo 11">
            <a:extLst>
              <a:ext uri="{FF2B5EF4-FFF2-40B4-BE49-F238E27FC236}">
                <a16:creationId xmlns:a16="http://schemas.microsoft.com/office/drawing/2014/main" xmlns="" id="{AE93403C-82A8-4CB4-98AE-47BBA628282E}"/>
              </a:ext>
            </a:extLst>
          </p:cNvPr>
          <p:cNvGrpSpPr/>
          <p:nvPr/>
        </p:nvGrpSpPr>
        <p:grpSpPr>
          <a:xfrm>
            <a:off x="693049" y="4298036"/>
            <a:ext cx="9329492" cy="1055070"/>
            <a:chOff x="746839" y="4082153"/>
            <a:chExt cx="9329492" cy="1055070"/>
          </a:xfrm>
        </p:grpSpPr>
        <p:sp>
          <p:nvSpPr>
            <p:cNvPr id="5" name="Rectángulo 4">
              <a:extLst>
                <a:ext uri="{FF2B5EF4-FFF2-40B4-BE49-F238E27FC236}">
                  <a16:creationId xmlns:a16="http://schemas.microsoft.com/office/drawing/2014/main" xmlns="" id="{FCF478A4-422B-4CD7-932E-98692040AD1C}"/>
                </a:ext>
              </a:extLst>
            </p:cNvPr>
            <p:cNvSpPr/>
            <p:nvPr/>
          </p:nvSpPr>
          <p:spPr>
            <a:xfrm>
              <a:off x="746839" y="4502391"/>
              <a:ext cx="9329492" cy="634832"/>
            </a:xfrm>
            <a:prstGeom prst="rect">
              <a:avLst/>
            </a:prstGeom>
            <a:ln>
              <a:solidFill>
                <a:srgbClr val="0594A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orma libre: forma 5">
              <a:extLst>
                <a:ext uri="{FF2B5EF4-FFF2-40B4-BE49-F238E27FC236}">
                  <a16:creationId xmlns:a16="http://schemas.microsoft.com/office/drawing/2014/main" xmlns="" id="{EDA0E90A-ADC6-4391-ABEC-343013A22197}"/>
                </a:ext>
              </a:extLst>
            </p:cNvPr>
            <p:cNvSpPr/>
            <p:nvPr/>
          </p:nvSpPr>
          <p:spPr>
            <a:xfrm>
              <a:off x="1188191" y="4082153"/>
              <a:ext cx="8065938" cy="1055069"/>
            </a:xfrm>
            <a:custGeom>
              <a:avLst/>
              <a:gdLst>
                <a:gd name="connsiteX0" fmla="*/ 0 w 8046671"/>
                <a:gd name="connsiteY0" fmla="*/ 140081 h 840472"/>
                <a:gd name="connsiteX1" fmla="*/ 140081 w 8046671"/>
                <a:gd name="connsiteY1" fmla="*/ 0 h 840472"/>
                <a:gd name="connsiteX2" fmla="*/ 7906590 w 8046671"/>
                <a:gd name="connsiteY2" fmla="*/ 0 h 840472"/>
                <a:gd name="connsiteX3" fmla="*/ 8046671 w 8046671"/>
                <a:gd name="connsiteY3" fmla="*/ 140081 h 840472"/>
                <a:gd name="connsiteX4" fmla="*/ 8046671 w 8046671"/>
                <a:gd name="connsiteY4" fmla="*/ 700391 h 840472"/>
                <a:gd name="connsiteX5" fmla="*/ 7906590 w 8046671"/>
                <a:gd name="connsiteY5" fmla="*/ 840472 h 840472"/>
                <a:gd name="connsiteX6" fmla="*/ 140081 w 8046671"/>
                <a:gd name="connsiteY6" fmla="*/ 840472 h 840472"/>
                <a:gd name="connsiteX7" fmla="*/ 0 w 8046671"/>
                <a:gd name="connsiteY7" fmla="*/ 700391 h 840472"/>
                <a:gd name="connsiteX8" fmla="*/ 0 w 8046671"/>
                <a:gd name="connsiteY8" fmla="*/ 140081 h 84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671" h="840472">
                  <a:moveTo>
                    <a:pt x="0" y="140081"/>
                  </a:moveTo>
                  <a:cubicBezTo>
                    <a:pt x="0" y="62716"/>
                    <a:pt x="62716" y="0"/>
                    <a:pt x="140081" y="0"/>
                  </a:cubicBezTo>
                  <a:lnTo>
                    <a:pt x="7906590" y="0"/>
                  </a:lnTo>
                  <a:cubicBezTo>
                    <a:pt x="7983955" y="0"/>
                    <a:pt x="8046671" y="62716"/>
                    <a:pt x="8046671" y="140081"/>
                  </a:cubicBezTo>
                  <a:lnTo>
                    <a:pt x="8046671" y="700391"/>
                  </a:lnTo>
                  <a:cubicBezTo>
                    <a:pt x="8046671" y="777756"/>
                    <a:pt x="7983955" y="840472"/>
                    <a:pt x="7906590" y="840472"/>
                  </a:cubicBezTo>
                  <a:lnTo>
                    <a:pt x="140081" y="840472"/>
                  </a:lnTo>
                  <a:cubicBezTo>
                    <a:pt x="62716" y="840472"/>
                    <a:pt x="0" y="777756"/>
                    <a:pt x="0" y="700391"/>
                  </a:cubicBezTo>
                  <a:lnTo>
                    <a:pt x="0" y="140081"/>
                  </a:lnTo>
                  <a:close/>
                </a:path>
              </a:pathLst>
            </a:custGeom>
            <a:solidFill>
              <a:srgbClr val="0594A9"/>
            </a:solidFill>
            <a:ln>
              <a:solidFill>
                <a:srgbClr val="0594A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373" tIns="41028" rIns="265373" bIns="41028" numCol="1" spcCol="1270" anchor="ctr" anchorCtr="0">
              <a:noAutofit/>
            </a:bodyPr>
            <a:lstStyle/>
            <a:p>
              <a:pPr lvl="0" defTabSz="711200">
                <a:lnSpc>
                  <a:spcPct val="90000"/>
                </a:lnSpc>
                <a:spcBef>
                  <a:spcPct val="0"/>
                </a:spcBef>
                <a:spcAft>
                  <a:spcPct val="35000"/>
                </a:spcAft>
              </a:pPr>
              <a:r>
                <a:rPr lang="de-DE" sz="1600" kern="1200" dirty="0" smtClean="0">
                  <a:solidFill>
                    <a:srgbClr val="FFC000"/>
                  </a:solidFill>
                  <a:latin typeface="Arial" panose="020B0604020202020204" pitchFamily="34" charset="0"/>
                  <a:cs typeface="Arial" panose="020B0604020202020204" pitchFamily="34" charset="0"/>
                </a:rPr>
                <a:t>Skype</a:t>
              </a: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gilt als die Videokonferenzplattform schlechthin und ermöglicht Videogespräche, Chats und Konferenzen mit bis zu 50 Personen überall auf der Welt. Mit kostenlosen und Premium-Optionen ist es eine optimale Wahl für jedes Unternehmen.  </a:t>
              </a:r>
              <a:endParaRPr lang="de-DE" sz="1600" kern="1200" dirty="0">
                <a:latin typeface="Arial" panose="020B0604020202020204" pitchFamily="34" charset="0"/>
                <a:cs typeface="Arial" panose="020B0604020202020204" pitchFamily="34" charset="0"/>
              </a:endParaRPr>
            </a:p>
          </p:txBody>
        </p:sp>
      </p:grpSp>
      <p:pic>
        <p:nvPicPr>
          <p:cNvPr id="11" name="Imagen 10">
            <a:extLst>
              <a:ext uri="{FF2B5EF4-FFF2-40B4-BE49-F238E27FC236}">
                <a16:creationId xmlns:a16="http://schemas.microsoft.com/office/drawing/2014/main" xmlns="" id="{F8E04476-40A2-4B7E-A0DC-D00797AB5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7970" y="4747769"/>
            <a:ext cx="587441" cy="587441"/>
          </a:xfrm>
          <a:prstGeom prst="rect">
            <a:avLst/>
          </a:prstGeom>
        </p:spPr>
      </p:pic>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6" name="Immagin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80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82555" y="1674180"/>
            <a:ext cx="10450284" cy="421590"/>
          </a:xfrm>
          <a:prstGeom prst="rect">
            <a:avLst/>
          </a:prstGeom>
          <a:noFill/>
        </p:spPr>
        <p:txBody>
          <a:bodyPr wrap="square">
            <a:spAutoFit/>
          </a:bodyPr>
          <a:lstStyle/>
          <a:p>
            <a:pPr>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Teamführung</a:t>
            </a:r>
            <a:endParaRPr lang="de-DE" sz="20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76E4AC7A-6187-4215-9BCE-D48BA6F8E1D8}"/>
              </a:ext>
            </a:extLst>
          </p:cNvPr>
          <p:cNvGraphicFramePr/>
          <p:nvPr>
            <p:extLst>
              <p:ext uri="{D42A27DB-BD31-4B8C-83A1-F6EECF244321}">
                <p14:modId xmlns:p14="http://schemas.microsoft.com/office/powerpoint/2010/main" val="257161394"/>
              </p:ext>
            </p:extLst>
          </p:nvPr>
        </p:nvGraphicFramePr>
        <p:xfrm>
          <a:off x="809430" y="2348661"/>
          <a:ext cx="10023409" cy="3577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E45C54BF-14DC-450A-8F10-C39C21550D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7717" y="2872641"/>
            <a:ext cx="855121" cy="481005"/>
          </a:xfrm>
          <a:prstGeom prst="rect">
            <a:avLst/>
          </a:prstGeom>
        </p:spPr>
      </p:pic>
      <p:pic>
        <p:nvPicPr>
          <p:cNvPr id="7" name="Imagen 6">
            <a:extLst>
              <a:ext uri="{FF2B5EF4-FFF2-40B4-BE49-F238E27FC236}">
                <a16:creationId xmlns:a16="http://schemas.microsoft.com/office/drawing/2014/main" xmlns="" id="{7D890FEB-213D-4CE2-9ACC-2D3031DB8F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5729" y="4359839"/>
            <a:ext cx="992969" cy="406528"/>
          </a:xfrm>
          <a:prstGeom prst="rect">
            <a:avLst/>
          </a:prstGeom>
        </p:spPr>
      </p:pic>
      <p:pic>
        <p:nvPicPr>
          <p:cNvPr id="11" name="Imagen 10">
            <a:extLst>
              <a:ext uri="{FF2B5EF4-FFF2-40B4-BE49-F238E27FC236}">
                <a16:creationId xmlns:a16="http://schemas.microsoft.com/office/drawing/2014/main" xmlns="" id="{0D645835-10DB-4CDF-931B-8428FB21AF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2299" y="5295821"/>
            <a:ext cx="636685" cy="466362"/>
          </a:xfrm>
          <a:prstGeom prst="rect">
            <a:avLst/>
          </a:prstGeom>
        </p:spPr>
      </p:pic>
      <p:sp>
        <p:nvSpPr>
          <p:cNvPr id="12" name="TextBox 3">
            <a:extLst>
              <a:ext uri="{FF2B5EF4-FFF2-40B4-BE49-F238E27FC236}">
                <a16:creationId xmlns:a16="http://schemas.microsoft.com/office/drawing/2014/main" xmlns="" id="{7B54E4FC-2273-4249-87DB-CF829D794970}"/>
              </a:ext>
            </a:extLst>
          </p:cNvPr>
          <p:cNvSpPr txBox="1"/>
          <p:nvPr/>
        </p:nvSpPr>
        <p:spPr>
          <a:xfrm>
            <a:off x="4933511" y="398952"/>
            <a:ext cx="6976614" cy="830997"/>
          </a:xfrm>
          <a:prstGeom prst="rect">
            <a:avLst/>
          </a:prstGeom>
          <a:noFill/>
        </p:spPr>
        <p:txBody>
          <a:bodyPr wrap="square" rtlCol="0">
            <a:spAutoFit/>
          </a:bodyPr>
          <a:lstStyle/>
          <a:p>
            <a:pPr algn="r"/>
            <a:r>
              <a:rPr lang="de-DE" altLang="ko-KR" sz="2400" b="1" dirty="0" smtClean="0">
                <a:solidFill>
                  <a:srgbClr val="F36A0D"/>
                </a:solidFill>
                <a:latin typeface="Trebuchet MS" panose="020B0603020202020204" pitchFamily="34" charset="0"/>
                <a:cs typeface="Arial" pitchFamily="34" charset="0"/>
              </a:rPr>
              <a:t>Teil 2: Kommunikations- und Kollaborationstools für die Fernarbeit</a:t>
            </a:r>
            <a:endParaRPr lang="de-DE" altLang="ko-KR" sz="2400"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6" name="Immagin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615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659575" y="1592930"/>
            <a:ext cx="10176856" cy="421590"/>
          </a:xfrm>
          <a:prstGeom prst="rect">
            <a:avLst/>
          </a:prstGeom>
          <a:noFill/>
        </p:spPr>
        <p:txBody>
          <a:bodyPr wrap="square">
            <a:spAutoFit/>
          </a:bodyPr>
          <a:lstStyle/>
          <a:p>
            <a:pPr algn="just">
              <a:lnSpc>
                <a:spcPct val="115000"/>
              </a:lnSpc>
              <a:spcAft>
                <a:spcPts val="1000"/>
              </a:spcAft>
            </a:pP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Tipps zur digitalen Kommunikation für KMU </a:t>
            </a:r>
            <a:endParaRPr lang="de-DE" sz="24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7B54E4FC-2273-4249-87DB-CF829D794970}"/>
              </a:ext>
            </a:extLst>
          </p:cNvPr>
          <p:cNvSpPr txBox="1"/>
          <p:nvPr/>
        </p:nvSpPr>
        <p:spPr>
          <a:xfrm>
            <a:off x="4702629" y="302123"/>
            <a:ext cx="7249886" cy="830997"/>
          </a:xfrm>
          <a:prstGeom prst="rect">
            <a:avLst/>
          </a:prstGeom>
          <a:noFill/>
        </p:spPr>
        <p:txBody>
          <a:bodyPr wrap="square" rtlCol="0">
            <a:spAutoFit/>
          </a:bodyPr>
          <a:lstStyle/>
          <a:p>
            <a:pPr algn="r"/>
            <a:r>
              <a:rPr lang="de-DE" altLang="ko-KR" sz="2400" b="1" dirty="0" smtClean="0">
                <a:solidFill>
                  <a:srgbClr val="F36A0D"/>
                </a:solidFill>
                <a:latin typeface="Trebuchet MS" panose="020B0603020202020204" pitchFamily="34" charset="0"/>
                <a:cs typeface="Arial" pitchFamily="34" charset="0"/>
              </a:rPr>
              <a:t>Teil 3: Tipps zur Verbesserung der digitalen Kommunikation bei der Arbeit aus der Ferne</a:t>
            </a:r>
            <a:endParaRPr lang="de-DE" altLang="ko-KR" sz="2400" b="1" dirty="0">
              <a:solidFill>
                <a:srgbClr val="F36A0D"/>
              </a:solidFill>
              <a:latin typeface="Trebuchet MS" panose="020B0603020202020204" pitchFamily="34" charset="0"/>
              <a:cs typeface="Arial" pitchFamily="34" charset="0"/>
            </a:endParaRPr>
          </a:p>
        </p:txBody>
      </p:sp>
      <p:sp>
        <p:nvSpPr>
          <p:cNvPr id="4" name="Kreis 3"/>
          <p:cNvSpPr/>
          <p:nvPr/>
        </p:nvSpPr>
        <p:spPr>
          <a:xfrm>
            <a:off x="659575" y="2320506"/>
            <a:ext cx="2955359" cy="3083112"/>
          </a:xfrm>
          <a:prstGeom prst="pie">
            <a:avLst>
              <a:gd name="adj1" fmla="val 5400000"/>
              <a:gd name="adj2" fmla="val 16200000"/>
            </a:avLst>
          </a:prstGeom>
          <a:solidFill>
            <a:srgbClr val="0594A9"/>
          </a:solidFill>
          <a:ln>
            <a:solidFill>
              <a:srgbClr val="00B0F0"/>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5" name="Freihandform 4"/>
          <p:cNvSpPr/>
          <p:nvPr/>
        </p:nvSpPr>
        <p:spPr>
          <a:xfrm>
            <a:off x="2137254" y="2308137"/>
            <a:ext cx="8461329" cy="1126211"/>
          </a:xfrm>
          <a:custGeom>
            <a:avLst/>
            <a:gdLst>
              <a:gd name="connsiteX0" fmla="*/ 0 w 8389331"/>
              <a:gd name="connsiteY0" fmla="*/ 0 h 2930212"/>
              <a:gd name="connsiteX1" fmla="*/ 8389331 w 8389331"/>
              <a:gd name="connsiteY1" fmla="*/ 0 h 2930212"/>
              <a:gd name="connsiteX2" fmla="*/ 8389331 w 8389331"/>
              <a:gd name="connsiteY2" fmla="*/ 2930212 h 2930212"/>
              <a:gd name="connsiteX3" fmla="*/ 0 w 8389331"/>
              <a:gd name="connsiteY3" fmla="*/ 2930212 h 2930212"/>
              <a:gd name="connsiteX4" fmla="*/ 0 w 8389331"/>
              <a:gd name="connsiteY4" fmla="*/ 0 h 2930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9331" h="2930212">
                <a:moveTo>
                  <a:pt x="0" y="0"/>
                </a:moveTo>
                <a:lnTo>
                  <a:pt x="8389331" y="0"/>
                </a:lnTo>
                <a:lnTo>
                  <a:pt x="8389331" y="2930212"/>
                </a:lnTo>
                <a:lnTo>
                  <a:pt x="0" y="2930212"/>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1200" numCol="1" spcCol="1270" anchor="ctr" anchorCtr="0">
            <a:noAutofit/>
          </a:bodyPr>
          <a:lstStyle/>
          <a:p>
            <a:pPr algn="just" defTabSz="711200">
              <a:lnSpc>
                <a:spcPct val="90000"/>
              </a:lnSpc>
              <a:spcBef>
                <a:spcPct val="0"/>
              </a:spcBef>
              <a:spcAft>
                <a:spcPct val="35000"/>
              </a:spcAft>
            </a:pPr>
            <a:r>
              <a:rPr lang="de-DE" sz="1600" dirty="0">
                <a:latin typeface="Arial" panose="020B0604020202020204" pitchFamily="34" charset="0"/>
                <a:cs typeface="Arial" panose="020B0604020202020204" pitchFamily="34" charset="0"/>
              </a:rPr>
              <a:t>- Halten Sie die Kommunikation offen: Um eine gute Verwaltung und Arbeitsorganisation zu gewährleisten, müssen alle Teammitglieder in Kontakt bleiben. Nutzen Sie dazu regelmäßig Videokonferenzplattformen, die zur Klärung von Aufgaben und Informationen beitragen und gleichzeitig ein gesundes und dynamisches Arbeitsklima im Team fördern. </a:t>
            </a:r>
          </a:p>
        </p:txBody>
      </p:sp>
      <p:sp>
        <p:nvSpPr>
          <p:cNvPr id="6" name="Kreis 5"/>
          <p:cNvSpPr/>
          <p:nvPr/>
        </p:nvSpPr>
        <p:spPr>
          <a:xfrm>
            <a:off x="1284605" y="3422773"/>
            <a:ext cx="1642988" cy="2027714"/>
          </a:xfrm>
          <a:prstGeom prst="pie">
            <a:avLst>
              <a:gd name="adj1" fmla="val 5400000"/>
              <a:gd name="adj2" fmla="val 1620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7" name="Freihandform 6"/>
          <p:cNvSpPr/>
          <p:nvPr/>
        </p:nvSpPr>
        <p:spPr>
          <a:xfrm>
            <a:off x="2137254" y="3422773"/>
            <a:ext cx="8461329" cy="2003770"/>
          </a:xfrm>
          <a:custGeom>
            <a:avLst/>
            <a:gdLst>
              <a:gd name="connsiteX0" fmla="*/ 0 w 8389331"/>
              <a:gd name="connsiteY0" fmla="*/ 0 h 1756669"/>
              <a:gd name="connsiteX1" fmla="*/ 8389331 w 8389331"/>
              <a:gd name="connsiteY1" fmla="*/ 0 h 1756669"/>
              <a:gd name="connsiteX2" fmla="*/ 8389331 w 8389331"/>
              <a:gd name="connsiteY2" fmla="*/ 1756669 h 1756669"/>
              <a:gd name="connsiteX3" fmla="*/ 0 w 8389331"/>
              <a:gd name="connsiteY3" fmla="*/ 1756669 h 1756669"/>
              <a:gd name="connsiteX4" fmla="*/ 0 w 8389331"/>
              <a:gd name="connsiteY4" fmla="*/ 0 h 1756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9331" h="1756669">
                <a:moveTo>
                  <a:pt x="0" y="0"/>
                </a:moveTo>
                <a:lnTo>
                  <a:pt x="8389331" y="0"/>
                </a:lnTo>
                <a:lnTo>
                  <a:pt x="8389331" y="1756669"/>
                </a:lnTo>
                <a:lnTo>
                  <a:pt x="0" y="175666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Verteilung der Arbeitsbelastung: Eine der effizientesten Methoden, um eine gute Leistung zu gewährleisten, ist die Analyse der Stärken und Schwächen der einzelnen Teammitglieder. Auf diese Weise können die Stärken genutzt werden, während die Auswirkungen der Schwächen durch Kommunikation und Teamarbeit gemildert werden können. Dies bringt die Mitarbeiter zusammen und verbessert die Effektivität und das Wohlbefinden innerhalb der Belegschaft. Stellen Sie sicher, dass jedes Teammitglied weiß, welche Aufgaben ihm/ ihr zustehen, und sorgen Sie für eine gerechte Verteilung der Arbeitslast. Legen Sie Fristen und ein System für interne Rückfragen und Kommunikation fest.</a:t>
            </a:r>
            <a:endParaRPr lang="de-DE" sz="1600" kern="1200" dirty="0">
              <a:latin typeface="Arial" panose="020B0604020202020204" pitchFamily="34" charset="0"/>
              <a:cs typeface="Arial" panose="020B0604020202020204" pitchFamily="34" charset="0"/>
            </a:endParaRPr>
          </a:p>
        </p:txBody>
      </p:sp>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3263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98231" y="1603005"/>
            <a:ext cx="9636320" cy="421590"/>
          </a:xfrm>
          <a:prstGeom prst="rect">
            <a:avLst/>
          </a:prstGeom>
          <a:noFill/>
        </p:spPr>
        <p:txBody>
          <a:bodyPr wrap="square">
            <a:spAutoFit/>
          </a:bodyPr>
          <a:lstStyle/>
          <a:p>
            <a:pPr lvl="1" algn="just">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Tipps zur digitalen Kommunikation für KMU</a:t>
            </a:r>
            <a:endParaRPr lang="de-DE"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pSp>
        <p:nvGrpSpPr>
          <p:cNvPr id="14" name="Grupo 13">
            <a:extLst>
              <a:ext uri="{FF2B5EF4-FFF2-40B4-BE49-F238E27FC236}">
                <a16:creationId xmlns:a16="http://schemas.microsoft.com/office/drawing/2014/main" xmlns="" id="{15DBED54-9472-428B-A5EA-5236C57573DA}"/>
              </a:ext>
            </a:extLst>
          </p:cNvPr>
          <p:cNvGrpSpPr/>
          <p:nvPr/>
        </p:nvGrpSpPr>
        <p:grpSpPr>
          <a:xfrm>
            <a:off x="742950" y="2380548"/>
            <a:ext cx="9935808" cy="3374519"/>
            <a:chOff x="803910" y="2185687"/>
            <a:chExt cx="9935808" cy="3374519"/>
          </a:xfrm>
        </p:grpSpPr>
        <p:sp>
          <p:nvSpPr>
            <p:cNvPr id="6" name="Círculo parcial 5">
              <a:extLst>
                <a:ext uri="{FF2B5EF4-FFF2-40B4-BE49-F238E27FC236}">
                  <a16:creationId xmlns:a16="http://schemas.microsoft.com/office/drawing/2014/main" xmlns="" id="{11DA2D7E-D574-4439-A8F4-E6602BCB5D03}"/>
                </a:ext>
              </a:extLst>
            </p:cNvPr>
            <p:cNvSpPr/>
            <p:nvPr/>
          </p:nvSpPr>
          <p:spPr>
            <a:xfrm>
              <a:off x="803910" y="2186389"/>
              <a:ext cx="3131595" cy="3373817"/>
            </a:xfrm>
            <a:prstGeom prst="pie">
              <a:avLst>
                <a:gd name="adj1" fmla="val 5400000"/>
                <a:gd name="adj2" fmla="val 16216786"/>
              </a:avLst>
            </a:prstGeom>
            <a:solidFill>
              <a:srgbClr val="0594A9"/>
            </a:solidFill>
            <a:ln>
              <a:solidFill>
                <a:srgbClr val="0594A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orma libre: forma 6">
              <a:extLst>
                <a:ext uri="{FF2B5EF4-FFF2-40B4-BE49-F238E27FC236}">
                  <a16:creationId xmlns:a16="http://schemas.microsoft.com/office/drawing/2014/main" xmlns="" id="{5A7109FC-7ACA-4637-AFBD-55AB99998C9C}"/>
                </a:ext>
              </a:extLst>
            </p:cNvPr>
            <p:cNvSpPr/>
            <p:nvPr/>
          </p:nvSpPr>
          <p:spPr>
            <a:xfrm>
              <a:off x="2361782" y="2185687"/>
              <a:ext cx="8376474" cy="1401714"/>
            </a:xfrm>
            <a:custGeom>
              <a:avLst/>
              <a:gdLst>
                <a:gd name="connsiteX0" fmla="*/ 0 w 8376474"/>
                <a:gd name="connsiteY0" fmla="*/ 0 h 3130770"/>
                <a:gd name="connsiteX1" fmla="*/ 8376474 w 8376474"/>
                <a:gd name="connsiteY1" fmla="*/ 0 h 3130770"/>
                <a:gd name="connsiteX2" fmla="*/ 8376474 w 8376474"/>
                <a:gd name="connsiteY2" fmla="*/ 3130770 h 3130770"/>
                <a:gd name="connsiteX3" fmla="*/ 0 w 8376474"/>
                <a:gd name="connsiteY3" fmla="*/ 3130770 h 3130770"/>
                <a:gd name="connsiteX4" fmla="*/ 0 w 8376474"/>
                <a:gd name="connsiteY4" fmla="*/ 0 h 313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3130770">
                  <a:moveTo>
                    <a:pt x="0" y="0"/>
                  </a:moveTo>
                  <a:lnTo>
                    <a:pt x="8376474" y="0"/>
                  </a:lnTo>
                  <a:lnTo>
                    <a:pt x="8376474" y="3130770"/>
                  </a:lnTo>
                  <a:lnTo>
                    <a:pt x="0" y="313077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 tIns="36000" rIns="36000" bIns="36000" numCol="1" spcCol="1270" anchor="ctr" anchorCtr="0">
              <a:noAutofit/>
            </a:bodyPr>
            <a:lstStyle/>
            <a:p>
              <a:pPr lvl="0" algn="just"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Feedback: Um ein gutes Leistungsniveau zu erreichen, muss eine durchsetzungsfähige und effektive Kommunikation aufrechterhalten werden. Beantworten Sie alle E-Mails und Nachrichten, um den Absender wissen zu lassen, dass Sie sie erhalten haben. Vergessen Sie nicht, in jeder E-Mail den Betreff anzugeben, um die Zuordnung und Verwaltung zu beschleunigen. Halten Sie Ihre Kollegen auf dem Laufenden und vergessen Sie nicht, bei Bedarf Missverständnisse oder Zweifel zu klären.</a:t>
              </a:r>
              <a:endParaRPr lang="de-DE" sz="1600" kern="1200" dirty="0">
                <a:latin typeface="Arial" panose="020B0604020202020204" pitchFamily="34" charset="0"/>
                <a:cs typeface="Arial" panose="020B0604020202020204" pitchFamily="34" charset="0"/>
              </a:endParaRPr>
            </a:p>
          </p:txBody>
        </p:sp>
        <p:sp>
          <p:nvSpPr>
            <p:cNvPr id="10" name="Círculo parcial 9">
              <a:extLst>
                <a:ext uri="{FF2B5EF4-FFF2-40B4-BE49-F238E27FC236}">
                  <a16:creationId xmlns:a16="http://schemas.microsoft.com/office/drawing/2014/main" xmlns="" id="{089F68A8-D7A7-4481-AB3E-49B2CE08626D}"/>
                </a:ext>
              </a:extLst>
            </p:cNvPr>
            <p:cNvSpPr/>
            <p:nvPr/>
          </p:nvSpPr>
          <p:spPr>
            <a:xfrm>
              <a:off x="1367316" y="3597833"/>
              <a:ext cx="2036919" cy="1962373"/>
            </a:xfrm>
            <a:prstGeom prst="pie">
              <a:avLst>
                <a:gd name="adj1" fmla="val 5399998"/>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orma libre: forma 10">
              <a:extLst>
                <a:ext uri="{FF2B5EF4-FFF2-40B4-BE49-F238E27FC236}">
                  <a16:creationId xmlns:a16="http://schemas.microsoft.com/office/drawing/2014/main" xmlns="" id="{DB9C5791-C626-4BA9-8498-A62620E24681}"/>
                </a:ext>
              </a:extLst>
            </p:cNvPr>
            <p:cNvSpPr/>
            <p:nvPr/>
          </p:nvSpPr>
          <p:spPr>
            <a:xfrm>
              <a:off x="2361782" y="3583683"/>
              <a:ext cx="8376474" cy="972239"/>
            </a:xfrm>
            <a:custGeom>
              <a:avLst/>
              <a:gdLst>
                <a:gd name="connsiteX0" fmla="*/ 0 w 8376474"/>
                <a:gd name="connsiteY0" fmla="*/ 0 h 1843871"/>
                <a:gd name="connsiteX1" fmla="*/ 8376474 w 8376474"/>
                <a:gd name="connsiteY1" fmla="*/ 0 h 1843871"/>
                <a:gd name="connsiteX2" fmla="*/ 8376474 w 8376474"/>
                <a:gd name="connsiteY2" fmla="*/ 1843871 h 1843871"/>
                <a:gd name="connsiteX3" fmla="*/ 0 w 8376474"/>
                <a:gd name="connsiteY3" fmla="*/ 1843871 h 1843871"/>
                <a:gd name="connsiteX4" fmla="*/ 0 w 8376474"/>
                <a:gd name="connsiteY4" fmla="*/ 0 h 1843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1843871">
                  <a:moveTo>
                    <a:pt x="0" y="0"/>
                  </a:moveTo>
                  <a:lnTo>
                    <a:pt x="8376474" y="0"/>
                  </a:lnTo>
                  <a:lnTo>
                    <a:pt x="8376474" y="1843871"/>
                  </a:lnTo>
                  <a:lnTo>
                    <a:pt x="0" y="1843871"/>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1200" numCol="1" spcCol="1270" anchor="ctr" anchorCtr="0">
              <a:noAutofit/>
            </a:bodyPr>
            <a:lstStyle/>
            <a:p>
              <a:pPr lvl="0" algn="just"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Planen und organisieren Sie Sitzungen im Voraus: Um eine bessere Effizienz und Organisation zu gewährleisten, müssen Anrufe im Voraus angekündigt und geplant werden, um zeitliche Unvereinbarkeiten zu vermeiden (z. B. wenn ein Mitarbeiter zwei Anrufe zur gleichen Zeit entgegennehmen muss). </a:t>
              </a:r>
              <a:endParaRPr lang="de-DE" sz="1600" dirty="0">
                <a:latin typeface="Arial" panose="020B0604020202020204" pitchFamily="34" charset="0"/>
                <a:cs typeface="Arial" panose="020B0604020202020204" pitchFamily="34" charset="0"/>
              </a:endParaRPr>
            </a:p>
          </p:txBody>
        </p:sp>
        <p:sp>
          <p:nvSpPr>
            <p:cNvPr id="12" name="Círculo parcial 11">
              <a:extLst>
                <a:ext uri="{FF2B5EF4-FFF2-40B4-BE49-F238E27FC236}">
                  <a16:creationId xmlns:a16="http://schemas.microsoft.com/office/drawing/2014/main" xmlns="" id="{3DA314DA-139F-4CED-913E-2760C19B79BD}"/>
                </a:ext>
              </a:extLst>
            </p:cNvPr>
            <p:cNvSpPr/>
            <p:nvPr/>
          </p:nvSpPr>
          <p:spPr>
            <a:xfrm>
              <a:off x="1892167" y="4566354"/>
              <a:ext cx="959618" cy="993852"/>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xmlns="" id="{37923EDD-C87D-4708-A116-DC40A826E53F}"/>
                </a:ext>
              </a:extLst>
            </p:cNvPr>
            <p:cNvSpPr/>
            <p:nvPr/>
          </p:nvSpPr>
          <p:spPr>
            <a:xfrm>
              <a:off x="2363244" y="4566354"/>
              <a:ext cx="8376474" cy="993852"/>
            </a:xfrm>
            <a:custGeom>
              <a:avLst/>
              <a:gdLst>
                <a:gd name="connsiteX0" fmla="*/ 0 w 8376474"/>
                <a:gd name="connsiteY0" fmla="*/ 0 h 939230"/>
                <a:gd name="connsiteX1" fmla="*/ 8376474 w 8376474"/>
                <a:gd name="connsiteY1" fmla="*/ 0 h 939230"/>
                <a:gd name="connsiteX2" fmla="*/ 8376474 w 8376474"/>
                <a:gd name="connsiteY2" fmla="*/ 939230 h 939230"/>
                <a:gd name="connsiteX3" fmla="*/ 0 w 8376474"/>
                <a:gd name="connsiteY3" fmla="*/ 939230 h 939230"/>
                <a:gd name="connsiteX4" fmla="*/ 0 w 8376474"/>
                <a:gd name="connsiteY4" fmla="*/ 0 h 93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6474" h="939230">
                  <a:moveTo>
                    <a:pt x="0" y="0"/>
                  </a:moveTo>
                  <a:lnTo>
                    <a:pt x="8376474" y="0"/>
                  </a:lnTo>
                  <a:lnTo>
                    <a:pt x="8376474" y="939230"/>
                  </a:lnTo>
                  <a:lnTo>
                    <a:pt x="0" y="93923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Nutzen Sie die richtigen Werkzeuge: Die notwendigen Plattformen, Anwendungen und Ressourcen sind für "intelligentes Arbeiten" unerlässlich. Beurteilen Sie den Bedarf Ihres Teams und mieten oder installieren Sie die Dienste, die für die korrekte Ausführung von Aufgaben erforderlich sind.</a:t>
              </a:r>
              <a:endParaRPr lang="de-DE" sz="1600" kern="1200" dirty="0">
                <a:latin typeface="Arial" panose="020B0604020202020204" pitchFamily="34" charset="0"/>
                <a:cs typeface="Arial" panose="020B0604020202020204" pitchFamily="34" charset="0"/>
              </a:endParaRPr>
            </a:p>
          </p:txBody>
        </p:sp>
      </p:grpSp>
      <p:sp>
        <p:nvSpPr>
          <p:cNvPr id="15" name="TextBox 3">
            <a:extLst>
              <a:ext uri="{FF2B5EF4-FFF2-40B4-BE49-F238E27FC236}">
                <a16:creationId xmlns:a16="http://schemas.microsoft.com/office/drawing/2014/main" xmlns="" id="{7B54E4FC-2273-4249-87DB-CF829D794970}"/>
              </a:ext>
            </a:extLst>
          </p:cNvPr>
          <p:cNvSpPr txBox="1"/>
          <p:nvPr/>
        </p:nvSpPr>
        <p:spPr>
          <a:xfrm>
            <a:off x="4702629" y="302123"/>
            <a:ext cx="7249886" cy="830997"/>
          </a:xfrm>
          <a:prstGeom prst="rect">
            <a:avLst/>
          </a:prstGeom>
          <a:noFill/>
        </p:spPr>
        <p:txBody>
          <a:bodyPr wrap="square" rtlCol="0">
            <a:spAutoFit/>
          </a:bodyPr>
          <a:lstStyle/>
          <a:p>
            <a:pPr algn="r"/>
            <a:r>
              <a:rPr lang="de-DE" altLang="ko-KR" sz="2400" b="1" dirty="0" smtClean="0">
                <a:solidFill>
                  <a:srgbClr val="F36A0D"/>
                </a:solidFill>
                <a:latin typeface="Trebuchet MS" panose="020B0603020202020204" pitchFamily="34" charset="0"/>
                <a:cs typeface="Arial" pitchFamily="34" charset="0"/>
              </a:rPr>
              <a:t>Teil 3: Tipps zur Verbesserung der digitalen Kommunikation bei der Arbeit aus der Ferne</a:t>
            </a:r>
            <a:endParaRPr lang="de-DE" altLang="ko-KR" sz="2400" b="1" dirty="0">
              <a:solidFill>
                <a:srgbClr val="F36A0D"/>
              </a:solidFill>
              <a:latin typeface="Trebuchet MS" panose="020B0603020202020204" pitchFamily="34" charset="0"/>
              <a:cs typeface="Arial" pitchFamily="34" charset="0"/>
            </a:endParaRPr>
          </a:p>
        </p:txBody>
      </p:sp>
      <p:sp>
        <p:nvSpPr>
          <p:cNvPr id="1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9" name="Immagin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1153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smtClean="0">
                <a:solidFill>
                  <a:schemeClr val="bg1"/>
                </a:solidFill>
                <a:cs typeface="Arial" pitchFamily="34" charset="0"/>
              </a:rPr>
              <a:t>VIELEN DANK!</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dirty="0"/>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39" name="Immagin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6648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altLang="ko-KR" sz="1600" dirty="0">
              <a:solidFill>
                <a:schemeClr val="tx1"/>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altLang="ko-KR" sz="1600" dirty="0">
              <a:solidFill>
                <a:schemeClr val="tx1"/>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altLang="ko-KR" sz="1600" dirty="0">
              <a:solidFill>
                <a:schemeClr val="tx1"/>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altLang="ko-KR" sz="1600" dirty="0">
              <a:solidFill>
                <a:schemeClr val="tx1"/>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de-DE" altLang="ko-KR" sz="1600" dirty="0">
              <a:solidFill>
                <a:schemeClr val="tx1"/>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4995509" y="3674403"/>
            <a:ext cx="2119613"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DE" sz="1600" dirty="0" smtClean="0">
                <a:solidFill>
                  <a:schemeClr val="bg1"/>
                </a:solidFill>
                <a:effectLst/>
                <a:ea typeface="STFangsong" panose="02010600040101010101" pitchFamily="2" charset="-122"/>
                <a:cs typeface="Calibri" panose="020F0502020204030204" pitchFamily="34" charset="0"/>
              </a:rPr>
              <a:t>In diesem Kurs werden Sie lernen …</a:t>
            </a:r>
            <a:endParaRPr lang="de-DE" sz="1600" b="1" dirty="0">
              <a:solidFill>
                <a:schemeClr val="bg1"/>
              </a:solidFill>
              <a:cs typeface="Calibri" panose="020F050202020403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500" y="2330060"/>
            <a:ext cx="2936721" cy="1236429"/>
            <a:chOff x="270023" y="1638319"/>
            <a:chExt cx="2605241" cy="1248794"/>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3" y="1799122"/>
              <a:ext cx="2605241" cy="1087991"/>
            </a:xfrm>
            <a:prstGeom prst="rect">
              <a:avLst/>
            </a:prstGeom>
            <a:noFill/>
          </p:spPr>
          <p:txBody>
            <a:bodyPr wrap="square" rtlCol="0">
              <a:spAutoFit/>
            </a:bodyPr>
            <a:lstStyle/>
            <a:p>
              <a:pPr algn="just"/>
              <a:r>
                <a:rPr lang="de-DE" sz="1600" dirty="0" smtClean="0">
                  <a:ea typeface="STFangsong" panose="02010600040101010101" pitchFamily="2" charset="-122"/>
                  <a:cs typeface="Levenim MT" panose="02010502060101010101" pitchFamily="2" charset="-79"/>
                </a:rPr>
                <a:t>Viele der wichtigsten IKT-Instrumente werden sowohl von großen Unternehmen als auch von KMU eingesetzt. </a:t>
              </a:r>
              <a:endParaRPr lang="de-DE" altLang="ko-KR" sz="1600" dirty="0">
                <a:cs typeface="Arial"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cs typeface="Arial"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86250" y="4377917"/>
            <a:ext cx="2936722" cy="1347666"/>
            <a:chOff x="270023" y="1638319"/>
            <a:chExt cx="2605242" cy="1361143"/>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270024" y="1911471"/>
              <a:ext cx="2605241" cy="1087991"/>
            </a:xfrm>
            <a:prstGeom prst="rect">
              <a:avLst/>
            </a:prstGeom>
            <a:noFill/>
          </p:spPr>
          <p:txBody>
            <a:bodyPr wrap="square" rtlCol="0">
              <a:spAutoFit/>
            </a:bodyPr>
            <a:lstStyle/>
            <a:p>
              <a:r>
                <a:rPr lang="de-DE" sz="1600" dirty="0" smtClean="0">
                  <a:ea typeface="STFangsong" panose="02010600040101010101" pitchFamily="2" charset="-122"/>
                  <a:cs typeface="Levenim MT" panose="02010502060101010101" pitchFamily="2" charset="-79"/>
                </a:rPr>
                <a:t>Kommunikations- und Zusammenarbeitstools und Tipps zur Förderung der digitalen Kommunikation </a:t>
              </a:r>
              <a:endParaRPr lang="de-DE" altLang="ko-KR" sz="1600" dirty="0">
                <a:cs typeface="Arial"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cs typeface="Arial"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7"/>
            <a:ext cx="2936722" cy="1101444"/>
            <a:chOff x="270023" y="1638319"/>
            <a:chExt cx="2605242" cy="1112460"/>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0024" y="1911471"/>
              <a:ext cx="2605241" cy="839308"/>
            </a:xfrm>
            <a:prstGeom prst="rect">
              <a:avLst/>
            </a:prstGeom>
            <a:noFill/>
          </p:spPr>
          <p:txBody>
            <a:bodyPr wrap="square" rtlCol="0">
              <a:spAutoFit/>
            </a:bodyPr>
            <a:lstStyle/>
            <a:p>
              <a:pPr algn="just"/>
              <a:r>
                <a:rPr lang="de-DE" sz="1600" dirty="0" smtClean="0">
                  <a:ea typeface="STFangsong" panose="02010600040101010101" pitchFamily="2" charset="-122"/>
                  <a:cs typeface="Levenim MT" panose="02010502060101010101" pitchFamily="2" charset="-79"/>
                </a:rPr>
                <a:t>Dazu gehören verschiedene Plattformoptionen für die Unternehmensverwaltung, </a:t>
              </a:r>
              <a:endParaRPr lang="de-DE" altLang="ko-KR" sz="1600" dirty="0">
                <a:cs typeface="Arial"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cs typeface="Arial" pitchFamily="34" charset="0"/>
              </a:endParaRPr>
            </a:p>
          </p:txBody>
        </p:sp>
      </p:grpSp>
      <p:grpSp>
        <p:nvGrpSpPr>
          <p:cNvPr id="24" name="Group 74">
            <a:extLst>
              <a:ext uri="{FF2B5EF4-FFF2-40B4-BE49-F238E27FC236}">
                <a16:creationId xmlns:a16="http://schemas.microsoft.com/office/drawing/2014/main" xmlns="" id="{5B9D4668-342D-4709-8B78-2457C111F73D}"/>
              </a:ext>
            </a:extLst>
          </p:cNvPr>
          <p:cNvGrpSpPr/>
          <p:nvPr/>
        </p:nvGrpSpPr>
        <p:grpSpPr>
          <a:xfrm>
            <a:off x="7858316" y="4377914"/>
            <a:ext cx="2936722" cy="1347665"/>
            <a:chOff x="270023" y="1638319"/>
            <a:chExt cx="2605242" cy="1361144"/>
          </a:xfrm>
        </p:grpSpPr>
        <p:sp>
          <p:nvSpPr>
            <p:cNvPr id="25" name="TextBox 24">
              <a:extLst>
                <a:ext uri="{FF2B5EF4-FFF2-40B4-BE49-F238E27FC236}">
                  <a16:creationId xmlns:a16="http://schemas.microsoft.com/office/drawing/2014/main" xmlns="" id="{6B62F385-4984-42D0-B6C4-0114957C274C}"/>
                </a:ext>
              </a:extLst>
            </p:cNvPr>
            <p:cNvSpPr txBox="1"/>
            <p:nvPr/>
          </p:nvSpPr>
          <p:spPr>
            <a:xfrm>
              <a:off x="270024" y="1911471"/>
              <a:ext cx="2605241" cy="1087992"/>
            </a:xfrm>
            <a:prstGeom prst="rect">
              <a:avLst/>
            </a:prstGeom>
            <a:noFill/>
          </p:spPr>
          <p:txBody>
            <a:bodyPr wrap="square" rtlCol="0">
              <a:spAutoFit/>
            </a:bodyPr>
            <a:lstStyle/>
            <a:p>
              <a:pPr algn="just"/>
              <a:r>
                <a:rPr lang="de-DE" sz="1600" dirty="0" smtClean="0">
                  <a:ea typeface="STFangsong" panose="02010600040101010101" pitchFamily="2" charset="-122"/>
                  <a:cs typeface="Levenim MT" panose="02010502060101010101" pitchFamily="2" charset="-79"/>
                </a:rPr>
                <a:t>damit Sie das Beste aus den Möglichkeiten der Technologie und Ihres Teams machen können. </a:t>
              </a:r>
              <a:endParaRPr lang="de-DE" altLang="ko-KR" sz="1600" dirty="0">
                <a:cs typeface="Arial" pitchFamily="34" charset="0"/>
              </a:endParaRPr>
            </a:p>
          </p:txBody>
        </p:sp>
        <p:sp>
          <p:nvSpPr>
            <p:cNvPr id="26" name="TextBox 25">
              <a:extLst>
                <a:ext uri="{FF2B5EF4-FFF2-40B4-BE49-F238E27FC236}">
                  <a16:creationId xmlns:a16="http://schemas.microsoft.com/office/drawing/2014/main" xmlns="" id="{B673AD3C-0EDD-4BA9-9E66-1E184AFF08C7}"/>
                </a:ext>
              </a:extLst>
            </p:cNvPr>
            <p:cNvSpPr txBox="1"/>
            <p:nvPr/>
          </p:nvSpPr>
          <p:spPr>
            <a:xfrm>
              <a:off x="270023" y="1638319"/>
              <a:ext cx="2605241" cy="341940"/>
            </a:xfrm>
            <a:prstGeom prst="rect">
              <a:avLst/>
            </a:prstGeom>
            <a:noFill/>
          </p:spPr>
          <p:txBody>
            <a:bodyPr wrap="square" rtlCol="0">
              <a:spAutoFit/>
            </a:bodyPr>
            <a:lstStyle/>
            <a:p>
              <a:pPr algn="just"/>
              <a:endParaRPr lang="de-DE" altLang="ko-KR" sz="1600" b="1" dirty="0">
                <a:cs typeface="Arial" pitchFamily="34" charset="0"/>
              </a:endParaRPr>
            </a:p>
          </p:txBody>
        </p:sp>
      </p:gr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de-DE" altLang="ko-KR" sz="1600" dirty="0">
              <a:solidFill>
                <a:schemeClr val="tx1"/>
              </a:solidFill>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de-DE" altLang="ko-KR" sz="1600" dirty="0">
              <a:solidFill>
                <a:schemeClr val="tx1"/>
              </a:solidFill>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de-DE" altLang="ko-KR" sz="1600" dirty="0">
              <a:solidFill>
                <a:schemeClr val="tx1"/>
              </a:solidFill>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de-DE" altLang="ko-KR" sz="1600" dirty="0">
              <a:solidFill>
                <a:schemeClr val="tx1"/>
              </a:solidFill>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6471942" y="451493"/>
            <a:ext cx="5372869" cy="584775"/>
          </a:xfrm>
          <a:prstGeom prst="rect">
            <a:avLst/>
          </a:prstGeom>
          <a:noFill/>
        </p:spPr>
        <p:txBody>
          <a:bodyPr wrap="square" rtlCol="0">
            <a:spAutoFit/>
          </a:bodyPr>
          <a:lstStyle/>
          <a:p>
            <a:r>
              <a:rPr lang="de-DE" altLang="ko-KR" sz="3200" b="1" dirty="0" smtClean="0">
                <a:solidFill>
                  <a:srgbClr val="F36A0D"/>
                </a:solidFill>
                <a:latin typeface="Trebuchet MS" panose="020B0603020202020204" pitchFamily="34" charset="0"/>
                <a:cs typeface="Arial" pitchFamily="34" charset="0"/>
              </a:rPr>
              <a:t>Ziele und Lernergebnisse</a:t>
            </a:r>
            <a:endParaRPr lang="de-DE" altLang="ko-KR" sz="2400" b="1" dirty="0">
              <a:solidFill>
                <a:srgbClr val="F36A0D"/>
              </a:solidFill>
              <a:latin typeface="Trebuchet MS" panose="020B0603020202020204" pitchFamily="34" charset="0"/>
              <a:cs typeface="Arial" pitchFamily="34" charset="0"/>
            </a:endParaRPr>
          </a:p>
        </p:txBody>
      </p:sp>
      <p:sp>
        <p:nvSpPr>
          <p:cNvPr id="2" name="CuadroTexto 1">
            <a:extLst>
              <a:ext uri="{FF2B5EF4-FFF2-40B4-BE49-F238E27FC236}">
                <a16:creationId xmlns:a16="http://schemas.microsoft.com/office/drawing/2014/main" xmlns="" id="{624F2153-A4F8-4C26-87DB-313AD2FB1A11}"/>
              </a:ext>
            </a:extLst>
          </p:cNvPr>
          <p:cNvSpPr txBox="1"/>
          <p:nvPr/>
        </p:nvSpPr>
        <p:spPr>
          <a:xfrm>
            <a:off x="1040501" y="2131084"/>
            <a:ext cx="1303840" cy="338554"/>
          </a:xfrm>
          <a:prstGeom prst="rect">
            <a:avLst/>
          </a:prstGeom>
          <a:noFill/>
        </p:spPr>
        <p:txBody>
          <a:bodyPr wrap="square" rtlCol="0">
            <a:spAutoFit/>
          </a:bodyPr>
          <a:lstStyle/>
          <a:p>
            <a:r>
              <a:rPr lang="de-DE" sz="1600" dirty="0" smtClean="0">
                <a:solidFill>
                  <a:schemeClr val="tx2">
                    <a:lumMod val="75000"/>
                  </a:schemeClr>
                </a:solidFill>
              </a:rPr>
              <a:t>1</a:t>
            </a:r>
            <a:endParaRPr lang="de-DE" sz="1600" dirty="0">
              <a:solidFill>
                <a:schemeClr val="tx2">
                  <a:lumMod val="75000"/>
                </a:schemeClr>
              </a:solidFill>
            </a:endParaRPr>
          </a:p>
        </p:txBody>
      </p:sp>
      <p:sp>
        <p:nvSpPr>
          <p:cNvPr id="35" name="CuadroTexto 34">
            <a:extLst>
              <a:ext uri="{FF2B5EF4-FFF2-40B4-BE49-F238E27FC236}">
                <a16:creationId xmlns:a16="http://schemas.microsoft.com/office/drawing/2014/main" xmlns="" id="{2060B5D6-AFB7-40D0-9289-9DDD5F6B4F4F}"/>
              </a:ext>
            </a:extLst>
          </p:cNvPr>
          <p:cNvSpPr txBox="1"/>
          <p:nvPr/>
        </p:nvSpPr>
        <p:spPr>
          <a:xfrm>
            <a:off x="9801445" y="2133392"/>
            <a:ext cx="1303840" cy="338554"/>
          </a:xfrm>
          <a:prstGeom prst="rect">
            <a:avLst/>
          </a:prstGeom>
          <a:noFill/>
        </p:spPr>
        <p:txBody>
          <a:bodyPr wrap="square" rtlCol="0">
            <a:spAutoFit/>
          </a:bodyPr>
          <a:lstStyle/>
          <a:p>
            <a:pPr algn="r"/>
            <a:r>
              <a:rPr lang="de-DE" sz="1600" dirty="0" smtClean="0">
                <a:solidFill>
                  <a:schemeClr val="accent3">
                    <a:lumMod val="75000"/>
                  </a:schemeClr>
                </a:solidFill>
              </a:rPr>
              <a:t>2</a:t>
            </a:r>
            <a:endParaRPr lang="de-DE" sz="1600" dirty="0">
              <a:solidFill>
                <a:schemeClr val="accent3">
                  <a:lumMod val="75000"/>
                </a:schemeClr>
              </a:solidFill>
            </a:endParaRPr>
          </a:p>
        </p:txBody>
      </p:sp>
      <p:sp>
        <p:nvSpPr>
          <p:cNvPr id="36" name="CuadroTexto 35">
            <a:extLst>
              <a:ext uri="{FF2B5EF4-FFF2-40B4-BE49-F238E27FC236}">
                <a16:creationId xmlns:a16="http://schemas.microsoft.com/office/drawing/2014/main" xmlns="" id="{A5A940AD-36F3-448A-827C-B03FDB228418}"/>
              </a:ext>
            </a:extLst>
          </p:cNvPr>
          <p:cNvSpPr txBox="1"/>
          <p:nvPr/>
        </p:nvSpPr>
        <p:spPr>
          <a:xfrm>
            <a:off x="1045380" y="4279031"/>
            <a:ext cx="1303840" cy="338554"/>
          </a:xfrm>
          <a:prstGeom prst="rect">
            <a:avLst/>
          </a:prstGeom>
          <a:noFill/>
        </p:spPr>
        <p:txBody>
          <a:bodyPr wrap="square" rtlCol="0">
            <a:spAutoFit/>
          </a:bodyPr>
          <a:lstStyle/>
          <a:p>
            <a:r>
              <a:rPr lang="de-DE" sz="1600" dirty="0" smtClean="0">
                <a:solidFill>
                  <a:srgbClr val="FFC000"/>
                </a:solidFill>
              </a:rPr>
              <a:t>3</a:t>
            </a:r>
            <a:endParaRPr lang="de-DE" sz="1600" dirty="0">
              <a:solidFill>
                <a:srgbClr val="FFC000"/>
              </a:solidFill>
            </a:endParaRPr>
          </a:p>
        </p:txBody>
      </p:sp>
      <p:sp>
        <p:nvSpPr>
          <p:cNvPr id="37" name="CuadroTexto 36">
            <a:extLst>
              <a:ext uri="{FF2B5EF4-FFF2-40B4-BE49-F238E27FC236}">
                <a16:creationId xmlns:a16="http://schemas.microsoft.com/office/drawing/2014/main" xmlns="" id="{0D3A7988-5283-4083-ABBA-DA70FF871DE6}"/>
              </a:ext>
            </a:extLst>
          </p:cNvPr>
          <p:cNvSpPr txBox="1"/>
          <p:nvPr/>
        </p:nvSpPr>
        <p:spPr>
          <a:xfrm>
            <a:off x="9801445" y="4279031"/>
            <a:ext cx="1303840" cy="338554"/>
          </a:xfrm>
          <a:prstGeom prst="rect">
            <a:avLst/>
          </a:prstGeom>
          <a:noFill/>
        </p:spPr>
        <p:txBody>
          <a:bodyPr wrap="square" rtlCol="0">
            <a:spAutoFit/>
          </a:bodyPr>
          <a:lstStyle/>
          <a:p>
            <a:pPr algn="r"/>
            <a:r>
              <a:rPr lang="de-DE" sz="1600" dirty="0" smtClean="0">
                <a:solidFill>
                  <a:schemeClr val="accent2">
                    <a:lumMod val="75000"/>
                  </a:schemeClr>
                </a:solidFill>
              </a:rPr>
              <a:t>4</a:t>
            </a:r>
            <a:endParaRPr lang="de-DE" sz="1600" dirty="0">
              <a:solidFill>
                <a:schemeClr val="accent2">
                  <a:lumMod val="75000"/>
                </a:schemeClr>
              </a:solidFill>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3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40" name="Immagin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709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7747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530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430213" y="17747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537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90616" y="1768292"/>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altLang="ko-KR" sz="1600" dirty="0" smtClean="0">
                <a:solidFill>
                  <a:schemeClr val="bg1"/>
                </a:solidFill>
                <a:cs typeface="Arial" pitchFamily="34" charset="0"/>
              </a:rPr>
              <a:t> </a:t>
            </a:r>
            <a:endParaRPr lang="de-DE" altLang="ko-KR" sz="16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218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tLang="ko-KR" sz="1600" dirty="0">
              <a:solidFill>
                <a:schemeClr val="tx1"/>
              </a:solidFill>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67292"/>
            <a:ext cx="1194886"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2</a:t>
            </a:r>
            <a:endParaRPr lang="de-DE" altLang="ko-KR"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19936"/>
            <a:ext cx="1080120"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3</a:t>
            </a:r>
            <a:endParaRPr lang="de-DE" altLang="ko-KR" sz="16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070956"/>
            <a:ext cx="1820701" cy="647626"/>
            <a:chOff x="752106" y="1895792"/>
            <a:chExt cx="1828622" cy="647626"/>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38554"/>
            </a:xfrm>
            <a:prstGeom prst="rect">
              <a:avLst/>
            </a:prstGeom>
            <a:noFill/>
          </p:spPr>
          <p:txBody>
            <a:bodyPr wrap="square" rtlCol="0">
              <a:spAutoFit/>
            </a:bodyPr>
            <a:lstStyle/>
            <a:p>
              <a:endParaRPr lang="de-DE" altLang="ko-KR" sz="16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38554"/>
            </a:xfrm>
            <a:prstGeom prst="rect">
              <a:avLst/>
            </a:prstGeom>
            <a:noFill/>
          </p:spPr>
          <p:txBody>
            <a:bodyPr wrap="square" rtlCol="0">
              <a:spAutoFit/>
            </a:bodyPr>
            <a:lstStyle/>
            <a:p>
              <a:pPr algn="ctr"/>
              <a:endParaRPr lang="de-DE" altLang="ko-KR" sz="16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228663" y="2067906"/>
            <a:ext cx="2254346" cy="893847"/>
            <a:chOff x="571587" y="1895792"/>
            <a:chExt cx="2108574" cy="89384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571587" y="2204864"/>
              <a:ext cx="2108574" cy="584775"/>
            </a:xfrm>
            <a:prstGeom prst="rect">
              <a:avLst/>
            </a:prstGeom>
            <a:noFill/>
          </p:spPr>
          <p:txBody>
            <a:bodyPr wrap="square" rtlCol="0">
              <a:spAutoFit/>
            </a:bodyPr>
            <a:lstStyle/>
            <a:p>
              <a:pPr algn="ctr"/>
              <a:r>
                <a:rPr lang="de-DE" altLang="ko-KR" sz="1600" dirty="0" smtClean="0">
                  <a:solidFill>
                    <a:schemeClr val="bg1"/>
                  </a:solidFill>
                  <a:cs typeface="Arial" pitchFamily="34" charset="0"/>
                </a:rPr>
                <a:t>IKT-Instrumente für die Unternehmensführung</a:t>
              </a:r>
              <a:endParaRPr lang="de-DE" altLang="ko-KR" sz="16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1</a:t>
              </a:r>
              <a:endParaRPr lang="de-DE" altLang="ko-KR" sz="16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64342"/>
            <a:ext cx="917813"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1</a:t>
            </a:r>
            <a:endParaRPr lang="de-DE" altLang="ko-KR" sz="16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0" name="TextBox 14">
            <a:extLst>
              <a:ext uri="{FF2B5EF4-FFF2-40B4-BE49-F238E27FC236}">
                <a16:creationId xmlns:a16="http://schemas.microsoft.com/office/drawing/2014/main" xmlns="" id="{8EC630A3-2FCA-4724-85CC-07670C7F1553}"/>
              </a:ext>
            </a:extLst>
          </p:cNvPr>
          <p:cNvSpPr txBox="1"/>
          <p:nvPr/>
        </p:nvSpPr>
        <p:spPr>
          <a:xfrm>
            <a:off x="2264612" y="3449256"/>
            <a:ext cx="2276460" cy="1353191"/>
          </a:xfrm>
          <a:prstGeom prst="rect">
            <a:avLst/>
          </a:prstGeom>
          <a:noFill/>
        </p:spPr>
        <p:txBody>
          <a:bodyPr wrap="square" rtlCol="0">
            <a:spAutoFit/>
          </a:bodyPr>
          <a:lstStyle/>
          <a:p>
            <a:pPr marL="171450" indent="-171450">
              <a:lnSpc>
                <a:spcPct val="115000"/>
              </a:lnSpc>
              <a:spcAft>
                <a:spcPts val="1000"/>
              </a:spcAft>
              <a:buFont typeface="Arial" panose="020B0604020202020204" pitchFamily="34" charset="0"/>
              <a:buChar char="•"/>
            </a:pPr>
            <a:r>
              <a:rPr lang="de-DE" sz="1600" dirty="0" smtClean="0">
                <a:solidFill>
                  <a:schemeClr val="bg1"/>
                </a:solidFill>
                <a:effectLst/>
                <a:ea typeface="STFangsong" panose="02010600040101010101" pitchFamily="2" charset="-122"/>
                <a:cs typeface="Arial" panose="020B0604020202020204" pitchFamily="34" charset="0"/>
              </a:rPr>
              <a:t>IKT in Unternehmen</a:t>
            </a:r>
          </a:p>
          <a:p>
            <a:pPr marL="171450" indent="-171450">
              <a:lnSpc>
                <a:spcPct val="115000"/>
              </a:lnSpc>
              <a:spcAft>
                <a:spcPts val="1000"/>
              </a:spcAft>
              <a:buFont typeface="Arial" panose="020B0604020202020204" pitchFamily="34" charset="0"/>
              <a:buChar char="•"/>
            </a:pPr>
            <a:r>
              <a:rPr lang="de-DE" sz="1600" dirty="0" smtClean="0">
                <a:solidFill>
                  <a:schemeClr val="bg1"/>
                </a:solidFill>
                <a:ea typeface="STFangsong" panose="02010600040101010101" pitchFamily="2" charset="-122"/>
                <a:cs typeface="Arial" panose="020B0604020202020204" pitchFamily="34" charset="0"/>
              </a:rPr>
              <a:t>IKT-Instrumente für Unternehmensführung und Fernarbeit </a:t>
            </a:r>
            <a:endParaRPr lang="de-DE" sz="1600" dirty="0">
              <a:effectLst/>
              <a:ea typeface="STFangsong" panose="02010600040101010101" pitchFamily="2" charset="-122"/>
              <a:cs typeface="Levenim MT" panose="02010502060101010101" pitchFamily="2" charset="-79"/>
            </a:endParaRPr>
          </a:p>
        </p:txBody>
      </p:sp>
      <p:grpSp>
        <p:nvGrpSpPr>
          <p:cNvPr id="35" name="Group 22">
            <a:extLst>
              <a:ext uri="{FF2B5EF4-FFF2-40B4-BE49-F238E27FC236}">
                <a16:creationId xmlns:a16="http://schemas.microsoft.com/office/drawing/2014/main" xmlns="" id="{C53C1723-A4A6-42BD-83B7-6B0978EB31AA}"/>
              </a:ext>
            </a:extLst>
          </p:cNvPr>
          <p:cNvGrpSpPr/>
          <p:nvPr/>
        </p:nvGrpSpPr>
        <p:grpSpPr>
          <a:xfrm>
            <a:off x="4486062" y="2080543"/>
            <a:ext cx="2155294" cy="1140069"/>
            <a:chOff x="676111" y="1895792"/>
            <a:chExt cx="2164670" cy="1140069"/>
          </a:xfrm>
        </p:grpSpPr>
        <p:sp>
          <p:nvSpPr>
            <p:cNvPr id="36" name="TextBox 23">
              <a:extLst>
                <a:ext uri="{FF2B5EF4-FFF2-40B4-BE49-F238E27FC236}">
                  <a16:creationId xmlns:a16="http://schemas.microsoft.com/office/drawing/2014/main" xmlns="" id="{933C234E-4E88-446A-8603-030E446AC944}"/>
                </a:ext>
              </a:extLst>
            </p:cNvPr>
            <p:cNvSpPr txBox="1"/>
            <p:nvPr/>
          </p:nvSpPr>
          <p:spPr>
            <a:xfrm>
              <a:off x="676111" y="2204864"/>
              <a:ext cx="2164670" cy="830997"/>
            </a:xfrm>
            <a:prstGeom prst="rect">
              <a:avLst/>
            </a:prstGeom>
            <a:noFill/>
          </p:spPr>
          <p:txBody>
            <a:bodyPr wrap="square" rtlCol="0">
              <a:spAutoFit/>
            </a:bodyPr>
            <a:lstStyle/>
            <a:p>
              <a:pPr algn="ctr"/>
              <a:r>
                <a:rPr lang="de-DE" altLang="ko-KR" sz="1600" dirty="0" smtClean="0">
                  <a:solidFill>
                    <a:schemeClr val="bg1"/>
                  </a:solidFill>
                  <a:cs typeface="Arial" pitchFamily="34" charset="0"/>
                </a:rPr>
                <a:t>Kommunikations- und Kollaborationstools für die Fernarbeit</a:t>
              </a:r>
              <a:endParaRPr lang="de-DE" altLang="ko-KR" sz="1600" dirty="0">
                <a:solidFill>
                  <a:schemeClr val="bg1"/>
                </a:solidFill>
                <a:cs typeface="Arial" pitchFamily="34" charset="0"/>
              </a:endParaRPr>
            </a:p>
          </p:txBody>
        </p:sp>
        <p:sp>
          <p:nvSpPr>
            <p:cNvPr id="37" name="TextBox 24">
              <a:extLst>
                <a:ext uri="{FF2B5EF4-FFF2-40B4-BE49-F238E27FC236}">
                  <a16:creationId xmlns:a16="http://schemas.microsoft.com/office/drawing/2014/main" xmlns="" id="{FFD4689F-9C72-4B74-9354-9A733B783C0A}"/>
                </a:ext>
              </a:extLst>
            </p:cNvPr>
            <p:cNvSpPr txBox="1"/>
            <p:nvPr/>
          </p:nvSpPr>
          <p:spPr>
            <a:xfrm>
              <a:off x="849114" y="1895792"/>
              <a:ext cx="1634607"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2  </a:t>
              </a:r>
              <a:endParaRPr lang="de-DE" altLang="ko-KR" sz="1600" b="1" dirty="0">
                <a:solidFill>
                  <a:schemeClr val="bg1"/>
                </a:solidFill>
                <a:cs typeface="Arial" pitchFamily="34" charset="0"/>
              </a:endParaRPr>
            </a:p>
          </p:txBody>
        </p:sp>
      </p:grpSp>
      <p:sp>
        <p:nvSpPr>
          <p:cNvPr id="38" name="TextBox 14">
            <a:extLst>
              <a:ext uri="{FF2B5EF4-FFF2-40B4-BE49-F238E27FC236}">
                <a16:creationId xmlns:a16="http://schemas.microsoft.com/office/drawing/2014/main" xmlns="" id="{D5D87CFF-F0B9-4397-8960-7009CAFA9F96}"/>
              </a:ext>
            </a:extLst>
          </p:cNvPr>
          <p:cNvSpPr txBox="1"/>
          <p:nvPr/>
        </p:nvSpPr>
        <p:spPr>
          <a:xfrm>
            <a:off x="3681909" y="3494126"/>
            <a:ext cx="2833400" cy="375487"/>
          </a:xfrm>
          <a:prstGeom prst="rect">
            <a:avLst/>
          </a:prstGeom>
          <a:noFill/>
        </p:spPr>
        <p:txBody>
          <a:bodyPr wrap="square" rtlCol="0">
            <a:spAutoFit/>
          </a:bodyPr>
          <a:lstStyle/>
          <a:p>
            <a:pPr marL="1143000" lvl="2" indent="-228600">
              <a:lnSpc>
                <a:spcPct val="115000"/>
              </a:lnSpc>
              <a:spcAft>
                <a:spcPts val="1000"/>
              </a:spcAft>
              <a:buFont typeface="Arial" panose="020B0604020202020204" pitchFamily="34" charset="0"/>
              <a:buChar char="•"/>
            </a:pPr>
            <a:r>
              <a:rPr lang="de-DE" sz="1600" dirty="0" smtClean="0">
                <a:solidFill>
                  <a:schemeClr val="bg1"/>
                </a:solidFill>
                <a:effectLst/>
                <a:ea typeface="STFangsong" panose="02010600040101010101" pitchFamily="2" charset="-122"/>
                <a:cs typeface="Arial" panose="020B0604020202020204" pitchFamily="34" charset="0"/>
              </a:rPr>
              <a:t>Teamführung </a:t>
            </a:r>
            <a:endParaRPr lang="de-DE" sz="1600" dirty="0">
              <a:solidFill>
                <a:schemeClr val="bg1"/>
              </a:solidFill>
              <a:effectLst/>
              <a:ea typeface="STFangsong" panose="02010600040101010101" pitchFamily="2" charset="-122"/>
              <a:cs typeface="Levenim MT" panose="02010502060101010101" pitchFamily="2" charset="-79"/>
            </a:endParaRPr>
          </a:p>
        </p:txBody>
      </p:sp>
      <p:grpSp>
        <p:nvGrpSpPr>
          <p:cNvPr id="39" name="Group 22">
            <a:extLst>
              <a:ext uri="{FF2B5EF4-FFF2-40B4-BE49-F238E27FC236}">
                <a16:creationId xmlns:a16="http://schemas.microsoft.com/office/drawing/2014/main" xmlns="" id="{C767F169-7F21-4D41-AD99-2F7B5F3F405D}"/>
              </a:ext>
            </a:extLst>
          </p:cNvPr>
          <p:cNvGrpSpPr/>
          <p:nvPr/>
        </p:nvGrpSpPr>
        <p:grpSpPr>
          <a:xfrm>
            <a:off x="6666017" y="2099532"/>
            <a:ext cx="2398898" cy="1386290"/>
            <a:chOff x="489060" y="1895792"/>
            <a:chExt cx="2201479" cy="1386290"/>
          </a:xfrm>
        </p:grpSpPr>
        <p:sp>
          <p:nvSpPr>
            <p:cNvPr id="40" name="TextBox 23">
              <a:extLst>
                <a:ext uri="{FF2B5EF4-FFF2-40B4-BE49-F238E27FC236}">
                  <a16:creationId xmlns:a16="http://schemas.microsoft.com/office/drawing/2014/main" xmlns="" id="{C749FEF8-E376-4BE5-9D69-A61ED6E18927}"/>
                </a:ext>
              </a:extLst>
            </p:cNvPr>
            <p:cNvSpPr txBox="1"/>
            <p:nvPr/>
          </p:nvSpPr>
          <p:spPr>
            <a:xfrm>
              <a:off x="489060" y="2204864"/>
              <a:ext cx="2201479" cy="1077218"/>
            </a:xfrm>
            <a:prstGeom prst="rect">
              <a:avLst/>
            </a:prstGeom>
            <a:noFill/>
          </p:spPr>
          <p:txBody>
            <a:bodyPr wrap="square" rtlCol="0">
              <a:spAutoFit/>
            </a:bodyPr>
            <a:lstStyle/>
            <a:p>
              <a:pPr algn="ctr"/>
              <a:r>
                <a:rPr lang="de-DE" altLang="ko-KR" sz="1600" dirty="0" smtClean="0">
                  <a:solidFill>
                    <a:schemeClr val="bg1"/>
                  </a:solidFill>
                  <a:cs typeface="Arial" pitchFamily="34" charset="0"/>
                </a:rPr>
                <a:t>Tipps zur Verbesserung der digitalen Kommunikation bei der Arbeit aus der Ferne</a:t>
              </a:r>
              <a:endParaRPr lang="de-DE" altLang="ko-KR" sz="1600" dirty="0">
                <a:solidFill>
                  <a:schemeClr val="bg1"/>
                </a:solidFill>
                <a:cs typeface="Arial" pitchFamily="34" charset="0"/>
              </a:endParaRPr>
            </a:p>
          </p:txBody>
        </p:sp>
        <p:sp>
          <p:nvSpPr>
            <p:cNvPr id="41" name="TextBox 24">
              <a:extLst>
                <a:ext uri="{FF2B5EF4-FFF2-40B4-BE49-F238E27FC236}">
                  <a16:creationId xmlns:a16="http://schemas.microsoft.com/office/drawing/2014/main" xmlns="" id="{874056EF-7049-4EF0-AFDC-C30F2D226F4F}"/>
                </a:ext>
              </a:extLst>
            </p:cNvPr>
            <p:cNvSpPr txBox="1"/>
            <p:nvPr/>
          </p:nvSpPr>
          <p:spPr>
            <a:xfrm>
              <a:off x="849114" y="1895792"/>
              <a:ext cx="1634607" cy="338554"/>
            </a:xfrm>
            <a:prstGeom prst="rect">
              <a:avLst/>
            </a:prstGeom>
            <a:noFill/>
          </p:spPr>
          <p:txBody>
            <a:bodyPr wrap="square" rtlCol="0">
              <a:spAutoFit/>
            </a:bodyPr>
            <a:lstStyle/>
            <a:p>
              <a:pPr algn="ctr"/>
              <a:r>
                <a:rPr lang="de-DE" altLang="ko-KR" sz="1600" b="1" dirty="0" smtClean="0">
                  <a:solidFill>
                    <a:schemeClr val="bg1"/>
                  </a:solidFill>
                  <a:cs typeface="Arial" pitchFamily="34" charset="0"/>
                </a:rPr>
                <a:t>Teil 3 </a:t>
              </a:r>
              <a:endParaRPr lang="de-DE" altLang="ko-KR" sz="1600" b="1" dirty="0">
                <a:solidFill>
                  <a:schemeClr val="bg1"/>
                </a:solidFill>
                <a:cs typeface="Arial" pitchFamily="34" charset="0"/>
              </a:endParaRPr>
            </a:p>
          </p:txBody>
        </p:sp>
      </p:grpSp>
      <p:sp>
        <p:nvSpPr>
          <p:cNvPr id="42" name="TextBox 14">
            <a:extLst>
              <a:ext uri="{FF2B5EF4-FFF2-40B4-BE49-F238E27FC236}">
                <a16:creationId xmlns:a16="http://schemas.microsoft.com/office/drawing/2014/main" xmlns="" id="{2D63A87A-6517-4FEE-B824-A345A46F3A44}"/>
              </a:ext>
            </a:extLst>
          </p:cNvPr>
          <p:cNvSpPr txBox="1"/>
          <p:nvPr/>
        </p:nvSpPr>
        <p:spPr>
          <a:xfrm>
            <a:off x="6035066" y="3510721"/>
            <a:ext cx="2864697" cy="941796"/>
          </a:xfrm>
          <a:prstGeom prst="rect">
            <a:avLst/>
          </a:prstGeom>
          <a:noFill/>
        </p:spPr>
        <p:txBody>
          <a:bodyPr wrap="square" rtlCol="0">
            <a:spAutoFit/>
          </a:bodyPr>
          <a:lstStyle/>
          <a:p>
            <a:pPr marL="1200150" lvl="2" indent="-285750">
              <a:lnSpc>
                <a:spcPct val="115000"/>
              </a:lnSpc>
              <a:spcAft>
                <a:spcPts val="1000"/>
              </a:spcAft>
              <a:buFont typeface="Arial" panose="020B0604020202020204" pitchFamily="34" charset="0"/>
              <a:buChar char="•"/>
            </a:pPr>
            <a:r>
              <a:rPr lang="de-DE" sz="1600" dirty="0" smtClean="0">
                <a:solidFill>
                  <a:schemeClr val="bg1"/>
                </a:solidFill>
                <a:effectLst/>
                <a:ea typeface="STFangsong" panose="02010600040101010101" pitchFamily="2" charset="-122"/>
                <a:cs typeface="Arial" panose="020B0604020202020204" pitchFamily="34" charset="0"/>
              </a:rPr>
              <a:t>Digitale Kommunikation für KMUs</a:t>
            </a:r>
            <a:endParaRPr lang="de-DE" sz="1600" dirty="0">
              <a:solidFill>
                <a:schemeClr val="bg1"/>
              </a:solidFill>
              <a:effectLst/>
              <a:ea typeface="STFangsong" panose="02010600040101010101" pitchFamily="2" charset="-122"/>
              <a:cs typeface="Levenim MT" panose="02010502060101010101" pitchFamily="2" charset="-79"/>
            </a:endParaRPr>
          </a:p>
        </p:txBody>
      </p:sp>
      <p:sp>
        <p:nvSpPr>
          <p:cNvPr id="3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4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44" name="Immagin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766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61254"/>
            <a:ext cx="11150081" cy="1707134"/>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n-GB"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IKT in </a:t>
            </a: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Unternehmen</a:t>
            </a:r>
            <a:endParaRPr lang="de-DE" altLang="es-ES" sz="2000" dirty="0" smtClean="0">
              <a:solidFill>
                <a:srgbClr val="0594A9"/>
              </a:solidFill>
              <a:latin typeface="Arial Rounded MT Bold" panose="020F0704030504030204" pitchFamily="34" charset="0"/>
              <a:cs typeface="Arial" panose="020B0604020202020204" pitchFamily="34" charset="0"/>
            </a:endParaRPr>
          </a:p>
          <a:p>
            <a:pPr marL="1099820" algn="just">
              <a:lnSpc>
                <a:spcPct val="115000"/>
              </a:lnSpc>
              <a:spcAft>
                <a:spcPts val="1000"/>
              </a:spcAft>
            </a:pPr>
            <a:r>
              <a:rPr lang="de-DE" sz="1600" dirty="0" smtClean="0">
                <a:latin typeface="Arial" panose="020B0604020202020204" pitchFamily="34" charset="0"/>
                <a:ea typeface="STFangsong" panose="02010600040101010101" pitchFamily="2" charset="-122"/>
                <a:cs typeface="Arial" panose="020B0604020202020204" pitchFamily="34" charset="0"/>
              </a:rPr>
              <a:t>Die </a:t>
            </a:r>
            <a:r>
              <a:rPr lang="de-DE" sz="1600" dirty="0">
                <a:latin typeface="Arial" panose="020B0604020202020204" pitchFamily="34" charset="0"/>
                <a:ea typeface="STFangsong" panose="02010600040101010101" pitchFamily="2" charset="-122"/>
                <a:cs typeface="Arial" panose="020B0604020202020204" pitchFamily="34" charset="0"/>
              </a:rPr>
              <a:t>technologische Entwicklung der heutigen Unternehmen hat ein beispielloses Niveau erreicht, so dass es heutzutage fast undenkbar ist, ein Unternehmen zu </a:t>
            </a:r>
            <a:r>
              <a:rPr lang="de-DE" sz="1600" dirty="0" smtClean="0">
                <a:latin typeface="Arial" panose="020B0604020202020204" pitchFamily="34" charset="0"/>
                <a:ea typeface="STFangsong" panose="02010600040101010101" pitchFamily="2" charset="-122"/>
                <a:cs typeface="Arial" panose="020B0604020202020204" pitchFamily="34" charset="0"/>
              </a:rPr>
              <a:t>finden, welches nicht </a:t>
            </a:r>
            <a:r>
              <a:rPr lang="de-DE" sz="1600" dirty="0">
                <a:latin typeface="Arial" panose="020B0604020202020204" pitchFamily="34" charset="0"/>
                <a:ea typeface="STFangsong" panose="02010600040101010101" pitchFamily="2" charset="-122"/>
                <a:cs typeface="Arial" panose="020B0604020202020204" pitchFamily="34" charset="0"/>
              </a:rPr>
              <a:t>von den Vorteilen der IKT-Werkzeuge profitiert. Daher ist es notwendig, die Chancen zu kennen, die das Internet bietet, um unser Unternehmen zu verwalten und zu fördern. </a:t>
            </a:r>
            <a:endParaRPr lang="en-GB" sz="16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9"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0" name="CuadroTexto 9">
            <a:extLst>
              <a:ext uri="{FF2B5EF4-FFF2-40B4-BE49-F238E27FC236}">
                <a16:creationId xmlns:a16="http://schemas.microsoft.com/office/drawing/2014/main" xmlns="" id="{2F8E6747-B795-4464-8B6E-9BAE3051D1E6}"/>
              </a:ext>
            </a:extLst>
          </p:cNvPr>
          <p:cNvSpPr txBox="1"/>
          <p:nvPr/>
        </p:nvSpPr>
        <p:spPr>
          <a:xfrm>
            <a:off x="-233266" y="3359950"/>
            <a:ext cx="7081935" cy="2357568"/>
          </a:xfrm>
          <a:prstGeom prst="rect">
            <a:avLst/>
          </a:prstGeom>
          <a:noFill/>
        </p:spPr>
        <p:txBody>
          <a:bodyPr wrap="square">
            <a:spAutoFit/>
          </a:bodyPr>
          <a:lstStyle/>
          <a:p>
            <a:pPr marL="1099820" algn="just">
              <a:lnSpc>
                <a:spcPct val="115000"/>
              </a:lnSpc>
              <a:spcAft>
                <a:spcPts val="1000"/>
              </a:spcAft>
            </a:pPr>
            <a:r>
              <a:rPr lang="de-DE" sz="1600" dirty="0">
                <a:latin typeface="Arial" panose="020B0604020202020204" pitchFamily="34" charset="0"/>
                <a:ea typeface="STFangsong" panose="02010600040101010101" pitchFamily="2" charset="-122"/>
                <a:cs typeface="Arial" panose="020B0604020202020204" pitchFamily="34" charset="0"/>
              </a:rPr>
              <a:t>Die Unternehmensführung ist komplex und erfordert Organisation und Kommunikation zwischen allen Projektteilnehmern, was in einer entfernten Arbeitsumgebung, in der verschiedene Probleme auftreten können, manchmal schwierig sein kann. Die IKT bieten eine dringend benötigte Hilfe in schwierigen Managementszenarien, so dass viele Aufgaben automatisiert oder erleichtert werden können, um die Arbeitsbedingungen und die Effizienz zu verbessern.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14" name="Imagen 13">
            <a:extLst>
              <a:ext uri="{FF2B5EF4-FFF2-40B4-BE49-F238E27FC236}">
                <a16:creationId xmlns:a16="http://schemas.microsoft.com/office/drawing/2014/main" xmlns="" id="{C6CFC5A4-CE75-4D7A-AD32-152F88636C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669" y="3090179"/>
            <a:ext cx="4371649" cy="2564885"/>
          </a:xfrm>
          <a:prstGeom prst="rect">
            <a:avLst/>
          </a:prstGeom>
        </p:spPr>
      </p:pic>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5" name="Immagin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5234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416204"/>
          </a:xfrm>
          <a:prstGeom prst="rect">
            <a:avLst/>
          </a:prstGeom>
          <a:noFill/>
        </p:spPr>
        <p:txBody>
          <a:bodyPr wrap="square">
            <a:spAutoFit/>
          </a:bodyPr>
          <a:lstStyle/>
          <a:p>
            <a:pPr lvl="2">
              <a:lnSpc>
                <a:spcPct val="115000"/>
              </a:lnSpc>
              <a:spcAft>
                <a:spcPts val="1000"/>
              </a:spcAft>
            </a:pPr>
            <a:r>
              <a:rPr lang="en-GB" sz="2000" dirty="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a:t>
            </a:r>
            <a:r>
              <a:rPr lang="en-GB"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IKT in </a:t>
            </a: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Unternehmen</a:t>
            </a:r>
            <a:endParaRPr lang="de-DE" altLang="es-ES" sz="2800" dirty="0">
              <a:solidFill>
                <a:srgbClr val="0594A9"/>
              </a:solidFill>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1" name="CuadroTexto 10">
            <a:extLst>
              <a:ext uri="{FF2B5EF4-FFF2-40B4-BE49-F238E27FC236}">
                <a16:creationId xmlns:a16="http://schemas.microsoft.com/office/drawing/2014/main" xmlns="" id="{31FCAE0D-439A-481C-A5E7-129D5B3A82B0}"/>
              </a:ext>
            </a:extLst>
          </p:cNvPr>
          <p:cNvSpPr txBox="1"/>
          <p:nvPr/>
        </p:nvSpPr>
        <p:spPr>
          <a:xfrm>
            <a:off x="3702747" y="2250336"/>
            <a:ext cx="6129512" cy="2613664"/>
          </a:xfrm>
          <a:prstGeom prst="rect">
            <a:avLst/>
          </a:prstGeom>
          <a:noFill/>
        </p:spPr>
        <p:txBody>
          <a:bodyPr wrap="square">
            <a:spAutoFit/>
          </a:bodyPr>
          <a:lstStyle/>
          <a:p>
            <a:pPr marL="1099820">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Diese Tools bieten unzählige Optionen und Funktionen, um zugänglich zu sein und sich an verschiedene Unternehmensprofile anzupassen. Da jedoch jedes Unternehmen andere Bedürfnisse hat, ist es ratsam, zu recherchieren und zu experimentieren, um die Tools zu finden, die am besten zu Ihrem Unternehmen passen.</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6" name="Imagen 5">
            <a:extLst>
              <a:ext uri="{FF2B5EF4-FFF2-40B4-BE49-F238E27FC236}">
                <a16:creationId xmlns:a16="http://schemas.microsoft.com/office/drawing/2014/main" xmlns="" id="{1C4009F7-27C5-4702-86A4-9DEC6FD5C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188" y="2275542"/>
            <a:ext cx="3567953" cy="2378635"/>
          </a:xfrm>
          <a:prstGeom prst="rect">
            <a:avLst/>
          </a:prstGeom>
        </p:spPr>
      </p:pic>
      <p:sp>
        <p:nvSpPr>
          <p:cNvPr id="9"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776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19075" y="1592243"/>
            <a:ext cx="10697740" cy="4261679"/>
          </a:xfrm>
          <a:prstGeom prst="rect">
            <a:avLst/>
          </a:prstGeom>
          <a:noFill/>
        </p:spPr>
        <p:txBody>
          <a:bodyPr wrap="square">
            <a:spAutoFit/>
          </a:bodyPr>
          <a:lstStyle/>
          <a:p>
            <a:pPr lvl="1" algn="just">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IKT-Instrumente für die Fernarbeit </a:t>
            </a:r>
            <a:endParaRPr lang="de-DE" sz="2000" dirty="0" smtClean="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lvl="1" algn="just">
              <a:lnSpc>
                <a:spcPct val="115000"/>
              </a:lnSpc>
              <a:spcAft>
                <a:spcPts val="1000"/>
              </a:spcAft>
            </a:pPr>
            <a:r>
              <a:rPr lang="de-DE" dirty="0" smtClean="0">
                <a:effectLst/>
                <a:latin typeface="Arial" panose="020B0604020202020204" pitchFamily="34" charset="0"/>
                <a:ea typeface="STFangsong" panose="02010600040101010101" pitchFamily="2" charset="-122"/>
                <a:cs typeface="Arial" panose="020B0604020202020204" pitchFamily="34" charset="0"/>
              </a:rPr>
              <a:t>IKT-Instrumente für die Unternehmensführung</a:t>
            </a:r>
            <a:r>
              <a:rPr lang="de-DE" dirty="0" smtClean="0">
                <a:latin typeface="Arial" panose="020B0604020202020204" pitchFamily="34" charset="0"/>
                <a:ea typeface="STFangsong" panose="02010600040101010101" pitchFamily="2" charset="-122"/>
                <a:cs typeface="Arial" panose="020B0604020202020204" pitchFamily="34" charset="0"/>
              </a:rPr>
              <a:t> beinhalten jede(n) </a:t>
            </a:r>
            <a:endParaRPr lang="de-DE" dirty="0" smtClean="0">
              <a:effectLst/>
              <a:latin typeface="Arial" panose="020B0604020202020204" pitchFamily="34" charset="0"/>
              <a:ea typeface="STFangsong" panose="02010600040101010101" pitchFamily="2" charset="-122"/>
              <a:cs typeface="Arial" panose="020B0604020202020204" pitchFamily="34" charset="0"/>
            </a:endParaRPr>
          </a:p>
          <a:p>
            <a:pPr lvl="1" algn="just">
              <a:lnSpc>
                <a:spcPct val="115000"/>
              </a:lnSpc>
              <a:spcAft>
                <a:spcPts val="1000"/>
              </a:spcAft>
            </a:pPr>
            <a:endParaRPr lang="de-DE" dirty="0" smtClean="0">
              <a:latin typeface="Arial" panose="020B0604020202020204" pitchFamily="34" charset="0"/>
              <a:ea typeface="STFangsong" panose="02010600040101010101" pitchFamily="2" charset="-122"/>
              <a:cs typeface="Arial" panose="020B0604020202020204" pitchFamily="34" charset="0"/>
            </a:endParaRPr>
          </a:p>
          <a:p>
            <a:pPr lvl="1" algn="just">
              <a:lnSpc>
                <a:spcPct val="115000"/>
              </a:lnSpc>
              <a:spcAft>
                <a:spcPts val="1000"/>
              </a:spcAft>
            </a:pPr>
            <a:endParaRPr lang="de-DE" dirty="0" smtClean="0">
              <a:effectLst/>
              <a:latin typeface="Arial" panose="020B0604020202020204" pitchFamily="34" charset="0"/>
              <a:ea typeface="STFangsong" panose="02010600040101010101" pitchFamily="2" charset="-122"/>
              <a:cs typeface="Arial" panose="020B0604020202020204" pitchFamily="34" charset="0"/>
            </a:endParaRPr>
          </a:p>
          <a:p>
            <a:pPr lvl="1" algn="just">
              <a:lnSpc>
                <a:spcPct val="115000"/>
              </a:lnSpc>
              <a:spcAft>
                <a:spcPts val="1000"/>
              </a:spcAft>
            </a:pPr>
            <a:endParaRPr lang="de-DE" dirty="0" smtClean="0">
              <a:latin typeface="Arial" panose="020B0604020202020204" pitchFamily="34" charset="0"/>
              <a:ea typeface="STFangsong" panose="02010600040101010101" pitchFamily="2" charset="-122"/>
              <a:cs typeface="Arial" panose="020B0604020202020204" pitchFamily="34" charset="0"/>
            </a:endParaRPr>
          </a:p>
          <a:p>
            <a:pPr lvl="1" algn="just">
              <a:lnSpc>
                <a:spcPct val="115000"/>
              </a:lnSpc>
              <a:spcAft>
                <a:spcPts val="1000"/>
              </a:spcAft>
            </a:pPr>
            <a:endParaRPr lang="de-DE" dirty="0" smtClean="0">
              <a:effectLst/>
              <a:latin typeface="Arial" panose="020B0604020202020204" pitchFamily="34" charset="0"/>
              <a:ea typeface="STFangsong" panose="02010600040101010101" pitchFamily="2" charset="-122"/>
              <a:cs typeface="Arial" panose="020B0604020202020204" pitchFamily="34" charset="0"/>
            </a:endParaRPr>
          </a:p>
          <a:p>
            <a:pPr lvl="1"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die eine Überwachung und Verwaltung der Aktivitäten, Ressourcen, Aufgaben und Projekte unseres Unternehmens ermöglicht. Ein gutes Management führt zu einer besseren Leistung, sowie zu Schnelligkeit und Effektivität unserer Ergebnisse, daher ist es so wichtig. </a:t>
            </a:r>
            <a:endParaRPr lang="de-DE" dirty="0" smtClean="0">
              <a:effectLst/>
              <a:latin typeface="Tw Cen MT" panose="020B0602020104020603" pitchFamily="34" charset="0"/>
              <a:ea typeface="STFangsong" panose="02010600040101010101" pitchFamily="2" charset="-122"/>
              <a:cs typeface="Levenim MT" panose="02010502060101010101" pitchFamily="2" charset="-79"/>
            </a:endParaRPr>
          </a:p>
          <a:p>
            <a:pPr algn="just"/>
            <a:endParaRPr lang="de-DE"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D13D4DB-8667-4B05-996A-B6E5D7395ECA}"/>
              </a:ext>
            </a:extLst>
          </p:cNvPr>
          <p:cNvGraphicFramePr/>
          <p:nvPr>
            <p:extLst>
              <p:ext uri="{D42A27DB-BD31-4B8C-83A1-F6EECF244321}">
                <p14:modId xmlns:p14="http://schemas.microsoft.com/office/powerpoint/2010/main" val="2632361178"/>
              </p:ext>
            </p:extLst>
          </p:nvPr>
        </p:nvGraphicFramePr>
        <p:xfrm>
          <a:off x="737118" y="2372019"/>
          <a:ext cx="9458934" cy="2121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2" name="Immagin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9107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9B4BF998-27FE-48C2-A176-37E889C766C4}"/>
              </a:ext>
            </a:extLst>
          </p:cNvPr>
          <p:cNvGrpSpPr/>
          <p:nvPr/>
        </p:nvGrpSpPr>
        <p:grpSpPr>
          <a:xfrm>
            <a:off x="6825736" y="3958602"/>
            <a:ext cx="4521452" cy="2448009"/>
            <a:chOff x="6683624" y="4103667"/>
            <a:chExt cx="4593976" cy="2287301"/>
          </a:xfrm>
        </p:grpSpPr>
        <p:pic>
          <p:nvPicPr>
            <p:cNvPr id="11" name="Imagen 10">
              <a:extLst>
                <a:ext uri="{FF2B5EF4-FFF2-40B4-BE49-F238E27FC236}">
                  <a16:creationId xmlns:a16="http://schemas.microsoft.com/office/drawing/2014/main" xmlns="" id="{E054BA34-2ECB-4CB8-8CB5-1B4E9B1344D4}"/>
                </a:ext>
              </a:extLst>
            </p:cNvPr>
            <p:cNvPicPr>
              <a:picLocks noChangeAspect="1"/>
            </p:cNvPicPr>
            <p:nvPr/>
          </p:nvPicPr>
          <p:blipFill rotWithShape="1">
            <a:blip r:embed="rId2">
              <a:extLst>
                <a:ext uri="{28A0092B-C50C-407E-A947-70E740481C1C}">
                  <a14:useLocalDpi xmlns:a14="http://schemas.microsoft.com/office/drawing/2010/main" val="0"/>
                </a:ext>
              </a:extLst>
            </a:blip>
            <a:srcRect l="1" r="1169" b="1586"/>
            <a:stretch/>
          </p:blipFill>
          <p:spPr>
            <a:xfrm>
              <a:off x="6683624" y="4103667"/>
              <a:ext cx="4593976" cy="2287301"/>
            </a:xfrm>
            <a:prstGeom prst="rect">
              <a:avLst/>
            </a:prstGeom>
          </p:spPr>
        </p:pic>
        <p:pic>
          <p:nvPicPr>
            <p:cNvPr id="9" name="Imagen 8">
              <a:extLst>
                <a:ext uri="{FF2B5EF4-FFF2-40B4-BE49-F238E27FC236}">
                  <a16:creationId xmlns:a16="http://schemas.microsoft.com/office/drawing/2014/main" xmlns="" id="{A2FC3C31-7D40-49E2-80BA-B85F709F78FA}"/>
                </a:ext>
              </a:extLst>
            </p:cNvPr>
            <p:cNvPicPr>
              <a:picLocks noChangeAspect="1"/>
            </p:cNvPicPr>
            <p:nvPr/>
          </p:nvPicPr>
          <p:blipFill rotWithShape="1">
            <a:blip r:embed="rId2">
              <a:extLst>
                <a:ext uri="{28A0092B-C50C-407E-A947-70E740481C1C}">
                  <a14:useLocalDpi xmlns:a14="http://schemas.microsoft.com/office/drawing/2010/main" val="0"/>
                </a:ext>
              </a:extLst>
            </a:blip>
            <a:srcRect l="94259" t="47437" r="1132" b="1586"/>
            <a:stretch/>
          </p:blipFill>
          <p:spPr>
            <a:xfrm rot="15080982">
              <a:off x="10117393" y="5602489"/>
              <a:ext cx="221226" cy="1184787"/>
            </a:xfrm>
            <a:prstGeom prst="rect">
              <a:avLst/>
            </a:prstGeom>
          </p:spPr>
        </p:pic>
      </p:grpSp>
      <p:sp>
        <p:nvSpPr>
          <p:cNvPr id="35" name="CuadroTexto 34">
            <a:extLst>
              <a:ext uri="{FF2B5EF4-FFF2-40B4-BE49-F238E27FC236}">
                <a16:creationId xmlns:a16="http://schemas.microsoft.com/office/drawing/2014/main" xmlns="" id="{486A650B-1B81-458B-B55E-5B3AF64550EB}"/>
              </a:ext>
            </a:extLst>
          </p:cNvPr>
          <p:cNvSpPr txBox="1"/>
          <p:nvPr/>
        </p:nvSpPr>
        <p:spPr>
          <a:xfrm>
            <a:off x="-233266" y="1592243"/>
            <a:ext cx="11150081" cy="2423740"/>
          </a:xfrm>
          <a:prstGeom prst="rect">
            <a:avLst/>
          </a:prstGeom>
          <a:noFill/>
        </p:spPr>
        <p:txBody>
          <a:bodyPr wrap="square">
            <a:spAutoFit/>
          </a:bodyPr>
          <a:lstStyle/>
          <a:p>
            <a:pPr lvl="2">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   IKT-Instrumente für die Fernarbeit </a:t>
            </a:r>
            <a:endParaRPr lang="de-DE" sz="2000" dirty="0" smtClean="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099820"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Diese Tools bieten eine breite Palette von Optionen, ob kostenlose, kostenpflichtige oder Premium-Dienste, sowohl für Großunternehmen als auch für KMU. </a:t>
            </a:r>
          </a:p>
          <a:p>
            <a:pPr marL="1099820"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Im Folgenden werden die besten IKT-Tools und -Dienste für die Unternehmensverwaltung im Rahmen der Fernarbeit aufgeführt: </a:t>
            </a:r>
          </a:p>
          <a:p>
            <a:pPr marL="1099820" algn="just">
              <a:lnSpc>
                <a:spcPct val="115000"/>
              </a:lnSpc>
              <a:spcAft>
                <a:spcPts val="1000"/>
              </a:spcAft>
            </a:pPr>
            <a:r>
              <a:rPr lang="de-DE" dirty="0" smtClean="0">
                <a:solidFill>
                  <a:srgbClr val="0594A9"/>
                </a:solidFill>
                <a:latin typeface="Arial" panose="020B0604020202020204" pitchFamily="34" charset="0"/>
                <a:cs typeface="Arial" panose="020B0604020202020204" pitchFamily="34" charset="0"/>
              </a:rPr>
              <a:t>CRM:</a:t>
            </a:r>
            <a:endParaRPr lang="de-DE" sz="16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17" name="CuadroTexto 16">
            <a:extLst>
              <a:ext uri="{FF2B5EF4-FFF2-40B4-BE49-F238E27FC236}">
                <a16:creationId xmlns:a16="http://schemas.microsoft.com/office/drawing/2014/main" xmlns="" id="{89E3CA32-585B-4860-898A-442FD3AB382F}"/>
              </a:ext>
            </a:extLst>
          </p:cNvPr>
          <p:cNvSpPr txBox="1"/>
          <p:nvPr/>
        </p:nvSpPr>
        <p:spPr>
          <a:xfrm>
            <a:off x="848675" y="3958602"/>
            <a:ext cx="6212540" cy="2308324"/>
          </a:xfrm>
          <a:prstGeom prst="rect">
            <a:avLst/>
          </a:prstGeom>
          <a:noFill/>
        </p:spPr>
        <p:txBody>
          <a:bodyPr wrap="square">
            <a:spAutoFit/>
          </a:bodyPr>
          <a:lstStyle/>
          <a:p>
            <a:pPr algn="just"/>
            <a:r>
              <a:rPr lang="de-DE" dirty="0" smtClean="0">
                <a:latin typeface="Arial" panose="020B0604020202020204" pitchFamily="34" charset="0"/>
                <a:cs typeface="Arial" panose="020B0604020202020204" pitchFamily="34" charset="0"/>
              </a:rPr>
              <a:t>Ein CRM (was für "Customer Relationship Management" steht) ist ein Dienst, der es seinen Nutzern ermöglicht, alle Interaktionen zwischen einem Unternehmen und seinen Kunden in nur einer Datenbank zu zentralisieren. Auf diese Weise lassen sich Kundenakquisitionskampagnen, kommerzielle Aktionen und Aufgaben gleichermaßen leicht verwalten. Ein CRM ist ein großartiger Verbündeter in Bezug auf Kunden- und Kundendienstleistungen. </a:t>
            </a:r>
            <a:endParaRPr lang="de-DE" dirty="0">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4"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5"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6" name="Immagin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6448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lipse 27">
            <a:extLst>
              <a:ext uri="{FF2B5EF4-FFF2-40B4-BE49-F238E27FC236}">
                <a16:creationId xmlns:a16="http://schemas.microsoft.com/office/drawing/2014/main" xmlns="" id="{1B5E0AAD-B05F-4FDB-86A3-63727CE2F98E}"/>
              </a:ext>
            </a:extLst>
          </p:cNvPr>
          <p:cNvSpPr/>
          <p:nvPr/>
        </p:nvSpPr>
        <p:spPr>
          <a:xfrm>
            <a:off x="2254472" y="5251130"/>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Elipse 26">
            <a:extLst>
              <a:ext uri="{FF2B5EF4-FFF2-40B4-BE49-F238E27FC236}">
                <a16:creationId xmlns:a16="http://schemas.microsoft.com/office/drawing/2014/main" xmlns="" id="{611096E2-0186-41B3-94C4-430B119B750C}"/>
              </a:ext>
            </a:extLst>
          </p:cNvPr>
          <p:cNvSpPr/>
          <p:nvPr/>
        </p:nvSpPr>
        <p:spPr>
          <a:xfrm>
            <a:off x="2236617" y="4185244"/>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5" name="CuadroTexto 34">
            <a:extLst>
              <a:ext uri="{FF2B5EF4-FFF2-40B4-BE49-F238E27FC236}">
                <a16:creationId xmlns:a16="http://schemas.microsoft.com/office/drawing/2014/main" xmlns="" id="{486A650B-1B81-458B-B55E-5B3AF64550EB}"/>
              </a:ext>
            </a:extLst>
          </p:cNvPr>
          <p:cNvSpPr txBox="1"/>
          <p:nvPr/>
        </p:nvSpPr>
        <p:spPr>
          <a:xfrm>
            <a:off x="-690113" y="1682806"/>
            <a:ext cx="10946567" cy="893065"/>
          </a:xfrm>
          <a:prstGeom prst="rect">
            <a:avLst/>
          </a:prstGeom>
          <a:noFill/>
        </p:spPr>
        <p:txBody>
          <a:bodyPr wrap="square">
            <a:spAutoFit/>
          </a:bodyPr>
          <a:lstStyle/>
          <a:p>
            <a:pPr lvl="2">
              <a:lnSpc>
                <a:spcPct val="115000"/>
              </a:lnSpc>
              <a:spcAft>
                <a:spcPts val="1000"/>
              </a:spcAft>
            </a:pPr>
            <a:r>
              <a:rPr lang="de-DE" sz="2000" dirty="0" smtClean="0">
                <a:solidFill>
                  <a:srgbClr val="0594A9"/>
                </a:solidFill>
                <a:effectLst/>
                <a:latin typeface="Arial Rounded MT Bold" panose="020F0704030504030204" pitchFamily="34" charset="0"/>
                <a:ea typeface="STFangsong" panose="02010600040101010101" pitchFamily="2" charset="-122"/>
                <a:cs typeface="Arial" panose="020B0604020202020204" pitchFamily="34" charset="0"/>
              </a:rPr>
              <a:t>          </a:t>
            </a: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IKT-Instrumente für die Fernarbeit </a:t>
            </a:r>
            <a:endParaRPr lang="de-DE" sz="2000" dirty="0" smtClean="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1554480" algn="just">
              <a:lnSpc>
                <a:spcPct val="115000"/>
              </a:lnSpc>
              <a:spcAft>
                <a:spcPts val="1000"/>
              </a:spcAft>
            </a:pPr>
            <a:r>
              <a:rPr lang="de-DE" dirty="0" smtClean="0">
                <a:latin typeface="Arial" panose="020B0604020202020204" pitchFamily="34" charset="0"/>
                <a:ea typeface="STFangsong" panose="02010600040101010101" pitchFamily="2" charset="-122"/>
                <a:cs typeface="Arial" panose="020B0604020202020204" pitchFamily="34" charset="0"/>
              </a:rPr>
              <a:t>Zu der am meisten genutzten CRM-Software gehören: </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Elipse 6">
            <a:extLst>
              <a:ext uri="{FF2B5EF4-FFF2-40B4-BE49-F238E27FC236}">
                <a16:creationId xmlns:a16="http://schemas.microsoft.com/office/drawing/2014/main" xmlns="" id="{1C72613D-6D62-48B8-B8E8-A62EDD37C5BB}"/>
              </a:ext>
            </a:extLst>
          </p:cNvPr>
          <p:cNvSpPr/>
          <p:nvPr/>
        </p:nvSpPr>
        <p:spPr>
          <a:xfrm>
            <a:off x="2292685" y="3063488"/>
            <a:ext cx="430600" cy="46166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upo 21">
            <a:extLst>
              <a:ext uri="{FF2B5EF4-FFF2-40B4-BE49-F238E27FC236}">
                <a16:creationId xmlns:a16="http://schemas.microsoft.com/office/drawing/2014/main" xmlns="" id="{6EFE9E97-F3F1-44D9-87FE-D4955BF5B93A}"/>
              </a:ext>
            </a:extLst>
          </p:cNvPr>
          <p:cNvGrpSpPr/>
          <p:nvPr/>
        </p:nvGrpSpPr>
        <p:grpSpPr>
          <a:xfrm>
            <a:off x="2469772" y="2841734"/>
            <a:ext cx="7429543" cy="3096610"/>
            <a:chOff x="3017355" y="2855532"/>
            <a:chExt cx="7429543" cy="3096610"/>
          </a:xfrm>
        </p:grpSpPr>
        <p:sp>
          <p:nvSpPr>
            <p:cNvPr id="6" name="Forma libre: forma 5">
              <a:extLst>
                <a:ext uri="{FF2B5EF4-FFF2-40B4-BE49-F238E27FC236}">
                  <a16:creationId xmlns:a16="http://schemas.microsoft.com/office/drawing/2014/main" xmlns="" id="{71DF3CB0-7651-4B29-BE10-8D343070B95A}"/>
                </a:ext>
              </a:extLst>
            </p:cNvPr>
            <p:cNvSpPr/>
            <p:nvPr/>
          </p:nvSpPr>
          <p:spPr>
            <a:xfrm>
              <a:off x="3017355" y="2855532"/>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572581" tIns="60961" rIns="113792" bIns="60961" numCol="1" spcCol="1270" anchor="ctr" anchorCtr="0">
              <a:noAutofit/>
            </a:bodyPr>
            <a:lstStyle/>
            <a:p>
              <a:pPr lvl="0" algn="just" defTabSz="711200">
                <a:lnSpc>
                  <a:spcPct val="90000"/>
                </a:lnSpc>
                <a:spcBef>
                  <a:spcPct val="0"/>
                </a:spcBef>
                <a:spcAft>
                  <a:spcPct val="35000"/>
                </a:spcAft>
              </a:pPr>
              <a:r>
                <a:rPr lang="de-DE" sz="1600" kern="1200" dirty="0" smtClean="0">
                  <a:solidFill>
                    <a:srgbClr val="0594A9"/>
                  </a:solidFill>
                  <a:latin typeface="Arial" panose="020B0604020202020204" pitchFamily="34" charset="0"/>
                  <a:cs typeface="Arial" panose="020B0604020202020204" pitchFamily="34" charset="0"/>
                </a:rPr>
                <a:t>HubSpot</a:t>
              </a: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wird hauptsächlich zur Umsetzung von Marketingstrategien verwendet. Organisiert Informationen für Kunden und Mitarbeiter über verschiedene Kanäle. </a:t>
              </a:r>
              <a:endParaRPr lang="de-DE" sz="1600" kern="1200" dirty="0">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xmlns="" id="{7EC41C53-7F4F-4D84-91F8-8B2264310190}"/>
                </a:ext>
              </a:extLst>
            </p:cNvPr>
            <p:cNvSpPr/>
            <p:nvPr/>
          </p:nvSpPr>
          <p:spPr>
            <a:xfrm>
              <a:off x="3017355" y="3961463"/>
              <a:ext cx="7429543" cy="884747"/>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1" numCol="1" spcCol="1270" anchor="ctr" anchorCtr="0">
              <a:noAutofit/>
            </a:bodyPr>
            <a:lstStyle/>
            <a:p>
              <a:pPr lvl="0" algn="just" defTabSz="711200">
                <a:lnSpc>
                  <a:spcPct val="90000"/>
                </a:lnSpc>
                <a:spcBef>
                  <a:spcPct val="0"/>
                </a:spcBef>
                <a:spcAft>
                  <a:spcPct val="35000"/>
                </a:spcAft>
              </a:pPr>
              <a:r>
                <a:rPr lang="de-DE" sz="1600" kern="1200" dirty="0" smtClean="0">
                  <a:solidFill>
                    <a:srgbClr val="0594A9"/>
                  </a:solidFill>
                  <a:latin typeface="Arial" panose="020B0604020202020204" pitchFamily="34" charset="0"/>
                  <a:cs typeface="Arial" panose="020B0604020202020204" pitchFamily="34" charset="0"/>
                </a:rPr>
                <a:t>SalesForce</a:t>
              </a: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eine Lösung für das Kundenbeziehungsmanagement, die sowohl Unternehmen als auch Kunden zusammenbringt. Dieses integrierte CRM bietet all Ihren Abteilungen (Marketing, Vertrieb, Handel und Dienstleistungen) eine einheitliche Sicht auf jeden Kunden.</a:t>
              </a:r>
              <a:endParaRPr lang="de-DE" sz="1600" kern="1200" dirty="0">
                <a:latin typeface="Arial" panose="020B0604020202020204" pitchFamily="34" charset="0"/>
                <a:cs typeface="Arial" panose="020B0604020202020204" pitchFamily="34" charset="0"/>
              </a:endParaRPr>
            </a:p>
          </p:txBody>
        </p:sp>
        <p:sp>
          <p:nvSpPr>
            <p:cNvPr id="14" name="Forma libre: forma 13">
              <a:extLst>
                <a:ext uri="{FF2B5EF4-FFF2-40B4-BE49-F238E27FC236}">
                  <a16:creationId xmlns:a16="http://schemas.microsoft.com/office/drawing/2014/main" xmlns="" id="{683D4C1E-C9EE-473F-A95F-97E8C707AE33}"/>
                </a:ext>
              </a:extLst>
            </p:cNvPr>
            <p:cNvSpPr/>
            <p:nvPr/>
          </p:nvSpPr>
          <p:spPr>
            <a:xfrm>
              <a:off x="3017355" y="5067396"/>
              <a:ext cx="7429543" cy="884746"/>
            </a:xfrm>
            <a:custGeom>
              <a:avLst/>
              <a:gdLst>
                <a:gd name="connsiteX0" fmla="*/ 0 w 6943235"/>
                <a:gd name="connsiteY0" fmla="*/ 0 h 828660"/>
                <a:gd name="connsiteX1" fmla="*/ 6528905 w 6943235"/>
                <a:gd name="connsiteY1" fmla="*/ 0 h 828660"/>
                <a:gd name="connsiteX2" fmla="*/ 6943235 w 6943235"/>
                <a:gd name="connsiteY2" fmla="*/ 414330 h 828660"/>
                <a:gd name="connsiteX3" fmla="*/ 6528905 w 6943235"/>
                <a:gd name="connsiteY3" fmla="*/ 828660 h 828660"/>
                <a:gd name="connsiteX4" fmla="*/ 0 w 6943235"/>
                <a:gd name="connsiteY4" fmla="*/ 828660 h 828660"/>
                <a:gd name="connsiteX5" fmla="*/ 0 w 6943235"/>
                <a:gd name="connsiteY5" fmla="*/ 0 h 82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3235" h="828660">
                  <a:moveTo>
                    <a:pt x="6943235" y="828659"/>
                  </a:moveTo>
                  <a:lnTo>
                    <a:pt x="414330" y="828659"/>
                  </a:lnTo>
                  <a:lnTo>
                    <a:pt x="0" y="414330"/>
                  </a:lnTo>
                  <a:lnTo>
                    <a:pt x="414330" y="1"/>
                  </a:lnTo>
                  <a:lnTo>
                    <a:pt x="6943235" y="1"/>
                  </a:lnTo>
                  <a:lnTo>
                    <a:pt x="6943235" y="828659"/>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572581" tIns="60961" rIns="113792" bIns="60960" numCol="1" spcCol="1270" anchor="ctr" anchorCtr="0">
              <a:noAutofit/>
            </a:bodyPr>
            <a:lstStyle/>
            <a:p>
              <a:pPr lvl="0" algn="just" defTabSz="711200">
                <a:lnSpc>
                  <a:spcPct val="90000"/>
                </a:lnSpc>
                <a:spcBef>
                  <a:spcPct val="0"/>
                </a:spcBef>
                <a:spcAft>
                  <a:spcPct val="35000"/>
                </a:spcAft>
              </a:pPr>
              <a:r>
                <a:rPr lang="de-DE" sz="1600" kern="1200" dirty="0" smtClean="0">
                  <a:latin typeface="Arial" panose="020B0604020202020204" pitchFamily="34" charset="0"/>
                  <a:cs typeface="Arial" panose="020B0604020202020204" pitchFamily="34" charset="0"/>
                </a:rPr>
                <a:t> </a:t>
              </a:r>
              <a:r>
                <a:rPr lang="de-DE" sz="1600" kern="1200" dirty="0" smtClean="0">
                  <a:solidFill>
                    <a:srgbClr val="0594A9"/>
                  </a:solidFill>
                  <a:latin typeface="Arial" panose="020B0604020202020204" pitchFamily="34" charset="0"/>
                  <a:cs typeface="Arial" panose="020B0604020202020204" pitchFamily="34" charset="0"/>
                </a:rPr>
                <a:t>Zoho CRM</a:t>
              </a:r>
              <a:r>
                <a:rPr lang="de-DE" sz="1600" kern="1200" dirty="0" smtClean="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Diese Client-Relationship-Management-Software ermöglicht eine schnellere und effizientere Verwaltung. </a:t>
              </a:r>
              <a:endParaRPr lang="de-DE" sz="1600" kern="1200" dirty="0">
                <a:latin typeface="Arial" panose="020B0604020202020204" pitchFamily="34" charset="0"/>
                <a:cs typeface="Arial" panose="020B0604020202020204" pitchFamily="34" charset="0"/>
              </a:endParaRPr>
            </a:p>
          </p:txBody>
        </p:sp>
      </p:grpSp>
      <p:pic>
        <p:nvPicPr>
          <p:cNvPr id="17" name="Imagen 16">
            <a:extLst>
              <a:ext uri="{FF2B5EF4-FFF2-40B4-BE49-F238E27FC236}">
                <a16:creationId xmlns:a16="http://schemas.microsoft.com/office/drawing/2014/main" xmlns="" id="{8652A4D0-BD42-4D55-B2F9-17A7A285A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532" y="3995125"/>
            <a:ext cx="1262689" cy="885767"/>
          </a:xfrm>
          <a:prstGeom prst="rect">
            <a:avLst/>
          </a:prstGeom>
        </p:spPr>
      </p:pic>
      <p:pic>
        <p:nvPicPr>
          <p:cNvPr id="19" name="Imagen 18">
            <a:extLst>
              <a:ext uri="{FF2B5EF4-FFF2-40B4-BE49-F238E27FC236}">
                <a16:creationId xmlns:a16="http://schemas.microsoft.com/office/drawing/2014/main" xmlns="" id="{E2229B38-F230-4545-AB79-F91C4A68E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79" y="2900774"/>
            <a:ext cx="1388229" cy="783678"/>
          </a:xfrm>
          <a:prstGeom prst="rect">
            <a:avLst/>
          </a:prstGeom>
        </p:spPr>
      </p:pic>
      <p:pic>
        <p:nvPicPr>
          <p:cNvPr id="21" name="Imagen 20">
            <a:extLst>
              <a:ext uri="{FF2B5EF4-FFF2-40B4-BE49-F238E27FC236}">
                <a16:creationId xmlns:a16="http://schemas.microsoft.com/office/drawing/2014/main" xmlns="" id="{4AC3425E-44FD-4414-8004-5760D0EE9F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32" y="5111559"/>
            <a:ext cx="1327117" cy="884745"/>
          </a:xfrm>
          <a:prstGeom prst="rect">
            <a:avLst/>
          </a:prstGeom>
        </p:spPr>
      </p:pic>
      <p:sp>
        <p:nvSpPr>
          <p:cNvPr id="18"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2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2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25" name="Immagin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984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7242" y="1674180"/>
            <a:ext cx="11150081" cy="1848711"/>
          </a:xfrm>
          <a:prstGeom prst="rect">
            <a:avLst/>
          </a:prstGeom>
          <a:noFill/>
        </p:spPr>
        <p:txBody>
          <a:bodyPr wrap="square">
            <a:spAutoFit/>
          </a:bodyPr>
          <a:lstStyle/>
          <a:p>
            <a:pPr lvl="2">
              <a:lnSpc>
                <a:spcPct val="115000"/>
              </a:lnSpc>
              <a:spcAft>
                <a:spcPts val="1000"/>
              </a:spcAft>
            </a:pPr>
            <a:r>
              <a:rPr lang="de-DE" sz="2000" dirty="0" smtClean="0">
                <a:solidFill>
                  <a:srgbClr val="0594A9"/>
                </a:solidFill>
                <a:latin typeface="Arial Rounded MT Bold" panose="020F0704030504030204" pitchFamily="34" charset="0"/>
                <a:ea typeface="STFangsong" panose="02010600040101010101" pitchFamily="2" charset="-122"/>
                <a:cs typeface="Arial" panose="020B0604020202020204" pitchFamily="34" charset="0"/>
              </a:rPr>
              <a:t>IKT-Instrumente für die Fernarbeit </a:t>
            </a:r>
            <a:endParaRPr lang="de-DE" sz="2000" dirty="0" smtClean="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1200150" lvl="2" indent="-285750" algn="just">
              <a:lnSpc>
                <a:spcPct val="115000"/>
              </a:lnSpc>
              <a:spcAft>
                <a:spcPts val="1000"/>
              </a:spcAft>
              <a:buFont typeface="Arial" panose="020B0604020202020204" pitchFamily="34" charset="0"/>
              <a:buChar char="•"/>
            </a:pPr>
            <a:r>
              <a:rPr lang="de-DE" dirty="0" smtClean="0">
                <a:solidFill>
                  <a:srgbClr val="0594A9"/>
                </a:solidFill>
                <a:latin typeface="Arial" panose="020B0604020202020204" pitchFamily="34" charset="0"/>
                <a:ea typeface="STFangsong" panose="02010600040101010101" pitchFamily="2" charset="-122"/>
                <a:cs typeface="Arial" panose="020B0604020202020204" pitchFamily="34" charset="0"/>
              </a:rPr>
              <a:t>Management- und Teamwerkzeuge: </a:t>
            </a:r>
            <a:r>
              <a:rPr lang="de-DE" dirty="0" smtClean="0">
                <a:latin typeface="Arial" panose="020B0604020202020204" pitchFamily="34" charset="0"/>
                <a:ea typeface="STFangsong" panose="02010600040101010101" pitchFamily="2" charset="-122"/>
                <a:cs typeface="Arial" panose="020B0604020202020204" pitchFamily="34" charset="0"/>
              </a:rPr>
              <a:t>Eine korrekte Aufgabenverteilung ist für die Unternehmensführung von entscheidender Bedeutung, da sie die Leistung der Arbeitnehmer verbessert. Um dies zu gewährleisten, gibt es einige IKT-Tools, die bei der Projektplanung helfen können. </a:t>
            </a:r>
            <a:endParaRPr lang="de-DE"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3" name="Diagrama 2">
            <a:extLst>
              <a:ext uri="{FF2B5EF4-FFF2-40B4-BE49-F238E27FC236}">
                <a16:creationId xmlns:a16="http://schemas.microsoft.com/office/drawing/2014/main" xmlns="" id="{17D20ED9-CF1C-4070-8D31-2690BB001366}"/>
              </a:ext>
            </a:extLst>
          </p:cNvPr>
          <p:cNvGraphicFramePr/>
          <p:nvPr>
            <p:extLst>
              <p:ext uri="{D42A27DB-BD31-4B8C-83A1-F6EECF244321}">
                <p14:modId xmlns:p14="http://schemas.microsoft.com/office/powerpoint/2010/main" val="2867230067"/>
              </p:ext>
            </p:extLst>
          </p:nvPr>
        </p:nvGraphicFramePr>
        <p:xfrm>
          <a:off x="2539876" y="3465622"/>
          <a:ext cx="8348565" cy="161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xmlns="" id="{B8A56B65-1B0E-44E7-8406-8BBFC755FD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305" t="36601" r="20577" b="32026"/>
          <a:stretch/>
        </p:blipFill>
        <p:spPr>
          <a:xfrm>
            <a:off x="891378" y="3536528"/>
            <a:ext cx="1648498" cy="659400"/>
          </a:xfrm>
          <a:prstGeom prst="rect">
            <a:avLst/>
          </a:prstGeom>
        </p:spPr>
      </p:pic>
      <p:pic>
        <p:nvPicPr>
          <p:cNvPr id="10" name="Imagen 9">
            <a:extLst>
              <a:ext uri="{FF2B5EF4-FFF2-40B4-BE49-F238E27FC236}">
                <a16:creationId xmlns:a16="http://schemas.microsoft.com/office/drawing/2014/main" xmlns="" id="{8A2F89BF-723F-46D9-A7B3-B85018969CFD}"/>
              </a:ext>
            </a:extLst>
          </p:cNvPr>
          <p:cNvPicPr>
            <a:picLocks noChangeAspect="1"/>
          </p:cNvPicPr>
          <p:nvPr/>
        </p:nvPicPr>
        <p:blipFill rotWithShape="1">
          <a:blip r:embed="rId9">
            <a:extLst>
              <a:ext uri="{28A0092B-C50C-407E-A947-70E740481C1C}">
                <a14:useLocalDpi xmlns:a14="http://schemas.microsoft.com/office/drawing/2010/main" val="0"/>
              </a:ext>
            </a:extLst>
          </a:blip>
          <a:srcRect l="419" t="22226" r="-419" b="22689"/>
          <a:stretch/>
        </p:blipFill>
        <p:spPr>
          <a:xfrm>
            <a:off x="926102" y="4456485"/>
            <a:ext cx="1489003" cy="588078"/>
          </a:xfrm>
          <a:prstGeom prst="rect">
            <a:avLst/>
          </a:prstGeom>
        </p:spPr>
      </p:pic>
      <p:sp>
        <p:nvSpPr>
          <p:cNvPr id="11" name="TextBox 3">
            <a:extLst>
              <a:ext uri="{FF2B5EF4-FFF2-40B4-BE49-F238E27FC236}">
                <a16:creationId xmlns:a16="http://schemas.microsoft.com/office/drawing/2014/main" xmlns="" id="{A341DD56-E274-45EA-924B-DA07B879B5D3}"/>
              </a:ext>
            </a:extLst>
          </p:cNvPr>
          <p:cNvSpPr txBox="1"/>
          <p:nvPr/>
        </p:nvSpPr>
        <p:spPr>
          <a:xfrm>
            <a:off x="6171551" y="202214"/>
            <a:ext cx="5725884" cy="1107996"/>
          </a:xfrm>
          <a:prstGeom prst="rect">
            <a:avLst/>
          </a:prstGeom>
          <a:noFill/>
        </p:spPr>
        <p:txBody>
          <a:bodyPr wrap="square" rtlCol="0">
            <a:spAutoFit/>
          </a:bodyPr>
          <a:lstStyle/>
          <a:p>
            <a:r>
              <a:rPr lang="de-DE" altLang="ko-KR" sz="2400" b="1" dirty="0" smtClean="0">
                <a:solidFill>
                  <a:srgbClr val="F36A0D"/>
                </a:solidFill>
                <a:latin typeface="Trebuchet MS" panose="020B0603020202020204" pitchFamily="34" charset="0"/>
                <a:cs typeface="Arial" pitchFamily="34" charset="0"/>
              </a:rPr>
              <a:t>Teil 1: IKT-Instrumente für die Unternehmensführung</a:t>
            </a:r>
          </a:p>
          <a:p>
            <a:endParaRPr lang="de-DE" altLang="ko-KR" b="1" dirty="0">
              <a:solidFill>
                <a:srgbClr val="F36A0D"/>
              </a:solidFill>
              <a:latin typeface="Trebuchet MS" panose="020B0603020202020204" pitchFamily="34" charset="0"/>
              <a:cs typeface="Arial" pitchFamily="34" charset="0"/>
            </a:endParaRPr>
          </a:p>
        </p:txBody>
      </p:sp>
      <p:sp>
        <p:nvSpPr>
          <p:cNvPr id="13"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7053443" y="6350169"/>
            <a:ext cx="4648187"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t>Mit Förderung durch das Programm Erasmus+ der Europäischen Union. Die Verantwortung für den Inhalt dieses Dokuments liegt ausschließlich bei den Autoren; die Kommission haftet nicht für die weitere Verwendung des Inhalts dieser Publikation.</a:t>
            </a:r>
            <a:endParaRPr lang="es-ES" sz="900" dirty="0"/>
          </a:p>
        </p:txBody>
      </p:sp>
      <p:pic>
        <p:nvPicPr>
          <p:cNvPr id="14"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427" b="-265"/>
          <a:stretch/>
        </p:blipFill>
        <p:spPr>
          <a:xfrm>
            <a:off x="6460234" y="6404244"/>
            <a:ext cx="620998" cy="401168"/>
          </a:xfrm>
          <a:prstGeom prst="rect">
            <a:avLst/>
          </a:prstGeom>
        </p:spPr>
      </p:pic>
      <p:pic>
        <p:nvPicPr>
          <p:cNvPr id="15" name="Immagin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545"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27387"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1768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3076</Words>
  <Application>Microsoft Office PowerPoint</Application>
  <PresentationFormat>Widescreen</PresentationFormat>
  <Paragraphs>127</Paragraphs>
  <Slides>16</Slides>
  <Notes>1</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16</vt:i4>
      </vt:variant>
    </vt:vector>
  </HeadingPairs>
  <TitlesOfParts>
    <vt:vector size="30" baseType="lpstr">
      <vt:lpstr>Arial Unicode MS</vt:lpstr>
      <vt:lpstr>맑은 고딕</vt:lpstr>
      <vt:lpstr>Arial</vt:lpstr>
      <vt:lpstr>Arial Rounded MT Bold</vt:lpstr>
      <vt:lpstr>Calibri</vt:lpstr>
      <vt:lpstr>Calibri Light</vt:lpstr>
      <vt:lpstr>Levenim MT</vt:lpstr>
      <vt:lpstr>STFangsong</vt:lpstr>
      <vt:lpstr>Times New Roman</vt:lpstr>
      <vt:lpstr>Trebuchet MS</vt:lpstr>
      <vt:lpstr>Tw Cen MT</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141</cp:revision>
  <dcterms:created xsi:type="dcterms:W3CDTF">2020-01-20T05:08:25Z</dcterms:created>
  <dcterms:modified xsi:type="dcterms:W3CDTF">2023-03-03T12:17:03Z</dcterms:modified>
</cp:coreProperties>
</file>