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8"/>
  </p:notesMasterIdLst>
  <p:sldIdLst>
    <p:sldId id="344" r:id="rId4"/>
    <p:sldId id="312" r:id="rId5"/>
    <p:sldId id="337" r:id="rId6"/>
    <p:sldId id="346" r:id="rId7"/>
    <p:sldId id="348" r:id="rId8"/>
    <p:sldId id="347" r:id="rId9"/>
    <p:sldId id="350" r:id="rId10"/>
    <p:sldId id="351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52" r:id="rId20"/>
    <p:sldId id="353" r:id="rId21"/>
    <p:sldId id="362" r:id="rId22"/>
    <p:sldId id="363" r:id="rId23"/>
    <p:sldId id="364" r:id="rId24"/>
    <p:sldId id="365" r:id="rId25"/>
    <p:sldId id="321" r:id="rId26"/>
    <p:sldId id="3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A9"/>
    <a:srgbClr val="E0A92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6196" autoAdjust="0"/>
  </p:normalViewPr>
  <p:slideViewPr>
    <p:cSldViewPr snapToGrid="0" showGuides="1">
      <p:cViewPr varScale="1">
        <p:scale>
          <a:sx n="67" d="100"/>
          <a:sy n="67" d="100"/>
        </p:scale>
        <p:origin x="642" y="48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xmlns="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xmlns="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xmlns="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71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xmlns="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xmlns="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xmlns="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7" r:id="rId15"/>
    <p:sldLayoutId id="2147483688" r:id="rId16"/>
    <p:sldLayoutId id="2147483671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publications.jrc.ec.europa.eu/repository/handle/JRC110624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hyperlink" Target="https://publications.jrc.ec.europa.eu/repository/handle/JRC120376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168812" y="3995409"/>
            <a:ext cx="1177465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Management de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proiect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: 
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Exploatarea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bunelor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practici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din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cadrul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 
</a:t>
            </a:r>
          </a:p>
          <a:p>
            <a:pPr algn="ctr"/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Partener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: IHF </a:t>
            </a:r>
            <a:r>
              <a:rPr lang="en-US" altLang="ko-KR" sz="3200" b="1" dirty="0" err="1">
                <a:solidFill>
                  <a:schemeClr val="bg1"/>
                </a:solidFill>
                <a:cs typeface="Arial" pitchFamily="34" charset="0"/>
              </a:rPr>
              <a:t>asbl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04B43B08-3E54-4B20-817B-7284B47DE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04" y="1046710"/>
            <a:ext cx="4913817" cy="1023712"/>
          </a:xfrm>
          <a:prstGeom prst="rect">
            <a:avLst/>
          </a:prstGeom>
        </p:spPr>
      </p:pic>
      <p:sp>
        <p:nvSpPr>
          <p:cNvPr id="6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47338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7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54129" y="6418532"/>
            <a:ext cx="620998" cy="4011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21282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8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641420" y="1466346"/>
            <a:ext cx="113521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2.1: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Competențele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celui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de-al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doilea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domeniu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de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formare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
</a:t>
            </a: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id="{0A3CA84D-E015-4393-90CE-36B491ECB75B}"/>
              </a:ext>
            </a:extLst>
          </p:cNvPr>
          <p:cNvSpPr txBox="1"/>
          <p:nvPr/>
        </p:nvSpPr>
        <p:spPr>
          <a:xfrm>
            <a:off x="556359" y="1525211"/>
            <a:ext cx="51832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Având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vedere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amploarea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scopul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activităților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tradiționale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management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proiect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interacțiunea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partajarea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colaborarea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prin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intermediul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tehnologiilor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digitale (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respectiv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competența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nr. 2.1, 2.2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2.4) sunt </a:t>
            </a:r>
            <a:r>
              <a:rPr lang="en-GB" sz="2400" b="1" dirty="0" err="1">
                <a:solidFill>
                  <a:srgbClr val="0594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competențe</a:t>
            </a:r>
            <a:r>
              <a:rPr lang="en-GB" sz="2400" b="1" dirty="0">
                <a:solidFill>
                  <a:srgbClr val="0594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594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tehnice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esențiale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managerii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proiect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distanță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
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uadroTexto 34">
            <a:extLst>
              <a:ext uri="{FF2B5EF4-FFF2-40B4-BE49-F238E27FC236}">
                <a16:creationId xmlns:a16="http://schemas.microsoft.com/office/drawing/2014/main" xmlns="" id="{01117CA6-B026-4C02-8261-ACB29C30CE1C}"/>
              </a:ext>
            </a:extLst>
          </p:cNvPr>
          <p:cNvSpPr txBox="1"/>
          <p:nvPr/>
        </p:nvSpPr>
        <p:spPr>
          <a:xfrm>
            <a:off x="5995100" y="1556162"/>
            <a:ext cx="51832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Pe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altă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parte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o-RO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netiquetta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gestionarea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identității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digitale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respectiv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competența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nr. 2.5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2.6)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devin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594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competențe</a:t>
            </a:r>
            <a:r>
              <a:rPr lang="en-GB" sz="2400" b="1" dirty="0">
                <a:solidFill>
                  <a:srgbClr val="0594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soft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fundamentale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valida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celor din exterior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propriile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valori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reputația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fiabilitatea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așa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cum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oamenii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căuta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mod normal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facă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persoană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
</a:t>
            </a:r>
            <a:endParaRPr lang="en-GB" sz="2400" b="1" dirty="0">
              <a:solidFill>
                <a:srgbClr val="0594A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9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2.2: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Exploatarea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în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favoarea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ta
</a:t>
            </a: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Începând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astăzi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2.1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rămâne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dintre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cuprinzătoare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cadre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evaluarea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evaluarea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pregătirii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capacității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reacție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IT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cetățenilor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rând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precum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administrațiilor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publice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organizațiilor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private.</a:t>
            </a:r>
            <a:endParaRPr lang="ro-RO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
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Primul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lucru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pe care l-a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ți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putea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încerca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autoevaluarea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pe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propriu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cu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echipa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proiect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care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nivelul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actual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competență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privește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colaborarea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cooperare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lucrul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distanță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managementul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proiect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distanță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
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2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2.2: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Interacțiunea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prin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intermediul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tehnologiilor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digitale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247CE33-B0A0-4CFE-AADF-4CB9F1F1B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737"/>
            <a:ext cx="12192000" cy="3297094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8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2.2: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Partajarea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prin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intermediul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tehnologiilor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digitale 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4896605-A453-4092-9470-FD6584EF5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8737"/>
            <a:ext cx="12192000" cy="3496368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7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2.2: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Colaborarea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prin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intermediul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tehnologiilor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digitale 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2AE1CA2-8AFB-4B89-AD48-E1B8A1A83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737"/>
            <a:ext cx="12192000" cy="3711002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2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2.2: </a:t>
            </a:r>
            <a:r>
              <a:rPr lang="ro-RO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”Neticheta”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47D2A72-9DC3-4DB3-B2B4-1C56F5DB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8737"/>
            <a:ext cx="12192000" cy="3778701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6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 2.2: Gestionarea identității digitale  
</a:t>
            </a:r>
            <a:endParaRPr lang="en-GB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DDFC0EF-2820-48FE-B194-8A7EA2094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737"/>
            <a:ext cx="12192000" cy="3182103"/>
          </a:xfrm>
          <a:prstGeom prst="rect">
            <a:avLst/>
          </a:prstGeom>
        </p:spPr>
      </p:pic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3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2.2: Cum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puteți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ro-RO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utiliza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r>
              <a:rPr lang="ro-RO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în continuare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?
</a:t>
            </a: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Potențial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aplicare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2.1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este foarte larg.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
Ca o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chestiune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fapt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2018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2020,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Comisia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Europeană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publicat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două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acțiuni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oficiale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monitorizare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menite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integreze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prezinte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bune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practici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ale UE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transnaționale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punerea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aplicare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mediile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educaționale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Into Action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întreprinderile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private (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At Work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).
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Dintre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două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veți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fi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deosebit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interesați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de-a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doua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deoarece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abordează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numeroase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provocări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care sunt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obicei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abordate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organizațiile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private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marginea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tranziției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lor digitale. 
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3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 2.2: </a:t>
            </a:r>
            <a:r>
              <a:rPr lang="ro-RO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B</a:t>
            </a: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une practici în punerea în aplicare a DigComp 2.1
</a:t>
            </a:r>
            <a:r>
              <a:rPr lang="en-GB" altLang="es-ES" i="1" dirty="0">
                <a:latin typeface="Trebuchet MS" panose="020B0603020202020204" pitchFamily="34" charset="0"/>
                <a:cs typeface="Calibri" panose="020F0502020204030204" pitchFamily="34" charset="0"/>
              </a:rPr>
              <a:t>Click pe </a:t>
            </a:r>
            <a:r>
              <a:rPr lang="en-GB" altLang="es-ES" i="1" dirty="0" err="1">
                <a:latin typeface="Trebuchet MS" panose="020B0603020202020204" pitchFamily="34" charset="0"/>
                <a:cs typeface="Calibri" panose="020F0502020204030204" pitchFamily="34" charset="0"/>
              </a:rPr>
              <a:t>imagini</a:t>
            </a:r>
            <a:r>
              <a:rPr lang="ro-RO" altLang="es-ES" i="1" dirty="0">
                <a:latin typeface="Trebuchet MS" panose="020B0603020202020204" pitchFamily="34" charset="0"/>
                <a:cs typeface="Calibri" panose="020F0502020204030204" pitchFamily="34" charset="0"/>
              </a:rPr>
              <a:t> pentru a consulta rapoartele</a:t>
            </a:r>
            <a:endParaRPr lang="en-GB" altLang="es-ES" i="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xmlns="" id="{82A88619-C2E3-41A3-8BC1-E27BDFBA2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0" y="2265736"/>
            <a:ext cx="5490837" cy="38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5"/>
            <a:extLst>
              <a:ext uri="{FF2B5EF4-FFF2-40B4-BE49-F238E27FC236}">
                <a16:creationId xmlns:a16="http://schemas.microsoft.com/office/drawing/2014/main" xmlns="" id="{6050E137-764C-40DC-856B-BD3728A6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17" y="2205559"/>
            <a:ext cx="5575893" cy="39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99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 3.1: Date generale despre gestionarea proiectelor la distanță
</a:t>
            </a:r>
            <a:endParaRPr lang="en-GB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altLang="es-ES" sz="2400" dirty="0">
                <a:cs typeface="Calibri" panose="020F0502020204030204" pitchFamily="34" charset="0"/>
              </a:rPr>
              <a:t>Nu </a:t>
            </a:r>
            <a:r>
              <a:rPr lang="en-GB" altLang="es-ES" sz="2400" dirty="0" err="1">
                <a:cs typeface="Calibri" panose="020F0502020204030204" pitchFamily="34" charset="0"/>
              </a:rPr>
              <a:t>există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nici</a:t>
            </a:r>
            <a:r>
              <a:rPr lang="en-GB" altLang="es-ES" sz="2400" dirty="0">
                <a:cs typeface="Calibri" panose="020F0502020204030204" pitchFamily="34" charset="0"/>
              </a:rPr>
              <a:t> o </a:t>
            </a:r>
            <a:r>
              <a:rPr lang="en-GB" altLang="es-ES" sz="2400" dirty="0" err="1">
                <a:cs typeface="Calibri" panose="020F0502020204030204" pitchFamily="34" charset="0"/>
              </a:rPr>
              <a:t>îndoială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că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managementul</a:t>
            </a:r>
            <a:r>
              <a:rPr lang="en-GB" altLang="es-ES" sz="2400" dirty="0">
                <a:cs typeface="Calibri" panose="020F0502020204030204" pitchFamily="34" charset="0"/>
              </a:rPr>
              <a:t> de </a:t>
            </a:r>
            <a:r>
              <a:rPr lang="en-GB" altLang="es-ES" sz="2400" dirty="0" err="1">
                <a:cs typeface="Calibri" panose="020F0502020204030204" pitchFamily="34" charset="0"/>
              </a:rPr>
              <a:t>proiect</a:t>
            </a:r>
            <a:r>
              <a:rPr lang="en-GB" altLang="es-ES" sz="2400" dirty="0">
                <a:cs typeface="Calibri" panose="020F0502020204030204" pitchFamily="34" charset="0"/>
              </a:rPr>
              <a:t> la </a:t>
            </a:r>
            <a:r>
              <a:rPr lang="en-GB" altLang="es-ES" sz="2400" dirty="0" err="1">
                <a:cs typeface="Calibri" panose="020F0502020204030204" pitchFamily="34" charset="0"/>
              </a:rPr>
              <a:t>distanță</a:t>
            </a:r>
            <a:r>
              <a:rPr lang="en-GB" altLang="es-ES" sz="2400" dirty="0">
                <a:cs typeface="Calibri" panose="020F0502020204030204" pitchFamily="34" charset="0"/>
              </a:rPr>
              <a:t> vine </a:t>
            </a:r>
            <a:r>
              <a:rPr lang="en-GB" altLang="es-ES" sz="2400" dirty="0" err="1">
                <a:cs typeface="Calibri" panose="020F0502020204030204" pitchFamily="34" charset="0"/>
              </a:rPr>
              <a:t>atât</a:t>
            </a:r>
            <a:r>
              <a:rPr lang="en-GB" altLang="es-ES" sz="2400" dirty="0">
                <a:cs typeface="Calibri" panose="020F0502020204030204" pitchFamily="34" charset="0"/>
              </a:rPr>
              <a:t> cu </a:t>
            </a:r>
            <a:r>
              <a:rPr lang="en-GB" altLang="es-ES" sz="2400" dirty="0" err="1">
                <a:cs typeface="Calibri" panose="020F0502020204030204" pitchFamily="34" charset="0"/>
              </a:rPr>
              <a:t>beneficii</a:t>
            </a:r>
            <a:r>
              <a:rPr lang="en-GB" altLang="es-ES" sz="2400" dirty="0">
                <a:cs typeface="Calibri" panose="020F0502020204030204" pitchFamily="34" charset="0"/>
              </a:rPr>
              <a:t>, </a:t>
            </a:r>
            <a:r>
              <a:rPr lang="en-GB" altLang="es-ES" sz="2400" dirty="0" err="1">
                <a:cs typeface="Calibri" panose="020F0502020204030204" pitchFamily="34" charset="0"/>
              </a:rPr>
              <a:t>cât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și</a:t>
            </a:r>
            <a:r>
              <a:rPr lang="en-GB" altLang="es-ES" sz="2400" dirty="0">
                <a:cs typeface="Calibri" panose="020F0502020204030204" pitchFamily="34" charset="0"/>
              </a:rPr>
              <a:t> cu </a:t>
            </a:r>
            <a:r>
              <a:rPr lang="en-GB" altLang="es-ES" sz="2400" dirty="0" err="1">
                <a:cs typeface="Calibri" panose="020F0502020204030204" pitchFamily="34" charset="0"/>
              </a:rPr>
              <a:t>dezavantaje</a:t>
            </a:r>
            <a:r>
              <a:rPr lang="en-GB" altLang="es-ES" sz="2400" dirty="0">
                <a:cs typeface="Calibri" panose="020F0502020204030204" pitchFamily="34" charset="0"/>
              </a:rPr>
              <a:t>: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752754" y="453313"/>
            <a:ext cx="8197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Sugestii suplimentare pentru PM la distanță</a:t>
            </a:r>
            <a:r>
              <a:rPr lang="it-IT" altLang="ko-KR" sz="30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30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F9423937-73DE-4391-BF0A-16DBD850C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04731"/>
              </p:ext>
            </p:extLst>
          </p:nvPr>
        </p:nvGraphicFramePr>
        <p:xfrm>
          <a:off x="556359" y="3212924"/>
          <a:ext cx="1100240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202">
                  <a:extLst>
                    <a:ext uri="{9D8B030D-6E8A-4147-A177-3AD203B41FA5}">
                      <a16:colId xmlns:a16="http://schemas.microsoft.com/office/drawing/2014/main" xmlns="" val="1470092495"/>
                    </a:ext>
                  </a:extLst>
                </a:gridCol>
                <a:gridCol w="5501202">
                  <a:extLst>
                    <a:ext uri="{9D8B030D-6E8A-4147-A177-3AD203B41FA5}">
                      <a16:colId xmlns:a16="http://schemas.microsoft.com/office/drawing/2014/main" xmlns="" val="3826452232"/>
                    </a:ext>
                  </a:extLst>
                </a:gridCol>
              </a:tblGrid>
              <a:tr h="3630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BENEFICII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DEZAVANTAJE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3270419"/>
                  </a:ext>
                </a:extLst>
              </a:tr>
              <a:tr h="36301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În</a:t>
                      </a:r>
                      <a:r>
                        <a:rPr lang="en-US" dirty="0"/>
                        <a:t> general, </a:t>
                      </a:r>
                      <a:r>
                        <a:rPr lang="en-US" dirty="0" err="1"/>
                        <a:t>munca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inteligentă</a:t>
                      </a:r>
                      <a:r>
                        <a:rPr lang="en-US" dirty="0"/>
                        <a:t> s-a </a:t>
                      </a:r>
                      <a:r>
                        <a:rPr lang="en-US" dirty="0" err="1"/>
                        <a:t>dovedit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crește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productivitatea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satisfacția</a:t>
                      </a:r>
                      <a:r>
                        <a:rPr lang="en-US" dirty="0"/>
                        <a:t> la </a:t>
                      </a:r>
                      <a:r>
                        <a:rPr lang="en-US" dirty="0" err="1"/>
                        <a:t>locul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muncă</a:t>
                      </a:r>
                      <a:r>
                        <a:rPr lang="en-US" dirty="0"/>
                        <a:t>
</a:t>
                      </a:r>
                      <a:r>
                        <a:rPr lang="ro-RO" dirty="0"/>
                        <a:t>Reducerea numarului de angajați care părăsesc organizația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dirty="0"/>
                        <a:t>Fond de talente extins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RO" dirty="0"/>
                        <a:t>Oportunități mai bune de networking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Economii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sporite</a:t>
                      </a:r>
                      <a:r>
                        <a:rPr lang="en-US" dirty="0"/>
                        <a:t>
</a:t>
                      </a:r>
                      <a:r>
                        <a:rPr lang="ro-RO" dirty="0"/>
                        <a:t>Nivel crescut de implicare al angajaților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Entropia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redundanța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excesivă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informațiilor</a:t>
                      </a:r>
                      <a:r>
                        <a:rPr lang="en-US" dirty="0"/>
                        <a:t>
</a:t>
                      </a:r>
                      <a:r>
                        <a:rPr lang="en-US" dirty="0" err="1"/>
                        <a:t>Lipsa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coeziuni</a:t>
                      </a:r>
                      <a:r>
                        <a:rPr lang="ro-RO" dirty="0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a </a:t>
                      </a:r>
                      <a:r>
                        <a:rPr lang="en-US" dirty="0" err="1"/>
                        <a:t>relației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bazate</a:t>
                      </a:r>
                      <a:r>
                        <a:rPr lang="en-US" dirty="0"/>
                        <a:t> pe </a:t>
                      </a:r>
                      <a:r>
                        <a:rPr lang="en-US" dirty="0" err="1"/>
                        <a:t>încredere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între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angajați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sau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angajați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și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angajatori</a:t>
                      </a:r>
                      <a:r>
                        <a:rPr lang="en-US" dirty="0"/>
                        <a:t>
</a:t>
                      </a:r>
                      <a:r>
                        <a:rPr lang="en-US" dirty="0" err="1"/>
                        <a:t>Pierderea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unei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vederi de ansamblu</a:t>
                      </a:r>
                      <a:r>
                        <a:rPr lang="en-US" dirty="0"/>
                        <a:t>
</a:t>
                      </a:r>
                      <a:r>
                        <a:rPr lang="en-US" dirty="0" err="1"/>
                        <a:t>Slăbirea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fluxului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de comunicare</a:t>
                      </a:r>
                      <a:r>
                        <a:rPr lang="en-US" dirty="0"/>
                        <a:t>
</a:t>
                      </a:r>
                      <a:r>
                        <a:rPr lang="en-US" dirty="0" err="1"/>
                        <a:t>Programe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suprapuse</a:t>
                      </a:r>
                      <a:r>
                        <a:rPr lang="en-US" dirty="0"/>
                        <a:t>
</a:t>
                      </a:r>
                      <a:r>
                        <a:rPr lang="en-US" dirty="0" err="1"/>
                        <a:t>Oboseala</a:t>
                      </a:r>
                      <a:r>
                        <a:rPr lang="en-US" dirty="0"/>
                        <a:t> </a:t>
                      </a:r>
                      <a:r>
                        <a:rPr lang="ro-RO" dirty="0"/>
                        <a:t>datorata </a:t>
                      </a:r>
                      <a:r>
                        <a:rPr lang="en-US" dirty="0" err="1"/>
                        <a:t>apelurilor</a:t>
                      </a:r>
                      <a:r>
                        <a:rPr lang="en-US" dirty="0"/>
                        <a:t> video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6099103"/>
                  </a:ext>
                </a:extLst>
              </a:tr>
            </a:tbl>
          </a:graphicData>
        </a:graphic>
      </p:graphicFrame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0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xmlns="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xmlns="" id="{B84528E5-E612-47C6-9503-E21238C05BA4}"/>
              </a:ext>
            </a:extLst>
          </p:cNvPr>
          <p:cNvSpPr/>
          <p:nvPr/>
        </p:nvSpPr>
        <p:spPr>
          <a:xfrm flipH="1">
            <a:off x="6471942" y="2042666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xmlns="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xmlns="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8A47D51A-BD6E-4075-B10E-AB4D8D1B5169}"/>
              </a:ext>
            </a:extLst>
          </p:cNvPr>
          <p:cNvSpPr txBox="1">
            <a:spLocks/>
          </p:cNvSpPr>
          <p:nvPr/>
        </p:nvSpPr>
        <p:spPr>
          <a:xfrm>
            <a:off x="5229370" y="3590711"/>
            <a:ext cx="1926342" cy="4450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cadrul acestui modul: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GB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xmlns="" id="{57AA1C02-7988-4F63-B75B-AE44B294487E}"/>
              </a:ext>
            </a:extLst>
          </p:cNvPr>
          <p:cNvGrpSpPr/>
          <p:nvPr/>
        </p:nvGrpSpPr>
        <p:grpSpPr>
          <a:xfrm>
            <a:off x="1290500" y="2330060"/>
            <a:ext cx="2936722" cy="1101444"/>
            <a:chOff x="270023" y="1638319"/>
            <a:chExt cx="2605242" cy="1112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E35B883-605C-4BB5-A78D-B08AFC8FAE6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83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este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cadrul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oficial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dezvoltat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Comisia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Europeană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pentru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competențele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digitale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ale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cetățenilor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UE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Familiarizați-vă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cu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2.1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xmlns="" id="{8A85E954-5500-41E9-9F5E-5DD55412F9C5}"/>
              </a:ext>
            </a:extLst>
          </p:cNvPr>
          <p:cNvGrpSpPr/>
          <p:nvPr/>
        </p:nvGrpSpPr>
        <p:grpSpPr>
          <a:xfrm>
            <a:off x="1386250" y="4377916"/>
            <a:ext cx="2936722" cy="1840107"/>
            <a:chOff x="270023" y="1638319"/>
            <a:chExt cx="2605242" cy="18585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48C771-6B33-42C0-A84E-1C616C28E8F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abordează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una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dintre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cele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8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competențe-cheie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pentru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învățarea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pe tot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parcursul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vieții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identificate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recomandarea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Consiliului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din 2018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adresată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statelor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pentru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educație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și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formare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teritoriile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naționale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Înțelegeți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o-RO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contextul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DigComp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xmlns="" id="{2F917A92-CDFD-4138-BBA9-E7E6A12B8429}"/>
              </a:ext>
            </a:extLst>
          </p:cNvPr>
          <p:cNvGrpSpPr/>
          <p:nvPr/>
        </p:nvGrpSpPr>
        <p:grpSpPr>
          <a:xfrm>
            <a:off x="7444509" y="2269788"/>
            <a:ext cx="3346335" cy="1303134"/>
            <a:chOff x="270023" y="1638319"/>
            <a:chExt cx="2605241" cy="13161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9F80623-D158-4C61-90C1-785099343825}"/>
                </a:ext>
              </a:extLst>
            </p:cNvPr>
            <p:cNvSpPr txBox="1"/>
            <p:nvPr/>
          </p:nvSpPr>
          <p:spPr>
            <a:xfrm>
              <a:off x="270023" y="2115178"/>
              <a:ext cx="2605241" cy="83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doilea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pilon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DigCom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referă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în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mod specific la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comunicare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și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colaborare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tehnologii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digitale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A516B21-E764-48F1-8F9C-A2B73C6CF50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Aruncați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privire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în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profunzime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o-RO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asupra pilonului II DigComp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xmlns="" id="{5B9D4668-342D-4709-8B78-2457C111F73D}"/>
              </a:ext>
            </a:extLst>
          </p:cNvPr>
          <p:cNvGrpSpPr/>
          <p:nvPr/>
        </p:nvGrpSpPr>
        <p:grpSpPr>
          <a:xfrm>
            <a:off x="7444509" y="4377916"/>
            <a:ext cx="3361239" cy="1341992"/>
            <a:chOff x="270023" y="1638319"/>
            <a:chExt cx="2613570" cy="135541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62F385-4984-42D0-B6C4-0114957C274C}"/>
                </a:ext>
              </a:extLst>
            </p:cNvPr>
            <p:cNvSpPr txBox="1"/>
            <p:nvPr/>
          </p:nvSpPr>
          <p:spPr>
            <a:xfrm>
              <a:off x="278352" y="2154425"/>
              <a:ext cx="2605241" cy="83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Analizând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modelul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competență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o-R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 8 nivele pentru fiecare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dintre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cele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5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competențe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cadrul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acestui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pilon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673AD3C-0EDD-4BA9-9E66-1E184AFF08C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Creșter</a:t>
              </a:r>
              <a:r>
                <a:rPr lang="ro-RO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ți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gradului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conștientizare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cu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privire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la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competențele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pilonului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II
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xmlns="" id="{6754B655-119D-4E8B-AC38-33FA3AFE666E}"/>
              </a:ext>
            </a:extLst>
          </p:cNvPr>
          <p:cNvSpPr/>
          <p:nvPr/>
        </p:nvSpPr>
        <p:spPr>
          <a:xfrm>
            <a:off x="6945135" y="2696176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xmlns="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A7F6056B-624F-4305-9B1F-E44F6C4B5186}"/>
              </a:ext>
            </a:extLst>
          </p:cNvPr>
          <p:cNvSpPr/>
          <p:nvPr/>
        </p:nvSpPr>
        <p:spPr>
          <a:xfrm rot="2700000">
            <a:off x="7138464" y="4891348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67D8F06D-53CB-4BEF-8AFE-5C8F0241B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50" y="451493"/>
            <a:ext cx="3456432" cy="649224"/>
          </a:xfrm>
          <a:prstGeom prst="rect">
            <a:avLst/>
          </a:prstGeom>
        </p:spPr>
      </p:pic>
      <p:sp>
        <p:nvSpPr>
          <p:cNvPr id="31" name="TextBox 3"/>
          <p:cNvSpPr txBox="1"/>
          <p:nvPr/>
        </p:nvSpPr>
        <p:spPr>
          <a:xfrm>
            <a:off x="7854124" y="451493"/>
            <a:ext cx="39906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Scopuri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&amp;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Obiective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5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36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8" y="1391394"/>
            <a:ext cx="1080984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3.2: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Valorificarea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beneficiilor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limitând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în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același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timp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impactul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negativ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(1)
</a:t>
            </a:r>
          </a:p>
          <a:p>
            <a:pPr algn="just">
              <a:defRPr/>
            </a:pPr>
            <a:r>
              <a:rPr lang="en-GB" altLang="es-ES" sz="2400" dirty="0" err="1">
                <a:cs typeface="Calibri" panose="020F0502020204030204" pitchFamily="34" charset="0"/>
              </a:rPr>
              <a:t>Există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mai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multe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moduri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în</a:t>
            </a:r>
            <a:r>
              <a:rPr lang="en-GB" altLang="es-ES" sz="2400" dirty="0">
                <a:cs typeface="Calibri" panose="020F0502020204030204" pitchFamily="34" charset="0"/>
              </a:rPr>
              <a:t> care </a:t>
            </a:r>
            <a:r>
              <a:rPr lang="en-GB" altLang="es-ES" sz="2400" dirty="0" err="1">
                <a:cs typeface="Calibri" panose="020F0502020204030204" pitchFamily="34" charset="0"/>
              </a:rPr>
              <a:t>managerii</a:t>
            </a:r>
            <a:r>
              <a:rPr lang="en-GB" altLang="es-ES" sz="2400" dirty="0">
                <a:cs typeface="Calibri" panose="020F0502020204030204" pitchFamily="34" charset="0"/>
              </a:rPr>
              <a:t> de </a:t>
            </a:r>
            <a:r>
              <a:rPr lang="en-GB" altLang="es-ES" sz="2400" dirty="0" err="1">
                <a:cs typeface="Calibri" panose="020F0502020204030204" pitchFamily="34" charset="0"/>
              </a:rPr>
              <a:t>proiect</a:t>
            </a:r>
            <a:r>
              <a:rPr lang="en-GB" altLang="es-ES" sz="2400" dirty="0">
                <a:cs typeface="Calibri" panose="020F0502020204030204" pitchFamily="34" charset="0"/>
              </a:rPr>
              <a:t> pot </a:t>
            </a:r>
            <a:r>
              <a:rPr lang="en-GB" altLang="es-ES" sz="2400" dirty="0" err="1">
                <a:cs typeface="Calibri" panose="020F0502020204030204" pitchFamily="34" charset="0"/>
              </a:rPr>
              <a:t>asigura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beneficii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și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satisfacția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angajaților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ro-RO" altLang="es-ES" sz="2400" dirty="0">
                <a:cs typeface="Calibri" panose="020F0502020204030204" pitchFamily="34" charset="0"/>
              </a:rPr>
              <a:t>și evita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rezultatele</a:t>
            </a:r>
            <a:r>
              <a:rPr lang="en-GB" altLang="es-ES" sz="2400" dirty="0">
                <a:cs typeface="Calibri" panose="020F0502020204030204" pitchFamily="34" charset="0"/>
              </a:rPr>
              <a:t> negative care </a:t>
            </a:r>
            <a:r>
              <a:rPr lang="en-GB" altLang="es-ES" sz="2400" dirty="0" err="1">
                <a:cs typeface="Calibri" panose="020F0502020204030204" pitchFamily="34" charset="0"/>
              </a:rPr>
              <a:t>ar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putea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veni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odată</a:t>
            </a:r>
            <a:r>
              <a:rPr lang="en-GB" altLang="es-ES" sz="2400" dirty="0">
                <a:cs typeface="Calibri" panose="020F0502020204030204" pitchFamily="34" charset="0"/>
              </a:rPr>
              <a:t> cu </a:t>
            </a:r>
            <a:r>
              <a:rPr lang="en-GB" altLang="es-ES" sz="2400" dirty="0" err="1">
                <a:cs typeface="Calibri" panose="020F0502020204030204" pitchFamily="34" charset="0"/>
              </a:rPr>
              <a:t>lucrul</a:t>
            </a:r>
            <a:r>
              <a:rPr lang="en-GB" altLang="es-ES" sz="2400" dirty="0">
                <a:cs typeface="Calibri" panose="020F0502020204030204" pitchFamily="34" charset="0"/>
              </a:rPr>
              <a:t> de la </a:t>
            </a:r>
            <a:r>
              <a:rPr lang="en-GB" altLang="es-ES" sz="2400" dirty="0" err="1">
                <a:cs typeface="Calibri" panose="020F0502020204030204" pitchFamily="34" charset="0"/>
              </a:rPr>
              <a:t>distanță</a:t>
            </a:r>
            <a:r>
              <a:rPr lang="en-GB" altLang="es-ES" sz="2400" dirty="0">
                <a:cs typeface="Calibri" panose="020F0502020204030204" pitchFamily="34" charset="0"/>
              </a:rPr>
              <a:t>. 
</a:t>
            </a:r>
          </a:p>
          <a:p>
            <a:pPr algn="just">
              <a:defRPr/>
            </a:pPr>
            <a:r>
              <a:rPr lang="en-GB" altLang="es-ES" sz="2400" dirty="0" err="1">
                <a:cs typeface="Calibri" panose="020F0502020204030204" pitchFamily="34" charset="0"/>
              </a:rPr>
              <a:t>În</a:t>
            </a:r>
            <a:r>
              <a:rPr lang="en-GB" altLang="es-ES" sz="2400" dirty="0">
                <a:cs typeface="Calibri" panose="020F0502020204030204" pitchFamily="34" charset="0"/>
              </a:rPr>
              <a:t> general, s-a </a:t>
            </a:r>
            <a:r>
              <a:rPr lang="en-GB" altLang="es-ES" sz="2400" dirty="0" err="1">
                <a:cs typeface="Calibri" panose="020F0502020204030204" pitchFamily="34" charset="0"/>
              </a:rPr>
              <a:t>observat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că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munca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inteligentă</a:t>
            </a:r>
            <a:r>
              <a:rPr lang="en-GB" altLang="es-ES" sz="2400" dirty="0">
                <a:cs typeface="Calibri" panose="020F0502020204030204" pitchFamily="34" charset="0"/>
              </a:rPr>
              <a:t> produce </a:t>
            </a:r>
            <a:r>
              <a:rPr lang="en-GB" altLang="es-ES" sz="2400" dirty="0" err="1">
                <a:cs typeface="Calibri" panose="020F0502020204030204" pitchFamily="34" charset="0"/>
              </a:rPr>
              <a:t>efecte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pozitive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atât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timp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cât</a:t>
            </a:r>
            <a:r>
              <a:rPr lang="en-GB" altLang="es-ES" sz="2400" dirty="0">
                <a:cs typeface="Calibri" panose="020F0502020204030204" pitchFamily="34" charset="0"/>
              </a:rPr>
              <a:t>:</a:t>
            </a:r>
            <a:endParaRPr lang="ro-RO" altLang="es-ES" sz="2400" dirty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altLang="es-ES" sz="2400" dirty="0">
                <a:cs typeface="Calibri" panose="020F0502020204030204" pitchFamily="34" charset="0"/>
              </a:rPr>
              <a:t> 
</a:t>
            </a:r>
            <a:r>
              <a:rPr lang="ro-RO" altLang="es-ES" sz="2400" dirty="0">
                <a:cs typeface="Calibri" panose="020F0502020204030204" pitchFamily="34" charset="0"/>
              </a:rPr>
              <a:t>-</a:t>
            </a:r>
            <a:r>
              <a:rPr lang="en-GB" altLang="es-ES" sz="2400" dirty="0" err="1">
                <a:cs typeface="Calibri" panose="020F0502020204030204" pitchFamily="34" charset="0"/>
              </a:rPr>
              <a:t>Organizațiile</a:t>
            </a:r>
            <a:r>
              <a:rPr lang="en-GB" altLang="es-ES" sz="2400" dirty="0">
                <a:cs typeface="Calibri" panose="020F0502020204030204" pitchFamily="34" charset="0"/>
              </a:rPr>
              <a:t> au </a:t>
            </a:r>
            <a:r>
              <a:rPr lang="en-GB" altLang="es-ES" sz="2400" dirty="0" err="1">
                <a:cs typeface="Calibri" panose="020F0502020204030204" pitchFamily="34" charset="0"/>
              </a:rPr>
              <a:t>succes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în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promovarea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și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menținerea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unei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culturi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bazate</a:t>
            </a:r>
            <a:r>
              <a:rPr lang="en-GB" altLang="es-ES" sz="2400" dirty="0">
                <a:cs typeface="Calibri" panose="020F0502020204030204" pitchFamily="34" charset="0"/>
              </a:rPr>
              <a:t> pe </a:t>
            </a:r>
            <a:r>
              <a:rPr lang="en-GB" altLang="es-ES" sz="2400" dirty="0" err="1">
                <a:cs typeface="Calibri" panose="020F0502020204030204" pitchFamily="34" charset="0"/>
              </a:rPr>
              <a:t>încredere</a:t>
            </a:r>
            <a:r>
              <a:rPr lang="en-GB" altLang="es-ES" sz="2400" dirty="0">
                <a:cs typeface="Calibri" panose="020F0502020204030204" pitchFamily="34" charset="0"/>
              </a:rPr>
              <a:t>
</a:t>
            </a:r>
            <a:r>
              <a:rPr lang="ro-RO" altLang="es-ES" sz="2400" dirty="0">
                <a:cs typeface="Calibri" panose="020F0502020204030204" pitchFamily="34" charset="0"/>
              </a:rPr>
              <a:t>-</a:t>
            </a:r>
            <a:r>
              <a:rPr lang="en-GB" altLang="es-ES" sz="2400" dirty="0" err="1">
                <a:cs typeface="Calibri" panose="020F0502020204030204" pitchFamily="34" charset="0"/>
              </a:rPr>
              <a:t>Angajatorii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evită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atitudinile</a:t>
            </a:r>
            <a:r>
              <a:rPr lang="en-GB" altLang="es-ES" sz="2400" dirty="0">
                <a:cs typeface="Calibri" panose="020F0502020204030204" pitchFamily="34" charset="0"/>
              </a:rPr>
              <a:t> de micromanagement
</a:t>
            </a:r>
            <a:r>
              <a:rPr lang="ro-RO" altLang="es-ES" sz="2400" dirty="0">
                <a:cs typeface="Calibri" panose="020F0502020204030204" pitchFamily="34" charset="0"/>
              </a:rPr>
              <a:t>-</a:t>
            </a:r>
            <a:r>
              <a:rPr lang="en-GB" altLang="es-ES" sz="2400" dirty="0" err="1">
                <a:cs typeface="Calibri" panose="020F0502020204030204" pitchFamily="34" charset="0"/>
              </a:rPr>
              <a:t>Angajații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găsesc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oportunități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mai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bune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pentru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echilibrul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dintre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viața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profesională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și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cea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privată</a:t>
            </a:r>
            <a:r>
              <a:rPr lang="en-GB" altLang="es-ES" sz="2400" dirty="0">
                <a:cs typeface="Calibri" panose="020F0502020204030204" pitchFamily="34" charset="0"/>
              </a:rPr>
              <a:t> 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758178" y="552441"/>
            <a:ext cx="7586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Sugestii suplimentare pentru PM la distanță
</a:t>
            </a:r>
            <a:endParaRPr lang="en-US" altLang="ko-KR" sz="28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8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3.2: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Valorificarea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beneficiilor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limitând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în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același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timp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impactul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negativ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(2)
</a:t>
            </a:r>
          </a:p>
          <a:p>
            <a:pPr algn="just">
              <a:defRPr/>
            </a:pPr>
            <a:r>
              <a:rPr lang="en-GB" altLang="es-ES" sz="2400" dirty="0" err="1">
                <a:cs typeface="Calibri" panose="020F0502020204030204" pitchFamily="34" charset="0"/>
              </a:rPr>
              <a:t>Dacă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doar</a:t>
            </a:r>
            <a:r>
              <a:rPr lang="en-GB" altLang="es-ES" sz="2400" dirty="0">
                <a:cs typeface="Calibri" panose="020F0502020204030204" pitchFamily="34" charset="0"/>
              </a:rPr>
              <a:t> una </a:t>
            </a:r>
            <a:r>
              <a:rPr lang="en-GB" altLang="es-ES" sz="2400" dirty="0" err="1">
                <a:cs typeface="Calibri" panose="020F0502020204030204" pitchFamily="34" charset="0"/>
              </a:rPr>
              <a:t>dintre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condițiile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menționate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mai</a:t>
            </a:r>
            <a:r>
              <a:rPr lang="en-GB" altLang="es-ES" sz="2400" dirty="0">
                <a:cs typeface="Calibri" panose="020F0502020204030204" pitchFamily="34" charset="0"/>
              </a:rPr>
              <a:t> sus </a:t>
            </a:r>
            <a:r>
              <a:rPr lang="en-GB" altLang="es-ES" sz="2400" dirty="0" err="1">
                <a:cs typeface="Calibri" panose="020F0502020204030204" pitchFamily="34" charset="0"/>
              </a:rPr>
              <a:t>începe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să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lipsească</a:t>
            </a:r>
            <a:r>
              <a:rPr lang="en-GB" altLang="es-ES" sz="2400" dirty="0">
                <a:cs typeface="Calibri" panose="020F0502020204030204" pitchFamily="34" charset="0"/>
              </a:rPr>
              <a:t>, </a:t>
            </a:r>
            <a:r>
              <a:rPr lang="en-GB" altLang="es-ES" sz="2400" dirty="0" err="1">
                <a:cs typeface="Calibri" panose="020F0502020204030204" pitchFamily="34" charset="0"/>
              </a:rPr>
              <a:t>organizația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începe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să</a:t>
            </a:r>
            <a:r>
              <a:rPr lang="en-GB" altLang="es-ES" sz="2400" dirty="0">
                <a:cs typeface="Calibri" panose="020F0502020204030204" pitchFamily="34" charset="0"/>
              </a:rPr>
              <a:t> se </a:t>
            </a:r>
            <a:r>
              <a:rPr lang="en-GB" altLang="es-ES" sz="2400" dirty="0" err="1">
                <a:cs typeface="Calibri" panose="020F0502020204030204" pitchFamily="34" charset="0"/>
              </a:rPr>
              <a:t>confrunte</a:t>
            </a:r>
            <a:r>
              <a:rPr lang="en-GB" altLang="es-ES" sz="2400" dirty="0">
                <a:cs typeface="Calibri" panose="020F0502020204030204" pitchFamily="34" charset="0"/>
              </a:rPr>
              <a:t> cu un </a:t>
            </a:r>
            <a:r>
              <a:rPr lang="en-GB" altLang="es-ES" sz="2400" dirty="0" err="1">
                <a:cs typeface="Calibri" panose="020F0502020204030204" pitchFamily="34" charset="0"/>
              </a:rPr>
              <a:t>nivel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mai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ridicat</a:t>
            </a:r>
            <a:r>
              <a:rPr lang="en-GB" altLang="es-ES" sz="2400" dirty="0">
                <a:cs typeface="Calibri" panose="020F0502020204030204" pitchFamily="34" charset="0"/>
              </a:rPr>
              <a:t> de </a:t>
            </a:r>
            <a:r>
              <a:rPr lang="en-GB" altLang="es-ES" sz="2400" dirty="0" err="1">
                <a:cs typeface="Calibri" panose="020F0502020204030204" pitchFamily="34" charset="0"/>
              </a:rPr>
              <a:t>stres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și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neproductivitate</a:t>
            </a:r>
            <a:r>
              <a:rPr lang="en-GB" altLang="es-ES" sz="2400" dirty="0">
                <a:cs typeface="Calibri" panose="020F0502020204030204" pitchFamily="34" charset="0"/>
              </a:rPr>
              <a:t>.</a:t>
            </a:r>
            <a:endParaRPr lang="ro-RO" altLang="es-ES" sz="2400" dirty="0"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altLang="es-ES" sz="2400" dirty="0">
                <a:cs typeface="Calibri" panose="020F0502020204030204" pitchFamily="34" charset="0"/>
              </a:rPr>
              <a:t>
</a:t>
            </a:r>
            <a:r>
              <a:rPr lang="en-GB" altLang="es-ES" sz="2400" dirty="0" err="1">
                <a:cs typeface="Calibri" panose="020F0502020204030204" pitchFamily="34" charset="0"/>
              </a:rPr>
              <a:t>În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următoarele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câteva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ro-RO" altLang="es-ES" sz="2400" dirty="0">
                <a:cs typeface="Calibri" panose="020F0502020204030204" pitchFamily="34" charset="0"/>
              </a:rPr>
              <a:t>slide-uri</a:t>
            </a:r>
            <a:r>
              <a:rPr lang="en-GB" altLang="es-ES" sz="2400" dirty="0">
                <a:cs typeface="Calibri" panose="020F0502020204030204" pitchFamily="34" charset="0"/>
              </a:rPr>
              <a:t>, </a:t>
            </a:r>
            <a:r>
              <a:rPr lang="en-GB" altLang="es-ES" sz="2400" dirty="0" err="1">
                <a:cs typeface="Calibri" panose="020F0502020204030204" pitchFamily="34" charset="0"/>
              </a:rPr>
              <a:t>cititorii</a:t>
            </a:r>
            <a:r>
              <a:rPr lang="en-GB" altLang="es-ES" sz="2400" dirty="0">
                <a:cs typeface="Calibri" panose="020F0502020204030204" pitchFamily="34" charset="0"/>
              </a:rPr>
              <a:t> pot </a:t>
            </a:r>
            <a:r>
              <a:rPr lang="en-GB" altLang="es-ES" sz="2400" dirty="0" err="1">
                <a:cs typeface="Calibri" panose="020F0502020204030204" pitchFamily="34" charset="0"/>
              </a:rPr>
              <a:t>găsi</a:t>
            </a:r>
            <a:r>
              <a:rPr lang="en-GB" altLang="es-ES" sz="2400" dirty="0">
                <a:cs typeface="Calibri" panose="020F0502020204030204" pitchFamily="34" charset="0"/>
              </a:rPr>
              <a:t> o </a:t>
            </a:r>
            <a:r>
              <a:rPr lang="en-GB" altLang="es-ES" sz="2400" dirty="0" err="1">
                <a:cs typeface="Calibri" panose="020F0502020204030204" pitchFamily="34" charset="0"/>
              </a:rPr>
              <a:t>listă</a:t>
            </a:r>
            <a:r>
              <a:rPr lang="en-GB" altLang="es-ES" sz="2400" dirty="0">
                <a:cs typeface="Calibri" panose="020F0502020204030204" pitchFamily="34" charset="0"/>
              </a:rPr>
              <a:t> de </a:t>
            </a:r>
            <a:r>
              <a:rPr lang="en-GB" altLang="es-ES" sz="2400" dirty="0" err="1">
                <a:cs typeface="Calibri" panose="020F0502020204030204" pitchFamily="34" charset="0"/>
              </a:rPr>
              <a:t>verificare</a:t>
            </a:r>
            <a:r>
              <a:rPr lang="en-GB" altLang="es-ES" sz="2400" dirty="0">
                <a:cs typeface="Calibri" panose="020F0502020204030204" pitchFamily="34" charset="0"/>
              </a:rPr>
              <a:t> a </a:t>
            </a:r>
            <a:r>
              <a:rPr lang="en-GB" altLang="es-ES" sz="2400" dirty="0" err="1">
                <a:cs typeface="Calibri" panose="020F0502020204030204" pitchFamily="34" charset="0"/>
              </a:rPr>
              <a:t>sfaturilor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și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tacticilor</a:t>
            </a:r>
            <a:r>
              <a:rPr lang="en-GB" altLang="es-ES" sz="2400" dirty="0">
                <a:cs typeface="Calibri" panose="020F0502020204030204" pitchFamily="34" charset="0"/>
              </a:rPr>
              <a:t> care </a:t>
            </a:r>
            <a:r>
              <a:rPr lang="en-GB" altLang="es-ES" sz="2400" dirty="0" err="1">
                <a:cs typeface="Calibri" panose="020F0502020204030204" pitchFamily="34" charset="0"/>
              </a:rPr>
              <a:t>ajută</a:t>
            </a:r>
            <a:r>
              <a:rPr lang="en-GB" altLang="es-ES" sz="2400" dirty="0">
                <a:cs typeface="Calibri" panose="020F0502020204030204" pitchFamily="34" charset="0"/>
              </a:rPr>
              <a:t> la </a:t>
            </a:r>
            <a:r>
              <a:rPr lang="en-GB" altLang="es-ES" sz="2400" dirty="0" err="1">
                <a:cs typeface="Calibri" panose="020F0502020204030204" pitchFamily="34" charset="0"/>
              </a:rPr>
              <a:t>susținerea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acestui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echilibru</a:t>
            </a:r>
            <a:r>
              <a:rPr lang="en-GB" altLang="es-ES" sz="2400" dirty="0">
                <a:cs typeface="Calibri" panose="020F0502020204030204" pitchFamily="34" charset="0"/>
              </a:rPr>
              <a:t> </a:t>
            </a:r>
            <a:r>
              <a:rPr lang="en-GB" altLang="es-ES" sz="2400" dirty="0" err="1">
                <a:cs typeface="Calibri" panose="020F0502020204030204" pitchFamily="34" charset="0"/>
              </a:rPr>
              <a:t>delicat</a:t>
            </a:r>
            <a:r>
              <a:rPr lang="en-GB" altLang="es-ES" sz="2400" dirty="0">
                <a:cs typeface="Calibri" panose="020F0502020204030204" pitchFamily="34" charset="0"/>
              </a:rPr>
              <a:t>.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779443" y="489839"/>
            <a:ext cx="7543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Sugestii suplimentare pentru PM la distanță</a:t>
            </a:r>
            <a:r>
              <a:rPr lang="it-IT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4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451740"/>
            <a:ext cx="1153741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3.2: Lista de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bune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practici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pentru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gestionarea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proiectelor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la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distanță</a:t>
            </a:r>
            <a:endParaRPr lang="ro-RO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s-ES" sz="1700" dirty="0" err="1">
                <a:cs typeface="Calibri" panose="020F0502020204030204" pitchFamily="34" charset="0"/>
              </a:rPr>
              <a:t>Începeți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prin</a:t>
            </a:r>
            <a:r>
              <a:rPr lang="en-GB" altLang="es-ES" sz="1700" dirty="0">
                <a:cs typeface="Calibri" panose="020F0502020204030204" pitchFamily="34" charset="0"/>
              </a:rPr>
              <a:t> a </a:t>
            </a:r>
            <a:r>
              <a:rPr lang="en-GB" altLang="es-ES" sz="1700" dirty="0" err="1">
                <a:cs typeface="Calibri" panose="020F0502020204030204" pitchFamily="34" charset="0"/>
              </a:rPr>
              <a:t>configura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instrumente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adecvate</a:t>
            </a:r>
            <a:r>
              <a:rPr lang="en-GB" altLang="es-ES" sz="1700" dirty="0">
                <a:cs typeface="Calibri" panose="020F0502020204030204" pitchFamily="34" charset="0"/>
              </a:rPr>
              <a:t> de </a:t>
            </a:r>
            <a:r>
              <a:rPr lang="en-GB" altLang="es-ES" sz="1700" dirty="0" err="1">
                <a:cs typeface="Calibri" panose="020F0502020204030204" pitchFamily="34" charset="0"/>
              </a:rPr>
              <a:t>gestionare</a:t>
            </a:r>
            <a:r>
              <a:rPr lang="en-GB" altLang="es-ES" sz="1700" dirty="0">
                <a:cs typeface="Calibri" panose="020F0502020204030204" pitchFamily="34" charset="0"/>
              </a:rPr>
              <a:t> a </a:t>
            </a:r>
            <a:r>
              <a:rPr lang="en-GB" altLang="es-ES" sz="1700" dirty="0" err="1">
                <a:cs typeface="Calibri" panose="020F0502020204030204" pitchFamily="34" charset="0"/>
              </a:rPr>
              <a:t>proiectelor</a:t>
            </a:r>
            <a:r>
              <a:rPr lang="en-GB" altLang="es-ES" sz="1700" dirty="0">
                <a:cs typeface="Calibri" panose="020F0502020204030204" pitchFamily="34" charset="0"/>
              </a:rPr>
              <a:t> la </a:t>
            </a:r>
            <a:r>
              <a:rPr lang="en-GB" altLang="es-ES" sz="1700" dirty="0" err="1">
                <a:cs typeface="Calibri" panose="020F0502020204030204" pitchFamily="34" charset="0"/>
              </a:rPr>
              <a:t>distanță</a:t>
            </a:r>
            <a:r>
              <a:rPr lang="en-GB" altLang="es-ES" sz="1700" dirty="0">
                <a:cs typeface="Calibri" panose="020F0502020204030204" pitchFamily="34" charset="0"/>
              </a:rPr>
              <a:t>, intuitive, </a:t>
            </a:r>
            <a:r>
              <a:rPr lang="en-GB" altLang="es-ES" sz="1700" dirty="0" err="1">
                <a:cs typeface="Calibri" panose="020F0502020204030204" pitchFamily="34" charset="0"/>
              </a:rPr>
              <a:t>ușor</a:t>
            </a:r>
            <a:r>
              <a:rPr lang="en-GB" altLang="es-ES" sz="1700" dirty="0">
                <a:cs typeface="Calibri" panose="020F0502020204030204" pitchFamily="34" charset="0"/>
              </a:rPr>
              <a:t> de </a:t>
            </a:r>
            <a:r>
              <a:rPr lang="en-GB" altLang="es-ES" sz="1700" dirty="0" err="1">
                <a:cs typeface="Calibri" panose="020F0502020204030204" pitchFamily="34" charset="0"/>
              </a:rPr>
              <a:t>utilizat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ușor</a:t>
            </a:r>
            <a:r>
              <a:rPr lang="en-GB" altLang="es-ES" sz="1700" dirty="0">
                <a:cs typeface="Calibri" panose="020F0502020204030204" pitchFamily="34" charset="0"/>
              </a:rPr>
              <a:t> de </a:t>
            </a:r>
            <a:r>
              <a:rPr lang="en-GB" altLang="es-ES" sz="1700" dirty="0" err="1">
                <a:cs typeface="Calibri" panose="020F0502020204030204" pitchFamily="34" charset="0"/>
              </a:rPr>
              <a:t>accesat</a:t>
            </a:r>
            <a:r>
              <a:rPr lang="ro-RO" altLang="es-ES" sz="1700" dirty="0"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es-ES" sz="1700" dirty="0">
                <a:cs typeface="Calibri" panose="020F0502020204030204" pitchFamily="34" charset="0"/>
              </a:rPr>
              <a:t>F</a:t>
            </a:r>
            <a:r>
              <a:rPr lang="ro-RO" altLang="es-ES" sz="1700" dirty="0">
                <a:cs typeface="Calibri" panose="020F0502020204030204" pitchFamily="34" charset="0"/>
              </a:rPr>
              <a:t>aceți</a:t>
            </a:r>
            <a:r>
              <a:rPr lang="en-GB" altLang="es-ES" sz="1700" dirty="0">
                <a:cs typeface="Calibri" panose="020F0502020204030204" pitchFamily="34" charset="0"/>
              </a:rPr>
              <a:t> un pas </a:t>
            </a:r>
            <a:r>
              <a:rPr lang="en-GB" altLang="es-ES" sz="1700" dirty="0" err="1">
                <a:cs typeface="Calibri" panose="020F0502020204030204" pitchFamily="34" charset="0"/>
              </a:rPr>
              <a:t>înapoi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permite</a:t>
            </a:r>
            <a:r>
              <a:rPr lang="ro-RO" altLang="es-ES" sz="1700" dirty="0">
                <a:cs typeface="Calibri" panose="020F0502020204030204" pitchFamily="34" charset="0"/>
              </a:rPr>
              <a:t>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echipei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să-și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gestioneze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timpul</a:t>
            </a:r>
            <a:r>
              <a:rPr lang="en-GB" altLang="es-ES" sz="1700" dirty="0">
                <a:cs typeface="Calibri" panose="020F0502020204030204" pitchFamily="34" charset="0"/>
              </a:rPr>
              <a:t>. V</a:t>
            </a:r>
            <a:r>
              <a:rPr lang="ro-RO" altLang="es-ES" sz="1700" dirty="0">
                <a:cs typeface="Calibri" panose="020F0502020204030204" pitchFamily="34" charset="0"/>
              </a:rPr>
              <a:t>a</a:t>
            </a:r>
            <a:r>
              <a:rPr lang="en-GB" altLang="es-ES" sz="1700" dirty="0">
                <a:cs typeface="Calibri" panose="020F0502020204030204" pitchFamily="34" charset="0"/>
              </a:rPr>
              <a:t> fi bine </a:t>
            </a:r>
            <a:r>
              <a:rPr lang="en-GB" altLang="es-ES" sz="1700" dirty="0" err="1">
                <a:cs typeface="Calibri" panose="020F0502020204030204" pitchFamily="34" charset="0"/>
              </a:rPr>
              <a:t>atâta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timp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cât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reușe</a:t>
            </a:r>
            <a:r>
              <a:rPr lang="ro-RO" altLang="es-ES" sz="1700" dirty="0">
                <a:cs typeface="Calibri" panose="020F0502020204030204" pitchFamily="34" charset="0"/>
              </a:rPr>
              <a:t>ște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să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respecte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termenele</a:t>
            </a:r>
            <a:r>
              <a:rPr lang="en-GB" altLang="es-ES" sz="1700" dirty="0">
                <a:cs typeface="Calibri" panose="020F0502020204030204" pitchFamily="34" charset="0"/>
              </a:rPr>
              <a:t> interne
</a:t>
            </a:r>
            <a:r>
              <a:rPr lang="en-GB" altLang="es-ES" sz="1700" dirty="0" err="1">
                <a:cs typeface="Calibri" panose="020F0502020204030204" pitchFamily="34" charset="0"/>
              </a:rPr>
              <a:t>Fiți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cât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mai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preciși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posibil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atunci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când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atribuiți</a:t>
            </a:r>
            <a:r>
              <a:rPr lang="en-GB" altLang="es-ES" sz="1700" dirty="0">
                <a:cs typeface="Calibri" panose="020F0502020204030204" pitchFamily="34" charset="0"/>
              </a:rPr>
              <a:t> o </a:t>
            </a:r>
            <a:r>
              <a:rPr lang="en-GB" altLang="es-ES" sz="1700" dirty="0" err="1">
                <a:cs typeface="Calibri" panose="020F0502020204030204" pitchFamily="34" charset="0"/>
              </a:rPr>
              <a:t>sarcină</a:t>
            </a:r>
            <a:r>
              <a:rPr lang="en-GB" altLang="es-ES" sz="1700" dirty="0">
                <a:cs typeface="Calibri" panose="020F0502020204030204" pitchFamily="34" charset="0"/>
              </a:rPr>
              <a:t>. </a:t>
            </a:r>
            <a:r>
              <a:rPr lang="en-GB" altLang="es-ES" sz="1700" dirty="0" err="1">
                <a:cs typeface="Calibri" panose="020F0502020204030204" pitchFamily="34" charset="0"/>
              </a:rPr>
              <a:t>Cea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mai</a:t>
            </a:r>
            <a:r>
              <a:rPr lang="en-GB" altLang="es-ES" sz="1700" dirty="0">
                <a:cs typeface="Calibri" panose="020F0502020204030204" pitchFamily="34" charset="0"/>
              </a:rPr>
              <a:t> mare </a:t>
            </a:r>
            <a:r>
              <a:rPr lang="en-GB" altLang="es-ES" sz="1700" dirty="0" err="1">
                <a:cs typeface="Calibri" panose="020F0502020204030204" pitchFamily="34" charset="0"/>
              </a:rPr>
              <a:t>parte</a:t>
            </a:r>
            <a:r>
              <a:rPr lang="en-GB" altLang="es-ES" sz="1700" dirty="0">
                <a:cs typeface="Calibri" panose="020F0502020204030204" pitchFamily="34" charset="0"/>
              </a:rPr>
              <a:t> a </a:t>
            </a:r>
            <a:r>
              <a:rPr lang="en-GB" altLang="es-ES" sz="1700" dirty="0" err="1">
                <a:cs typeface="Calibri" panose="020F0502020204030204" pitchFamily="34" charset="0"/>
              </a:rPr>
              <a:t>comunicării</a:t>
            </a:r>
            <a:r>
              <a:rPr lang="en-GB" altLang="es-ES" sz="1700" dirty="0">
                <a:cs typeface="Calibri" panose="020F0502020204030204" pitchFamily="34" charset="0"/>
              </a:rPr>
              <a:t> se </a:t>
            </a:r>
            <a:r>
              <a:rPr lang="en-GB" altLang="es-ES" sz="1700" dirty="0" err="1">
                <a:cs typeface="Calibri" panose="020F0502020204030204" pitchFamily="34" charset="0"/>
              </a:rPr>
              <a:t>va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întâmpla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prin</a:t>
            </a:r>
            <a:r>
              <a:rPr lang="en-GB" altLang="es-ES" sz="1700" dirty="0">
                <a:cs typeface="Calibri" panose="020F0502020204030204" pitchFamily="34" charset="0"/>
              </a:rPr>
              <a:t> e-mail / text, care, </a:t>
            </a:r>
            <a:r>
              <a:rPr lang="en-GB" altLang="es-ES" sz="1700" dirty="0" err="1">
                <a:cs typeface="Calibri" panose="020F0502020204030204" pitchFamily="34" charset="0"/>
              </a:rPr>
              <a:t>prin</a:t>
            </a:r>
            <a:r>
              <a:rPr lang="en-GB" altLang="es-ES" sz="1700" dirty="0">
                <a:cs typeface="Calibri" panose="020F0502020204030204" pitchFamily="34" charset="0"/>
              </a:rPr>
              <a:t> natura </a:t>
            </a:r>
            <a:r>
              <a:rPr lang="en-GB" altLang="es-ES" sz="1700" dirty="0" err="1">
                <a:cs typeface="Calibri" panose="020F0502020204030204" pitchFamily="34" charset="0"/>
              </a:rPr>
              <a:t>sa</a:t>
            </a:r>
            <a:r>
              <a:rPr lang="en-GB" altLang="es-ES" sz="1700" dirty="0">
                <a:cs typeface="Calibri" panose="020F0502020204030204" pitchFamily="34" charset="0"/>
              </a:rPr>
              <a:t>, </a:t>
            </a:r>
            <a:r>
              <a:rPr lang="en-GB" altLang="es-ES" sz="1700" dirty="0" err="1">
                <a:cs typeface="Calibri" panose="020F0502020204030204" pitchFamily="34" charset="0"/>
              </a:rPr>
              <a:t>lasă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mai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mult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loc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pentru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interpretări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greșite</a:t>
            </a:r>
            <a:r>
              <a:rPr lang="en-GB" altLang="es-ES" sz="1700" dirty="0">
                <a:cs typeface="Calibri" panose="020F0502020204030204" pitchFamily="34" charset="0"/>
              </a:rPr>
              <a:t>
</a:t>
            </a:r>
            <a:r>
              <a:rPr lang="en-GB" altLang="es-ES" sz="1700" dirty="0" err="1">
                <a:cs typeface="Calibri" panose="020F0502020204030204" pitchFamily="34" charset="0"/>
              </a:rPr>
              <a:t>Același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lucru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pentru</a:t>
            </a:r>
            <a:r>
              <a:rPr lang="en-GB" altLang="es-ES" sz="1700" dirty="0">
                <a:cs typeface="Calibri" panose="020F0502020204030204" pitchFamily="34" charset="0"/>
              </a:rPr>
              <a:t> feedback-</a:t>
            </a:r>
            <a:r>
              <a:rPr lang="en-GB" altLang="es-ES" sz="1700" dirty="0" err="1">
                <a:cs typeface="Calibri" panose="020F0502020204030204" pitchFamily="34" charset="0"/>
              </a:rPr>
              <a:t>uri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orientări</a:t>
            </a:r>
            <a:r>
              <a:rPr lang="en-GB" altLang="es-ES" sz="1700" dirty="0">
                <a:cs typeface="Calibri" panose="020F0502020204030204" pitchFamily="34" charset="0"/>
              </a:rPr>
              <a:t> 
</a:t>
            </a:r>
            <a:r>
              <a:rPr lang="en-GB" altLang="es-ES" sz="1700" dirty="0" err="1">
                <a:cs typeface="Calibri" panose="020F0502020204030204" pitchFamily="34" charset="0"/>
              </a:rPr>
              <a:t>Cunoașteți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angajații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redistribui</a:t>
            </a:r>
            <a:r>
              <a:rPr lang="ro-RO" altLang="es-ES" sz="1700" dirty="0">
                <a:cs typeface="Calibri" panose="020F0502020204030204" pitchFamily="34" charset="0"/>
              </a:rPr>
              <a:t>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roluri</a:t>
            </a:r>
            <a:r>
              <a:rPr lang="ro-RO" altLang="es-ES" sz="1700" dirty="0">
                <a:cs typeface="Calibri" panose="020F0502020204030204" pitchFamily="34" charset="0"/>
              </a:rPr>
              <a:t>le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responsabilități</a:t>
            </a:r>
            <a:r>
              <a:rPr lang="ro-RO" altLang="es-ES" sz="1700" dirty="0">
                <a:cs typeface="Calibri" panose="020F0502020204030204" pitchFamily="34" charset="0"/>
              </a:rPr>
              <a:t>le</a:t>
            </a:r>
            <a:r>
              <a:rPr lang="en-GB" altLang="es-ES" sz="1700" dirty="0">
                <a:cs typeface="Calibri" panose="020F0502020204030204" pitchFamily="34" charset="0"/>
              </a:rPr>
              <a:t>
</a:t>
            </a:r>
            <a:r>
              <a:rPr lang="ro-RO" altLang="es-ES" sz="1700" dirty="0">
                <a:cs typeface="Calibri" panose="020F0502020204030204" pitchFamily="34" charset="0"/>
              </a:rPr>
              <a:t>Stabiliți canale de comunicare specifice</a:t>
            </a:r>
            <a:endParaRPr lang="en-GB" altLang="es-ES" sz="1700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s-ES" sz="1700" dirty="0" err="1">
                <a:cs typeface="Calibri" panose="020F0502020204030204" pitchFamily="34" charset="0"/>
              </a:rPr>
              <a:t>Asigurați-vă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că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ro-RO" altLang="es-ES" sz="1700" dirty="0">
                <a:cs typeface="Calibri" panose="020F0502020204030204" pitchFamily="34" charset="0"/>
              </a:rPr>
              <a:t>există transparență și efficiență în comunicare. </a:t>
            </a:r>
            <a:r>
              <a:rPr lang="en-GB" altLang="es-ES" sz="1700" dirty="0" err="1">
                <a:cs typeface="Calibri" panose="020F0502020204030204" pitchFamily="34" charset="0"/>
              </a:rPr>
              <a:t>Stabili</a:t>
            </a:r>
            <a:r>
              <a:rPr lang="ro-RO" altLang="es-ES" sz="1700" dirty="0">
                <a:cs typeface="Calibri" panose="020F0502020204030204" pitchFamily="34" charset="0"/>
              </a:rPr>
              <a:t>ți</a:t>
            </a:r>
            <a:r>
              <a:rPr lang="en-GB" altLang="es-ES" sz="1700" dirty="0">
                <a:cs typeface="Calibri" panose="020F0502020204030204" pitchFamily="34" charset="0"/>
              </a:rPr>
              <a:t> un calendar </a:t>
            </a:r>
            <a:r>
              <a:rPr lang="en-GB" altLang="es-ES" sz="1700" dirty="0" err="1">
                <a:cs typeface="Calibri" panose="020F0502020204030204" pitchFamily="34" charset="0"/>
              </a:rPr>
              <a:t>convenit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ro-RO" altLang="es-ES" sz="1700" dirty="0">
                <a:cs typeface="Calibri" panose="020F0502020204030204" pitchFamily="34" charset="0"/>
              </a:rPr>
              <a:t>de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comun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acord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pentru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apelurile</a:t>
            </a:r>
            <a:r>
              <a:rPr lang="en-GB" altLang="es-ES" sz="1700" dirty="0">
                <a:cs typeface="Calibri" panose="020F0502020204030204" pitchFamily="34" charset="0"/>
              </a:rPr>
              <a:t> de "</a:t>
            </a:r>
            <a:r>
              <a:rPr lang="en-GB" altLang="es-ES" sz="1700" dirty="0" err="1">
                <a:cs typeface="Calibri" panose="020F0502020204030204" pitchFamily="34" charset="0"/>
              </a:rPr>
              <a:t>informare</a:t>
            </a:r>
            <a:r>
              <a:rPr lang="en-GB" altLang="es-ES" sz="1700" dirty="0">
                <a:cs typeface="Calibri" panose="020F0502020204030204" pitchFamily="34" charset="0"/>
              </a:rPr>
              <a:t>"
</a:t>
            </a:r>
            <a:r>
              <a:rPr lang="en-GB" altLang="es-ES" sz="1700" dirty="0" err="1">
                <a:cs typeface="Calibri" panose="020F0502020204030204" pitchFamily="34" charset="0"/>
              </a:rPr>
              <a:t>Cultivați</a:t>
            </a:r>
            <a:r>
              <a:rPr lang="en-GB" altLang="es-ES" sz="1700" dirty="0">
                <a:cs typeface="Calibri" panose="020F0502020204030204" pitchFamily="34" charset="0"/>
              </a:rPr>
              <a:t> o </a:t>
            </a:r>
            <a:r>
              <a:rPr lang="en-GB" altLang="es-ES" sz="1700" dirty="0" err="1">
                <a:cs typeface="Calibri" panose="020F0502020204030204" pitchFamily="34" charset="0"/>
              </a:rPr>
              <a:t>cultură</a:t>
            </a:r>
            <a:r>
              <a:rPr lang="en-GB" altLang="es-ES" sz="1700" dirty="0">
                <a:cs typeface="Calibri" panose="020F0502020204030204" pitchFamily="34" charset="0"/>
              </a:rPr>
              <a:t> a </a:t>
            </a:r>
            <a:r>
              <a:rPr lang="en-GB" altLang="es-ES" sz="1700" dirty="0" err="1">
                <a:cs typeface="Calibri" panose="020F0502020204030204" pitchFamily="34" charset="0"/>
              </a:rPr>
              <a:t>colaborării</a:t>
            </a:r>
            <a:r>
              <a:rPr lang="en-GB" altLang="es-ES" sz="1700" dirty="0">
                <a:cs typeface="Calibri" panose="020F0502020204030204" pitchFamily="34" charset="0"/>
              </a:rPr>
              <a:t>. </a:t>
            </a:r>
            <a:r>
              <a:rPr lang="en-GB" altLang="es-ES" sz="1700" dirty="0" err="1">
                <a:cs typeface="Calibri" panose="020F0502020204030204" pitchFamily="34" charset="0"/>
              </a:rPr>
              <a:t>Luați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în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considerare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configurarea</a:t>
            </a:r>
            <a:r>
              <a:rPr lang="en-GB" altLang="es-ES" sz="1700" dirty="0">
                <a:cs typeface="Calibri" panose="020F0502020204030204" pitchFamily="34" charset="0"/>
              </a:rPr>
              <a:t> de </a:t>
            </a:r>
            <a:r>
              <a:rPr lang="en-GB" altLang="es-ES" sz="1700" dirty="0" err="1">
                <a:cs typeface="Calibri" panose="020F0502020204030204" pitchFamily="34" charset="0"/>
              </a:rPr>
              <a:t>noi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sisteme</a:t>
            </a:r>
            <a:r>
              <a:rPr lang="en-GB" altLang="es-ES" sz="1700" dirty="0">
                <a:cs typeface="Calibri" panose="020F0502020204030204" pitchFamily="34" charset="0"/>
              </a:rPr>
              <a:t> de </a:t>
            </a:r>
            <a:r>
              <a:rPr lang="en-GB" altLang="es-ES" sz="1700" dirty="0" err="1">
                <a:cs typeface="Calibri" panose="020F0502020204030204" pitchFamily="34" charset="0"/>
              </a:rPr>
              <a:t>stocare</a:t>
            </a:r>
            <a:r>
              <a:rPr lang="en-GB" altLang="es-ES" sz="1700" dirty="0">
                <a:cs typeface="Calibri" panose="020F0502020204030204" pitchFamily="34" charset="0"/>
              </a:rPr>
              <a:t> a </a:t>
            </a:r>
            <a:r>
              <a:rPr lang="en-GB" altLang="es-ES" sz="1700" dirty="0" err="1">
                <a:cs typeface="Calibri" panose="020F0502020204030204" pitchFamily="34" charset="0"/>
              </a:rPr>
              <a:t>fișierelor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ro-RO" altLang="es-ES" sz="1700" dirty="0">
                <a:cs typeface="Calibri" panose="020F0502020204030204" pitchFamily="34" charset="0"/>
              </a:rPr>
              <a:t>pe care </a:t>
            </a:r>
            <a:r>
              <a:rPr lang="en-GB" altLang="es-ES" sz="1700" dirty="0" err="1">
                <a:cs typeface="Calibri" panose="020F0502020204030204" pitchFamily="34" charset="0"/>
              </a:rPr>
              <a:t>toată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lumea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ro-RO" altLang="es-ES" sz="1700" dirty="0">
                <a:cs typeface="Calibri" panose="020F0502020204030204" pitchFamily="34" charset="0"/>
              </a:rPr>
              <a:t>le </a:t>
            </a:r>
            <a:r>
              <a:rPr lang="en-GB" altLang="es-ES" sz="1700" dirty="0" err="1">
                <a:cs typeface="Calibri" panose="020F0502020204030204" pitchFamily="34" charset="0"/>
              </a:rPr>
              <a:t>poate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accesa</a:t>
            </a:r>
            <a:r>
              <a:rPr lang="en-GB" altLang="es-ES" sz="1700" dirty="0">
                <a:cs typeface="Calibri" panose="020F0502020204030204" pitchFamily="34" charset="0"/>
              </a:rPr>
              <a:t> cu </a:t>
            </a:r>
            <a:r>
              <a:rPr lang="en-GB" altLang="es-ES" sz="1700" dirty="0" err="1">
                <a:cs typeface="Calibri" panose="020F0502020204030204" pitchFamily="34" charset="0"/>
              </a:rPr>
              <a:t>ușurință</a:t>
            </a:r>
            <a:r>
              <a:rPr lang="en-GB" altLang="es-ES" sz="1700" dirty="0">
                <a:cs typeface="Calibri" panose="020F0502020204030204" pitchFamily="34" charset="0"/>
              </a:rPr>
              <a:t>
</a:t>
            </a:r>
            <a:r>
              <a:rPr lang="en-GB" altLang="es-ES" sz="1700" dirty="0" err="1">
                <a:cs typeface="Calibri" panose="020F0502020204030204" pitchFamily="34" charset="0"/>
              </a:rPr>
              <a:t>Monitorizați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realizările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etapelor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cheie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informați-vă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echipa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în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avans</a:t>
            </a:r>
            <a:r>
              <a:rPr lang="en-GB" altLang="es-ES" sz="1700" dirty="0">
                <a:cs typeface="Calibri" panose="020F0502020204030204" pitchFamily="34" charset="0"/>
              </a:rPr>
              <a:t> cu </a:t>
            </a:r>
            <a:r>
              <a:rPr lang="en-GB" altLang="es-ES" sz="1700" dirty="0" err="1">
                <a:cs typeface="Calibri" panose="020F0502020204030204" pitchFamily="34" charset="0"/>
              </a:rPr>
              <a:t>privire</a:t>
            </a:r>
            <a:r>
              <a:rPr lang="en-GB" altLang="es-ES" sz="1700" dirty="0">
                <a:cs typeface="Calibri" panose="020F0502020204030204" pitchFamily="34" charset="0"/>
              </a:rPr>
              <a:t> la </a:t>
            </a:r>
            <a:r>
              <a:rPr lang="en-GB" altLang="es-ES" sz="1700" dirty="0" err="1">
                <a:cs typeface="Calibri" panose="020F0502020204030204" pitchFamily="34" charset="0"/>
              </a:rPr>
              <a:t>orice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ajustare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recomandată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GB" altLang="es-ES" sz="1700" dirty="0" err="1">
                <a:cs typeface="Calibri" panose="020F0502020204030204" pitchFamily="34" charset="0"/>
              </a:rPr>
              <a:t>Interceptați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orice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potențial</a:t>
            </a:r>
            <a:r>
              <a:rPr lang="en-GB" altLang="es-ES" sz="1700" dirty="0">
                <a:cs typeface="Calibri" panose="020F0502020204030204" pitchFamily="34" charset="0"/>
              </a:rPr>
              <a:t> conflict care </a:t>
            </a:r>
            <a:r>
              <a:rPr lang="en-GB" altLang="es-ES" sz="1700" dirty="0" err="1">
                <a:cs typeface="Calibri" panose="020F0502020204030204" pitchFamily="34" charset="0"/>
              </a:rPr>
              <a:t>ar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putea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apărea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între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doi</a:t>
            </a:r>
            <a:r>
              <a:rPr lang="en-GB" altLang="es-ES" sz="1700" dirty="0">
                <a:cs typeface="Calibri" panose="020F0502020204030204" pitchFamily="34" charset="0"/>
              </a:rPr>
              <a:t> (</a:t>
            </a:r>
            <a:r>
              <a:rPr lang="en-GB" altLang="es-ES" sz="1700" dirty="0" err="1">
                <a:cs typeface="Calibri" panose="020F0502020204030204" pitchFamily="34" charset="0"/>
              </a:rPr>
              <a:t>sau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mai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mulți</a:t>
            </a:r>
            <a:r>
              <a:rPr lang="en-GB" altLang="es-ES" sz="1700" dirty="0">
                <a:cs typeface="Calibri" panose="020F0502020204030204" pitchFamily="34" charset="0"/>
              </a:rPr>
              <a:t>) </a:t>
            </a:r>
            <a:r>
              <a:rPr lang="en-GB" altLang="es-ES" sz="1700" dirty="0" err="1">
                <a:cs typeface="Calibri" panose="020F0502020204030204" pitchFamily="34" charset="0"/>
              </a:rPr>
              <a:t>dintre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angajații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dvs</a:t>
            </a:r>
            <a:r>
              <a:rPr lang="en-GB" altLang="es-ES" sz="1700" dirty="0">
                <a:cs typeface="Calibri" panose="020F0502020204030204" pitchFamily="34" charset="0"/>
              </a:rPr>
              <a:t>.
</a:t>
            </a:r>
            <a:r>
              <a:rPr lang="en-GB" altLang="es-ES" sz="1700" dirty="0" err="1">
                <a:cs typeface="Calibri" panose="020F0502020204030204" pitchFamily="34" charset="0"/>
              </a:rPr>
              <a:t>Valorificați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diversitatea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internă</a:t>
            </a:r>
            <a:r>
              <a:rPr lang="en-GB" altLang="es-ES" sz="1700" dirty="0">
                <a:cs typeface="Calibri" panose="020F0502020204030204" pitchFamily="34" charset="0"/>
              </a:rPr>
              <a:t> a </a:t>
            </a:r>
            <a:r>
              <a:rPr lang="en-GB" altLang="es-ES" sz="1700" dirty="0" err="1">
                <a:cs typeface="Calibri" panose="020F0502020204030204" pitchFamily="34" charset="0"/>
              </a:rPr>
              <a:t>echipei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dvs</a:t>
            </a:r>
            <a:r>
              <a:rPr lang="en-GB" altLang="es-ES" sz="1700" dirty="0">
                <a:cs typeface="Calibri" panose="020F0502020204030204" pitchFamily="34" charset="0"/>
              </a:rPr>
              <a:t>., </a:t>
            </a:r>
            <a:r>
              <a:rPr lang="en-GB" altLang="es-ES" sz="1700" dirty="0" err="1">
                <a:cs typeface="Calibri" panose="020F0502020204030204" pitchFamily="34" charset="0"/>
              </a:rPr>
              <a:t>lăsați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loc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pentru</a:t>
            </a:r>
            <a:r>
              <a:rPr lang="en-GB" altLang="es-ES" sz="1700" dirty="0">
                <a:cs typeface="Calibri" panose="020F0502020204030204" pitchFamily="34" charset="0"/>
              </a:rPr>
              <a:t> auto-</a:t>
            </a:r>
            <a:r>
              <a:rPr lang="en-GB" altLang="es-ES" sz="1700" dirty="0" err="1">
                <a:cs typeface="Calibri" panose="020F0502020204030204" pitchFamily="34" charset="0"/>
              </a:rPr>
              <a:t>inițiativă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și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faceți</a:t>
            </a:r>
            <a:r>
              <a:rPr lang="en-GB" altLang="es-ES" sz="1700" dirty="0">
                <a:cs typeface="Calibri" panose="020F0502020204030204" pitchFamily="34" charset="0"/>
              </a:rPr>
              <a:t> brainstorming cu </a:t>
            </a:r>
            <a:r>
              <a:rPr lang="en-GB" altLang="es-ES" sz="1700" dirty="0" err="1">
                <a:cs typeface="Calibri" panose="020F0502020204030204" pitchFamily="34" charset="0"/>
              </a:rPr>
              <a:t>oamenii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en-GB" altLang="es-ES" sz="1700" dirty="0" err="1">
                <a:cs typeface="Calibri" panose="020F0502020204030204" pitchFamily="34" charset="0"/>
              </a:rPr>
              <a:t>voștri</a:t>
            </a:r>
            <a:r>
              <a:rPr lang="en-GB" altLang="es-ES" sz="1700" dirty="0">
                <a:cs typeface="Calibri" panose="020F0502020204030204" pitchFamily="34" charset="0"/>
              </a:rPr>
              <a:t> </a:t>
            </a:r>
            <a:r>
              <a:rPr lang="ro-RO" altLang="es-ES" sz="1700" dirty="0">
                <a:cs typeface="Calibri" panose="020F0502020204030204" pitchFamily="34" charset="0"/>
              </a:rPr>
              <a:t>cu privire la alternative</a:t>
            </a:r>
            <a:endParaRPr lang="en-GB" altLang="es-ES" sz="1700" dirty="0"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779443" y="575780"/>
            <a:ext cx="7511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ko-KR" sz="28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Sugestii suplimentare pentru PM la distanță
</a:t>
            </a:r>
            <a:endParaRPr lang="en-US" altLang="ko-KR" sz="28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9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07240AA2-280D-43C9-A8A6-4FA0CBEBDCCB}"/>
              </a:ext>
            </a:extLst>
          </p:cNvPr>
          <p:cNvGrpSpPr/>
          <p:nvPr/>
        </p:nvGrpSpPr>
        <p:grpSpPr>
          <a:xfrm rot="10800000">
            <a:off x="4662817" y="3999961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xmlns="" id="{27AA1C9A-5445-44E7-B4D4-7B29CE1BEF9B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xmlns="" id="{3ABACA8C-DA3D-44D7-9C97-60DFD2EFF463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xmlns="" id="{CD5CD6B5-3733-426D-9033-876233B465EB}"/>
              </a:ext>
            </a:extLst>
          </p:cNvPr>
          <p:cNvSpPr/>
          <p:nvPr/>
        </p:nvSpPr>
        <p:spPr>
          <a:xfrm rot="10800000">
            <a:off x="4978329" y="3426589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xmlns="" id="{B83EDAC6-9273-4970-B62E-89EE2FCC9740}"/>
              </a:ext>
            </a:extLst>
          </p:cNvPr>
          <p:cNvSpPr/>
          <p:nvPr/>
        </p:nvSpPr>
        <p:spPr>
          <a:xfrm>
            <a:off x="7519093" y="1828927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5AB7BC39-D346-4530-A87C-0CFF6692B3F7}"/>
              </a:ext>
            </a:extLst>
          </p:cNvPr>
          <p:cNvGrpSpPr/>
          <p:nvPr/>
        </p:nvGrpSpPr>
        <p:grpSpPr>
          <a:xfrm>
            <a:off x="6973551" y="2249253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0003EEE5-C4F8-4F99-81D0-7D2AF7654A9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xmlns="" id="{5A0DFEEA-EC15-42C6-B76D-6997D1BCEE60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xmlns="" id="{8F5F82D8-5269-4B84-9EF6-D944450F45AD}"/>
              </a:ext>
            </a:extLst>
          </p:cNvPr>
          <p:cNvGrpSpPr/>
          <p:nvPr/>
        </p:nvGrpSpPr>
        <p:grpSpPr>
          <a:xfrm>
            <a:off x="5423596" y="4750456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xmlns="" id="{988413CF-8202-4BC5-9285-E912FD2A966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xmlns="" id="{4549CD6D-B541-4D21-A13B-EAF93356E37F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xmlns="" id="{0EC6C060-DBB8-423B-91A0-E97D340DB5D4}"/>
              </a:ext>
            </a:extLst>
          </p:cNvPr>
          <p:cNvSpPr/>
          <p:nvPr/>
        </p:nvSpPr>
        <p:spPr>
          <a:xfrm>
            <a:off x="7580249" y="5304186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xmlns="" id="{7FB9D9D9-C93D-4FEF-9DDB-20110FE3FDB6}"/>
              </a:ext>
            </a:extLst>
          </p:cNvPr>
          <p:cNvSpPr/>
          <p:nvPr/>
        </p:nvSpPr>
        <p:spPr>
          <a:xfrm>
            <a:off x="3892957" y="5304186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xmlns="" id="{E8A16DBE-01D2-4D49-8F46-6BED5147B1F6}"/>
              </a:ext>
            </a:extLst>
          </p:cNvPr>
          <p:cNvSpPr/>
          <p:nvPr/>
        </p:nvSpPr>
        <p:spPr>
          <a:xfrm>
            <a:off x="3921814" y="187328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30CB2B-8538-47E4-8826-47A5F10216F8}"/>
              </a:ext>
            </a:extLst>
          </p:cNvPr>
          <p:cNvSpPr txBox="1"/>
          <p:nvPr/>
        </p:nvSpPr>
        <p:spPr>
          <a:xfrm>
            <a:off x="5441200" y="3711702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Principalele concepte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xmlns="" id="{057712E1-93E1-46B6-BE4E-A93662A466EA}"/>
              </a:ext>
            </a:extLst>
          </p:cNvPr>
          <p:cNvSpPr>
            <a:spLocks noChangeAspect="1"/>
          </p:cNvSpPr>
          <p:nvPr/>
        </p:nvSpPr>
        <p:spPr>
          <a:xfrm>
            <a:off x="4130052" y="2027498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xmlns="" id="{C7870029-9B09-427D-972C-7E1AF0C676A0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470666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E1B9C688-5D27-408E-857F-85CB4ABDDFDF}"/>
              </a:ext>
            </a:extLst>
          </p:cNvPr>
          <p:cNvSpPr/>
          <p:nvPr/>
        </p:nvSpPr>
        <p:spPr>
          <a:xfrm>
            <a:off x="7715494" y="2027499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C1FA6FAD-0606-452F-8CFC-FE78C78C46B3}"/>
              </a:ext>
            </a:extLst>
          </p:cNvPr>
          <p:cNvSpPr>
            <a:spLocks noChangeAspect="1"/>
          </p:cNvSpPr>
          <p:nvPr/>
        </p:nvSpPr>
        <p:spPr>
          <a:xfrm>
            <a:off x="7784920" y="5500758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xmlns="" id="{F8D23210-CC46-4D12-AA1A-C840A788BD90}"/>
              </a:ext>
            </a:extLst>
          </p:cNvPr>
          <p:cNvGrpSpPr/>
          <p:nvPr/>
        </p:nvGrpSpPr>
        <p:grpSpPr>
          <a:xfrm>
            <a:off x="8395230" y="1877520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86819C7-F507-4DAF-8C38-BAF908D84DD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Ce oportunități </a:t>
              </a:r>
              <a:r>
                <a:rPr lang="ro-R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există </a:t>
              </a:r>
              <a:r>
                <a:rPr lang="it-IT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pentru lucrătorii de la distanță?
Comunicare și colaborare 
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8560678-615B-49C8-A0CF-CF5043A858B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Al doilea pilon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DigComp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xmlns="" id="{F470005F-A75D-49C7-8DF0-EB227EC00F04}"/>
              </a:ext>
            </a:extLst>
          </p:cNvPr>
          <p:cNvGrpSpPr/>
          <p:nvPr/>
        </p:nvGrpSpPr>
        <p:grpSpPr>
          <a:xfrm>
            <a:off x="8383783" y="5285031"/>
            <a:ext cx="3226893" cy="713040"/>
            <a:chOff x="3532892" y="1780929"/>
            <a:chExt cx="3263150" cy="713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FA14C89-1E0D-4506-8317-336720BDDB41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Aducerea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PM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în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ro-RO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mediul online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7CCA79-1A87-4816-A1B2-0D71C3624891}"/>
                </a:ext>
              </a:extLst>
            </p:cNvPr>
            <p:cNvSpPr txBox="1"/>
            <p:nvPr/>
          </p:nvSpPr>
          <p:spPr>
            <a:xfrm>
              <a:off x="3532892" y="1780929"/>
              <a:ext cx="32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Bune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practici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pentru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PM la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distanță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xmlns="" id="{37F76818-40FB-4040-AFC3-346D0816F480}"/>
              </a:ext>
            </a:extLst>
          </p:cNvPr>
          <p:cNvGrpSpPr/>
          <p:nvPr/>
        </p:nvGrpSpPr>
        <p:grpSpPr>
          <a:xfrm>
            <a:off x="617763" y="5253390"/>
            <a:ext cx="3265968" cy="917186"/>
            <a:chOff x="3564384" y="1776700"/>
            <a:chExt cx="3302664" cy="9171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13CD065-15A8-4A8F-9D02-054DED4A6A1D}"/>
                </a:ext>
              </a:extLst>
            </p:cNvPr>
            <p:cNvSpPr txBox="1"/>
            <p:nvPr/>
          </p:nvSpPr>
          <p:spPr>
            <a:xfrm>
              <a:off x="3610117" y="2047555"/>
              <a:ext cx="3256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5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domenii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formare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pentru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21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competențe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în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total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5F45B1C-C903-4F1F-884A-400102CFBF07}"/>
                </a:ext>
              </a:extLst>
            </p:cNvPr>
            <p:cNvSpPr txBox="1"/>
            <p:nvPr/>
          </p:nvSpPr>
          <p:spPr>
            <a:xfrm>
              <a:off x="3564384" y="1776700"/>
              <a:ext cx="32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Conținutul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DigComp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xmlns="" id="{9287C658-95C2-4283-9D93-A2ECFA342246}"/>
              </a:ext>
            </a:extLst>
          </p:cNvPr>
          <p:cNvGrpSpPr/>
          <p:nvPr/>
        </p:nvGrpSpPr>
        <p:grpSpPr>
          <a:xfrm>
            <a:off x="66277" y="1778235"/>
            <a:ext cx="3867375" cy="985960"/>
            <a:chOff x="3556287" y="1574515"/>
            <a:chExt cx="3285761" cy="98596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EA60D1BD-7155-4424-9EB4-138AD08DA7CC}"/>
                </a:ext>
              </a:extLst>
            </p:cNvPr>
            <p:cNvSpPr txBox="1"/>
            <p:nvPr/>
          </p:nvSpPr>
          <p:spPr>
            <a:xfrm>
              <a:off x="3556287" y="1914144"/>
              <a:ext cx="324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Cadrul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UE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pentru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competențele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digitale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ale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cetățenilor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
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D30AB85-C52B-4737-BCC1-494A49C87B53}"/>
                </a:ext>
              </a:extLst>
            </p:cNvPr>
            <p:cNvSpPr txBox="1"/>
            <p:nvPr/>
          </p:nvSpPr>
          <p:spPr>
            <a:xfrm>
              <a:off x="3602048" y="1574515"/>
              <a:ext cx="32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Introducere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în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DigComp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2.1
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xmlns="" id="{6200B0FF-285A-4AE8-B66E-98761EAE015C}"/>
              </a:ext>
            </a:extLst>
          </p:cNvPr>
          <p:cNvGrpSpPr/>
          <p:nvPr/>
        </p:nvGrpSpPr>
        <p:grpSpPr>
          <a:xfrm rot="10800000">
            <a:off x="4307817" y="2683882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974E84FE-CD57-46FC-AA9A-A10BC4208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xmlns="" id="{5C2E1455-6506-49A6-996B-15A62E713863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F9958263-9FCA-4445-9DD3-588F57AE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6" y="509637"/>
            <a:ext cx="3456432" cy="649224"/>
          </a:xfrm>
          <a:prstGeom prst="rect">
            <a:avLst/>
          </a:prstGeom>
        </p:spPr>
      </p:pic>
      <p:sp>
        <p:nvSpPr>
          <p:cNvPr id="41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Sumar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42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44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8517E7E-65A9-48D8-B2C2-EF114A26CC65}"/>
              </a:ext>
            </a:extLst>
          </p:cNvPr>
          <p:cNvGrpSpPr/>
          <p:nvPr/>
        </p:nvGrpSpPr>
        <p:grpSpPr>
          <a:xfrm>
            <a:off x="4133658" y="1907969"/>
            <a:ext cx="3359834" cy="1675351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xmlns="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64994" y="5144083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2800" dirty="0">
                <a:solidFill>
                  <a:schemeClr val="bg1"/>
                </a:solidFill>
                <a:cs typeface="Arial" pitchFamily="34" charset="0"/>
              </a:rPr>
              <a:t>VĂ MULȚUMIM!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577B8BD7-BC44-4CAF-8141-BF188F0F3ACC}"/>
              </a:ext>
            </a:extLst>
          </p:cNvPr>
          <p:cNvGrpSpPr/>
          <p:nvPr/>
        </p:nvGrpSpPr>
        <p:grpSpPr>
          <a:xfrm>
            <a:off x="4609428" y="1334613"/>
            <a:ext cx="2598794" cy="823394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6B77AB0-9308-456A-977C-6B992C9B7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85" y="3911994"/>
            <a:ext cx="4336394" cy="903415"/>
          </a:xfrm>
          <a:prstGeom prst="rect">
            <a:avLst/>
          </a:prstGeom>
        </p:spPr>
      </p:pic>
      <p:sp>
        <p:nvSpPr>
          <p:cNvPr id="36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37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74069-B112-4424-9D35-14FD73ECA1CE}"/>
              </a:ext>
            </a:extLst>
          </p:cNvPr>
          <p:cNvSpPr/>
          <p:nvPr/>
        </p:nvSpPr>
        <p:spPr>
          <a:xfrm>
            <a:off x="2475397" y="1623980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xmlns="" id="{ACD79443-20D3-4B5B-86E1-39EDA34E4DCF}"/>
              </a:ext>
            </a:extLst>
          </p:cNvPr>
          <p:cNvSpPr/>
          <p:nvPr/>
        </p:nvSpPr>
        <p:spPr>
          <a:xfrm rot="10800000">
            <a:off x="1205883" y="3702262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75C1CA-8AF8-4E63-9250-9686FF00AF2D}"/>
              </a:ext>
            </a:extLst>
          </p:cNvPr>
          <p:cNvSpPr/>
          <p:nvPr/>
        </p:nvSpPr>
        <p:spPr>
          <a:xfrm>
            <a:off x="4697883" y="1623980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xmlns="" id="{586B2B88-2389-4EEB-A013-129947B18452}"/>
              </a:ext>
            </a:extLst>
          </p:cNvPr>
          <p:cNvSpPr/>
          <p:nvPr/>
        </p:nvSpPr>
        <p:spPr>
          <a:xfrm rot="10800000">
            <a:off x="3390337" y="5103037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5D3E12-B3AD-47CA-8352-F3750A063111}"/>
              </a:ext>
            </a:extLst>
          </p:cNvPr>
          <p:cNvSpPr/>
          <p:nvPr/>
        </p:nvSpPr>
        <p:spPr>
          <a:xfrm>
            <a:off x="6884578" y="1636394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xmlns="" id="{98E59FA0-461E-4247-95D7-FD7901E5F0A9}"/>
              </a:ext>
            </a:extLst>
          </p:cNvPr>
          <p:cNvSpPr/>
          <p:nvPr/>
        </p:nvSpPr>
        <p:spPr>
          <a:xfrm rot="10800000">
            <a:off x="5897087" y="4171069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A76E6-9B6C-466F-BD8D-D076AF23D9F2}"/>
              </a:ext>
            </a:extLst>
          </p:cNvPr>
          <p:cNvSpPr txBox="1"/>
          <p:nvPr/>
        </p:nvSpPr>
        <p:spPr>
          <a:xfrm>
            <a:off x="3534353" y="5216538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Unit</a:t>
            </a:r>
            <a:r>
              <a:rPr lang="ro-RO" altLang="ko-KR" sz="1200" b="1" dirty="0">
                <a:solidFill>
                  <a:schemeClr val="bg1"/>
                </a:solidFill>
                <a:cs typeface="Arial" pitchFamily="34" charset="0"/>
              </a:rPr>
              <a:t>atea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09A68-6B3A-43BA-9DE1-CF557933741F}"/>
              </a:ext>
            </a:extLst>
          </p:cNvPr>
          <p:cNvSpPr txBox="1"/>
          <p:nvPr/>
        </p:nvSpPr>
        <p:spPr>
          <a:xfrm>
            <a:off x="6046436" y="426918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Unit</a:t>
            </a:r>
            <a:r>
              <a:rPr lang="ro-RO" altLang="ko-KR" sz="1200" b="1" dirty="0">
                <a:solidFill>
                  <a:schemeClr val="bg1"/>
                </a:solidFill>
                <a:cs typeface="Arial" pitchFamily="34" charset="0"/>
              </a:rPr>
              <a:t>atea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7BC1956-F7E9-4901-8692-C85717C85F25}"/>
              </a:ext>
            </a:extLst>
          </p:cNvPr>
          <p:cNvSpPr txBox="1"/>
          <p:nvPr/>
        </p:nvSpPr>
        <p:spPr>
          <a:xfrm>
            <a:off x="4897487" y="3279856"/>
            <a:ext cx="1820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DigComp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telecommut</a:t>
            </a:r>
            <a:r>
              <a:rPr lang="ro-RO" altLang="ko-KR" dirty="0">
                <a:solidFill>
                  <a:schemeClr val="bg1"/>
                </a:solidFill>
                <a:cs typeface="Arial" pitchFamily="34" charset="0"/>
              </a:rPr>
              <a:t>eri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
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112F90-FB8A-469D-BF4A-DC57CE23B559}"/>
              </a:ext>
            </a:extLst>
          </p:cNvPr>
          <p:cNvSpPr txBox="1"/>
          <p:nvPr/>
        </p:nvSpPr>
        <p:spPr>
          <a:xfrm>
            <a:off x="9288829" y="2326594"/>
            <a:ext cx="1627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Unit 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8E4EB0-406D-40B1-AFF7-187DA607E41E}"/>
              </a:ext>
            </a:extLst>
          </p:cNvPr>
          <p:cNvSpPr txBox="1"/>
          <p:nvPr/>
        </p:nvSpPr>
        <p:spPr>
          <a:xfrm>
            <a:off x="7235757" y="2229274"/>
            <a:ext cx="1820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28A7F7F-7AB6-45B3-B17C-FDCE317B5BEC}"/>
              </a:ext>
            </a:extLst>
          </p:cNvPr>
          <p:cNvSpPr txBox="1"/>
          <p:nvPr/>
        </p:nvSpPr>
        <p:spPr>
          <a:xfrm>
            <a:off x="2713197" y="3316101"/>
            <a:ext cx="1820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dirty="0">
                <a:solidFill>
                  <a:schemeClr val="bg1"/>
                </a:solidFill>
                <a:cs typeface="Arial" pitchFamily="34" charset="0"/>
              </a:rPr>
              <a:t>Prezentarea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cadrul</a:t>
            </a:r>
            <a:r>
              <a:rPr lang="ro-RO" altLang="ko-KR" dirty="0">
                <a:solidFill>
                  <a:schemeClr val="bg1"/>
                </a:solidFill>
                <a:cs typeface="Arial" pitchFamily="34" charset="0"/>
              </a:rPr>
              <a:t>ui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DigComp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
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10B67E-8E93-4120-9E79-1F71B09B3327}"/>
              </a:ext>
            </a:extLst>
          </p:cNvPr>
          <p:cNvSpPr txBox="1"/>
          <p:nvPr/>
        </p:nvSpPr>
        <p:spPr>
          <a:xfrm>
            <a:off x="1471090" y="3813588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Unit</a:t>
            </a:r>
            <a:r>
              <a:rPr lang="ro-RO" altLang="ko-KR" sz="1200" b="1" dirty="0">
                <a:solidFill>
                  <a:schemeClr val="bg1"/>
                </a:solidFill>
                <a:cs typeface="Arial" pitchFamily="34" charset="0"/>
              </a:rPr>
              <a:t>atea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751002C1-A2C8-42E9-A039-BA8785CC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29" name="TextBox 3"/>
          <p:cNvSpPr txBox="1"/>
          <p:nvPr/>
        </p:nvSpPr>
        <p:spPr>
          <a:xfrm>
            <a:off x="7854124" y="451493"/>
            <a:ext cx="39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Index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xmlns="" id="{F7BC1956-F7E9-4901-8692-C85717C85F25}"/>
              </a:ext>
            </a:extLst>
          </p:cNvPr>
          <p:cNvSpPr txBox="1"/>
          <p:nvPr/>
        </p:nvSpPr>
        <p:spPr>
          <a:xfrm>
            <a:off x="7064743" y="3295703"/>
            <a:ext cx="1820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Sugestii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suplimentare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pentru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o-RO" altLang="ko-KR" dirty="0">
                <a:solidFill>
                  <a:schemeClr val="bg1"/>
                </a:solidFill>
                <a:cs typeface="Arial" pitchFamily="34" charset="0"/>
              </a:rPr>
              <a:t>managementul de proiect de la distanță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
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22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 1.1: Introducere în DigComp
</a:t>
            </a: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2013,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Comisia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Europeană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publicat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Cadrul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european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al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competențelor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digitale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cetățeni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(alias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): un instrument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conceput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ca un model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predare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formare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capacita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consolida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abilitățile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competențele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digitale ale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cetățenilor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UE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privește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sistemele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IT.</a:t>
            </a:r>
            <a:endParaRPr lang="ro-RO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
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anii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care au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urmat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publicării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sale,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cadrul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înregistrat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un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succes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incredibil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rândul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statelor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membre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fost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invocat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ca un instrument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foarte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robust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concepe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conținutul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structura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programului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național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transnațional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formare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cu accent pe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multe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medii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operaționale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diferite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anume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educație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formare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sectorul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privat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ocuparea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forței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muncă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).
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Prezentarea cadrului DigComp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4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1.1: </a:t>
            </a:r>
            <a:r>
              <a:rPr lang="ro-RO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Context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,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2.0</a:t>
            </a:r>
            <a:endParaRPr lang="ro-RO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De la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începutul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ultimului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deceniu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tehnologiile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digitale au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evoluat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ritm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exponențial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Având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vedere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noul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context,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Comisia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Europeană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promovat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revizuire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actualizată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care a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venit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2016 cu </a:t>
            </a:r>
            <a:r>
              <a:rPr lang="en-GB" sz="2300" dirty="0" err="1">
                <a:solidFill>
                  <a:srgbClr val="0594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300" dirty="0">
                <a:solidFill>
                  <a:srgbClr val="0594A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2.0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: un model conceptual de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referință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de 21 de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competențe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împărțit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între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cinci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domenii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strategice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formare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considerat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ca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fiind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o-RO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unul 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"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esențial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" </a:t>
            </a:r>
            <a:r>
              <a:rPr lang="ro-RO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pentru alfabetizarea digitală.</a:t>
            </a:r>
          </a:p>
          <a:p>
            <a:pPr algn="just">
              <a:defRPr/>
            </a:pP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
</a:t>
            </a:r>
            <a:r>
              <a:rPr lang="ro-RO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Domeniile 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de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aplicare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2.0 (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următoarel</a:t>
            </a:r>
            <a:r>
              <a:rPr lang="ro-RO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or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revizuiri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) sunt,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esență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trei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: 
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Sprijinirea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unor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intervenții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politice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bine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informate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domeniul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cetățeniei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digitale
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Sprijinirea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programelor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formare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bine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informate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atât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nivel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formal,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cât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informal
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Sprijinirea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unor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modele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evaluare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bine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informate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evaluarea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rezultatelor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învățării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Prezentarea cadrului DigComp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1.2: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DigComp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2.1 
</a:t>
            </a: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Revizuirea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din 2016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fost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deja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anticipată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versiunea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2.0.
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general,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DigComp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2.1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oferă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continuitate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suplimentară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unui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domeniu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cercetare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care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interes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al JRC din 2005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se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concentrează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pe: 
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Regândi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învăț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ării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prin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exploatarea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TIC
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Programe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învățământ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inovatoare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răspunde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noii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cereri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competențe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digitale pe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piața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forței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muncă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
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Favo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rizarea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unei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bune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egalități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șanse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incluziunea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socio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economică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capacitatea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inserție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profesională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
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Prezentarea cadrului DigComp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2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1.2: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Despre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cele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21 de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competențe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– o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reprezentare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2400" b="1" dirty="0" err="1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vizuală</a:t>
            </a:r>
            <a:r>
              <a:rPr lang="en-GB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
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Prezentarea cadrului DigComp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id="{E03BCF01-14C5-432E-879F-80D50BD91AC3}"/>
              </a:ext>
            </a:extLst>
          </p:cNvPr>
          <p:cNvSpPr txBox="1"/>
          <p:nvPr/>
        </p:nvSpPr>
        <p:spPr>
          <a:xfrm>
            <a:off x="7899906" y="1988737"/>
            <a:ext cx="3944904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versiunea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2.1,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fiecare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dintre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cele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21 de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competențe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clasificată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continuare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pe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baza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unui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model de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evaluare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pe 8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niveluri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care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conceput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identifica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cu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multă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precizie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rezultatele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învățării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abilitățile-cheie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pe care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cursanții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trebuie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le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dobândească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a-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consolida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promova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expertiza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3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digitală</a:t>
            </a:r>
            <a:r>
              <a:rPr lang="en-GB" sz="2300" dirty="0">
                <a:latin typeface="Calibri" panose="020F0502020204030204" pitchFamily="34" charset="0"/>
                <a:ea typeface="Times New Roman" panose="02020603050405020304" pitchFamily="18" charset="0"/>
              </a:rPr>
              <a:t>. 
</a:t>
            </a:r>
            <a:endParaRPr lang="en-GB" sz="23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118DA41-C4A9-4BE7-990D-18A912A4A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34" y="2055476"/>
            <a:ext cx="5166455" cy="440463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0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1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17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Sectiunea 1.2: DigComp 2.1 – domenii de formare si competente
</a:t>
            </a:r>
            <a:endParaRPr lang="en-GB" altLang="es-ES" sz="2400" b="1" dirty="0">
              <a:solidFill>
                <a:srgbClr val="0594A9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Prezentarea cadrului DigComp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8" name="Tabella 4">
            <a:extLst>
              <a:ext uri="{FF2B5EF4-FFF2-40B4-BE49-F238E27FC236}">
                <a16:creationId xmlns:a16="http://schemas.microsoft.com/office/drawing/2014/main" xmlns="" id="{46A9099B-BC41-4E04-BD19-AB22A49C4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0760"/>
              </p:ext>
            </p:extLst>
          </p:nvPr>
        </p:nvGraphicFramePr>
        <p:xfrm>
          <a:off x="232270" y="2041960"/>
          <a:ext cx="11727460" cy="392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492">
                  <a:extLst>
                    <a:ext uri="{9D8B030D-6E8A-4147-A177-3AD203B41FA5}">
                      <a16:colId xmlns:a16="http://schemas.microsoft.com/office/drawing/2014/main" xmlns="" val="821952852"/>
                    </a:ext>
                  </a:extLst>
                </a:gridCol>
                <a:gridCol w="2345492">
                  <a:extLst>
                    <a:ext uri="{9D8B030D-6E8A-4147-A177-3AD203B41FA5}">
                      <a16:colId xmlns:a16="http://schemas.microsoft.com/office/drawing/2014/main" xmlns="" val="2058387191"/>
                    </a:ext>
                  </a:extLst>
                </a:gridCol>
                <a:gridCol w="2345492">
                  <a:extLst>
                    <a:ext uri="{9D8B030D-6E8A-4147-A177-3AD203B41FA5}">
                      <a16:colId xmlns:a16="http://schemas.microsoft.com/office/drawing/2014/main" xmlns="" val="1284630000"/>
                    </a:ext>
                  </a:extLst>
                </a:gridCol>
                <a:gridCol w="2345492">
                  <a:extLst>
                    <a:ext uri="{9D8B030D-6E8A-4147-A177-3AD203B41FA5}">
                      <a16:colId xmlns:a16="http://schemas.microsoft.com/office/drawing/2014/main" xmlns="" val="1550310676"/>
                    </a:ext>
                  </a:extLst>
                </a:gridCol>
                <a:gridCol w="2345492">
                  <a:extLst>
                    <a:ext uri="{9D8B030D-6E8A-4147-A177-3AD203B41FA5}">
                      <a16:colId xmlns:a16="http://schemas.microsoft.com/office/drawing/2014/main" xmlns="" val="819861291"/>
                    </a:ext>
                  </a:extLst>
                </a:gridCol>
              </a:tblGrid>
              <a:tr h="6612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1. </a:t>
                      </a:r>
                      <a:r>
                        <a:rPr lang="ro-RO" sz="1400" noProof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Alfabetizarea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în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materie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de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informații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și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date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2.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Comunicare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și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colaborare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
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3.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Crearea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de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conținut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digital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4.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Siguranță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
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5.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Rezolvarea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problemelor</a:t>
                      </a:r>
                      <a:r>
                        <a:rPr lang="en-US" sz="14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
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767087"/>
                  </a:ext>
                </a:extLst>
              </a:tr>
              <a:tr h="32631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1" dirty="0"/>
                        <a:t>1.1 </a:t>
                      </a:r>
                      <a:r>
                        <a:rPr lang="en-GB" sz="1300" b="1" dirty="0" err="1"/>
                        <a:t>Navigarea</a:t>
                      </a:r>
                      <a:r>
                        <a:rPr lang="en-GB" sz="1300" b="1" dirty="0"/>
                        <a:t>, </a:t>
                      </a:r>
                      <a:r>
                        <a:rPr lang="en-GB" sz="1300" b="1" dirty="0" err="1"/>
                        <a:t>căutarea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filtrarea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datelor</a:t>
                      </a:r>
                      <a:r>
                        <a:rPr lang="en-GB" sz="1300" b="1" dirty="0"/>
                        <a:t>, </a:t>
                      </a:r>
                      <a:r>
                        <a:rPr lang="en-GB" sz="1300" b="1" dirty="0" err="1"/>
                        <a:t>informațiilor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conținutului</a:t>
                      </a:r>
                      <a:r>
                        <a:rPr lang="en-GB" sz="1300" b="1" dirty="0"/>
                        <a:t> digital
1.2 </a:t>
                      </a:r>
                      <a:r>
                        <a:rPr lang="en-GB" sz="1300" b="1" dirty="0" err="1"/>
                        <a:t>Evaluarea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datelor</a:t>
                      </a:r>
                      <a:r>
                        <a:rPr lang="en-GB" sz="1300" b="1" dirty="0"/>
                        <a:t>, a </a:t>
                      </a:r>
                      <a:r>
                        <a:rPr lang="en-GB" sz="1300" b="1" dirty="0" err="1"/>
                        <a:t>informațiilor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a </a:t>
                      </a:r>
                      <a:r>
                        <a:rPr lang="en-GB" sz="1300" b="1" dirty="0" err="1"/>
                        <a:t>conținutului</a:t>
                      </a:r>
                      <a:r>
                        <a:rPr lang="en-GB" sz="1300" b="1" dirty="0"/>
                        <a:t> digital
1.3 </a:t>
                      </a:r>
                      <a:r>
                        <a:rPr lang="en-GB" sz="1300" b="1" dirty="0" err="1"/>
                        <a:t>Gestionarea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datelor</a:t>
                      </a:r>
                      <a:r>
                        <a:rPr lang="en-GB" sz="1300" b="1" dirty="0"/>
                        <a:t>, a </a:t>
                      </a:r>
                      <a:r>
                        <a:rPr lang="en-GB" sz="1300" b="1" dirty="0" err="1"/>
                        <a:t>informațiilor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a </a:t>
                      </a:r>
                      <a:r>
                        <a:rPr lang="en-GB" sz="1300" b="1" dirty="0" err="1"/>
                        <a:t>conținutului</a:t>
                      </a:r>
                      <a:r>
                        <a:rPr lang="en-GB" sz="1300" b="1" dirty="0"/>
                        <a:t> digital</a:t>
                      </a:r>
                      <a:endParaRPr lang="en-US" sz="1300" b="1" dirty="0"/>
                    </a:p>
                  </a:txBody>
                  <a:tcPr>
                    <a:solidFill>
                      <a:srgbClr val="E0A92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1" dirty="0"/>
                        <a:t>2.1 </a:t>
                      </a:r>
                      <a:r>
                        <a:rPr lang="en-GB" sz="1300" b="1" dirty="0" err="1"/>
                        <a:t>Interacțiunea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prin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intermediul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tehnologiilor</a:t>
                      </a:r>
                      <a:r>
                        <a:rPr lang="en-GB" sz="1300" b="1" dirty="0"/>
                        <a:t> digitale
2.2 </a:t>
                      </a:r>
                      <a:r>
                        <a:rPr lang="en-GB" sz="1300" b="1" dirty="0" err="1"/>
                        <a:t>Partajarea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prin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intermediul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tehnologiilor</a:t>
                      </a:r>
                      <a:r>
                        <a:rPr lang="en-GB" sz="1300" b="1" dirty="0"/>
                        <a:t> digitale
2.3 </a:t>
                      </a:r>
                      <a:r>
                        <a:rPr lang="en-GB" sz="1300" b="1" dirty="0" err="1"/>
                        <a:t>Implicarea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în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cetățenie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prin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intermediul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tehnologiilor</a:t>
                      </a:r>
                      <a:r>
                        <a:rPr lang="en-GB" sz="1300" b="1" dirty="0"/>
                        <a:t> digitale 
2.4 </a:t>
                      </a:r>
                      <a:r>
                        <a:rPr lang="en-GB" sz="1300" b="1" dirty="0" err="1"/>
                        <a:t>Colaborarea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prin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intermediul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tehnologiilor</a:t>
                      </a:r>
                      <a:r>
                        <a:rPr lang="en-GB" sz="1300" b="1" dirty="0"/>
                        <a:t> digitale
2.5 </a:t>
                      </a:r>
                      <a:r>
                        <a:rPr lang="ro-RO" sz="1300" b="1" dirty="0"/>
                        <a:t>Netiquette</a:t>
                      </a:r>
                      <a:r>
                        <a:rPr lang="en-GB" sz="1300" b="1" dirty="0"/>
                        <a:t>
2.6 </a:t>
                      </a:r>
                      <a:r>
                        <a:rPr lang="en-GB" sz="1300" b="1" dirty="0" err="1"/>
                        <a:t>Gestionarea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identității</a:t>
                      </a:r>
                      <a:r>
                        <a:rPr lang="en-GB" sz="1300" b="1" dirty="0"/>
                        <a:t> digitale </a:t>
                      </a:r>
                      <a:endParaRPr lang="en-US" sz="1300" b="1" dirty="0"/>
                    </a:p>
                  </a:txBody>
                  <a:tcPr>
                    <a:solidFill>
                      <a:srgbClr val="E0A92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1" dirty="0"/>
                        <a:t>3.1 </a:t>
                      </a:r>
                      <a:r>
                        <a:rPr lang="en-GB" sz="1300" b="1" dirty="0" err="1"/>
                        <a:t>Dezvoltarea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conținutului</a:t>
                      </a:r>
                      <a:r>
                        <a:rPr lang="en-GB" sz="1300" b="1" dirty="0"/>
                        <a:t> digital 
3.2 </a:t>
                      </a:r>
                      <a:r>
                        <a:rPr lang="en-GB" sz="1300" b="1" dirty="0" err="1"/>
                        <a:t>Integrarea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re-</a:t>
                      </a:r>
                      <a:r>
                        <a:rPr lang="en-GB" sz="1300" b="1" dirty="0" err="1"/>
                        <a:t>elaborarea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conținutului</a:t>
                      </a:r>
                      <a:r>
                        <a:rPr lang="en-GB" sz="1300" b="1" dirty="0"/>
                        <a:t> digital
3.3 </a:t>
                      </a:r>
                      <a:r>
                        <a:rPr lang="en-GB" sz="1300" b="1" dirty="0" err="1"/>
                        <a:t>Drepturi</a:t>
                      </a:r>
                      <a:r>
                        <a:rPr lang="en-GB" sz="1300" b="1" dirty="0"/>
                        <a:t> de </a:t>
                      </a:r>
                      <a:r>
                        <a:rPr lang="en-GB" sz="1300" b="1" dirty="0" err="1"/>
                        <a:t>autor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licențe</a:t>
                      </a:r>
                      <a:r>
                        <a:rPr lang="en-GB" sz="1300" b="1" dirty="0"/>
                        <a:t>
3.4 </a:t>
                      </a:r>
                      <a:r>
                        <a:rPr lang="en-GB" sz="1300" b="1" dirty="0" err="1"/>
                        <a:t>Programare</a:t>
                      </a:r>
                      <a:endParaRPr lang="en-US" sz="1300" b="1" dirty="0"/>
                    </a:p>
                  </a:txBody>
                  <a:tcPr>
                    <a:solidFill>
                      <a:srgbClr val="E0A92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1" dirty="0"/>
                        <a:t>4.1 </a:t>
                      </a:r>
                      <a:r>
                        <a:rPr lang="ro-RO" sz="1300" b="1" dirty="0"/>
                        <a:t>Protejarea dispozitivelor</a:t>
                      </a:r>
                      <a:r>
                        <a:rPr lang="en-GB" sz="1300" b="1" dirty="0"/>
                        <a:t>
4.2 </a:t>
                      </a:r>
                      <a:r>
                        <a:rPr lang="en-GB" sz="1300" b="1" dirty="0" err="1"/>
                        <a:t>Protejarea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datelor</a:t>
                      </a:r>
                      <a:r>
                        <a:rPr lang="en-GB" sz="1300" b="1" dirty="0"/>
                        <a:t> cu </a:t>
                      </a:r>
                      <a:r>
                        <a:rPr lang="en-GB" sz="1300" b="1" dirty="0" err="1"/>
                        <a:t>caracter</a:t>
                      </a:r>
                      <a:r>
                        <a:rPr lang="en-GB" sz="1300" b="1" dirty="0"/>
                        <a:t> personal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a </a:t>
                      </a:r>
                      <a:r>
                        <a:rPr lang="en-GB" sz="1300" b="1" dirty="0" err="1"/>
                        <a:t>vieții</a:t>
                      </a:r>
                      <a:r>
                        <a:rPr lang="en-GB" sz="1300" b="1" dirty="0"/>
                        <a:t> private
4.3 </a:t>
                      </a:r>
                      <a:r>
                        <a:rPr lang="en-GB" sz="1300" b="1" dirty="0" err="1"/>
                        <a:t>Protejarea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sănătății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a </a:t>
                      </a:r>
                      <a:r>
                        <a:rPr lang="en-GB" sz="1300" b="1" dirty="0" err="1"/>
                        <a:t>bunăstării</a:t>
                      </a:r>
                      <a:r>
                        <a:rPr lang="en-GB" sz="1300" b="1" dirty="0"/>
                        <a:t>
4.4 </a:t>
                      </a:r>
                      <a:r>
                        <a:rPr lang="en-GB" sz="1300" b="1" dirty="0" err="1"/>
                        <a:t>Protejarea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mediului</a:t>
                      </a:r>
                      <a:endParaRPr lang="en-US" sz="1300" b="1" dirty="0"/>
                    </a:p>
                  </a:txBody>
                  <a:tcPr>
                    <a:solidFill>
                      <a:srgbClr val="E0A92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300" b="1" dirty="0"/>
                        <a:t>5.1 </a:t>
                      </a:r>
                      <a:r>
                        <a:rPr lang="ro-RO" sz="1300" b="1" noProof="0" dirty="0"/>
                        <a:t>Rezolvarea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problemelor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tehnice</a:t>
                      </a:r>
                      <a:r>
                        <a:rPr lang="en-GB" sz="1300" b="1" dirty="0"/>
                        <a:t> 
5.2 </a:t>
                      </a:r>
                      <a:r>
                        <a:rPr lang="en-GB" sz="1300" b="1" dirty="0" err="1"/>
                        <a:t>Identificarea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nevoilor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și</a:t>
                      </a:r>
                      <a:r>
                        <a:rPr lang="en-GB" sz="1300" b="1" dirty="0"/>
                        <a:t> a </a:t>
                      </a:r>
                      <a:r>
                        <a:rPr lang="en-GB" sz="1300" b="1" dirty="0" err="1"/>
                        <a:t>răspunsurilor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tehnologice</a:t>
                      </a:r>
                      <a:r>
                        <a:rPr lang="en-GB" sz="1300" b="1" dirty="0"/>
                        <a:t>
5.3 </a:t>
                      </a:r>
                      <a:r>
                        <a:rPr lang="en-GB" sz="1300" b="1" dirty="0" err="1"/>
                        <a:t>Utilizarea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creativă</a:t>
                      </a:r>
                      <a:r>
                        <a:rPr lang="en-GB" sz="1300" b="1" dirty="0"/>
                        <a:t> a </a:t>
                      </a:r>
                      <a:r>
                        <a:rPr lang="en-GB" sz="1300" b="1" dirty="0" err="1"/>
                        <a:t>tehnologiilor</a:t>
                      </a:r>
                      <a:r>
                        <a:rPr lang="en-GB" sz="1300" b="1" dirty="0"/>
                        <a:t> digitale 
5.4 </a:t>
                      </a:r>
                      <a:r>
                        <a:rPr lang="en-GB" sz="1300" b="1" dirty="0" err="1"/>
                        <a:t>Identificarea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lacunelor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în</a:t>
                      </a:r>
                      <a:r>
                        <a:rPr lang="en-GB" sz="1300" b="1" dirty="0"/>
                        <a:t> </a:t>
                      </a:r>
                      <a:r>
                        <a:rPr lang="en-GB" sz="1300" b="1" dirty="0" err="1"/>
                        <a:t>materie</a:t>
                      </a:r>
                      <a:r>
                        <a:rPr lang="en-GB" sz="1300" b="1" dirty="0"/>
                        <a:t> de </a:t>
                      </a:r>
                      <a:r>
                        <a:rPr lang="en-GB" sz="1300" b="1" dirty="0" err="1"/>
                        <a:t>competențe</a:t>
                      </a:r>
                      <a:r>
                        <a:rPr lang="en-GB" sz="1300" b="1" dirty="0"/>
                        <a:t> digitale</a:t>
                      </a:r>
                      <a:endParaRPr lang="en-US" sz="1300" b="1" dirty="0"/>
                    </a:p>
                  </a:txBody>
                  <a:tcPr>
                    <a:solidFill>
                      <a:srgbClr val="E0A9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716327"/>
                  </a:ext>
                </a:extLst>
              </a:tr>
            </a:tbl>
          </a:graphicData>
        </a:graphic>
      </p:graphicFrame>
      <p:sp>
        <p:nvSpPr>
          <p:cNvPr id="9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10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1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86A650B-1B81-458B-B55E-5B3AF64550EB}"/>
              </a:ext>
            </a:extLst>
          </p:cNvPr>
          <p:cNvSpPr txBox="1"/>
          <p:nvPr/>
        </p:nvSpPr>
        <p:spPr>
          <a:xfrm>
            <a:off x="556359" y="1527072"/>
            <a:ext cx="110792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es-ES" sz="2400" b="1" dirty="0">
                <a:solidFill>
                  <a:srgbClr val="0594A9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Secțiunea 2.1: "Comunicare și colaborare"
</a:t>
            </a:r>
            <a:endParaRPr lang="en-GB" altLang="es-ES" sz="24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Dacă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ne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întoarcem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tabelul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din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secțiunea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1.2,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vom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observa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toți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pilonii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rețin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relevanță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extremă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lucrătorii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distanță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comunicarea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colaborarea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capătă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importanță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deosebită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acele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organizații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echipe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ro-RO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mplicate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proiecte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scară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largă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cu impact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sau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care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implică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multe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părți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externe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o-RO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
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Munca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distanță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împiedică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managerii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proiect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facă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schimb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rapid de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informații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cu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colegii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membrii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personalului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general,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reducând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eficacitatea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eficacitatea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acestora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efectuarea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activării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lor. Mai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mult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decât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atât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întâlnirea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coordonarea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cu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partenerii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/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clienții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de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distanță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pot genera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concepții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greșite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deoarece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comunicarea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este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limitată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doar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en-GB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canalul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verbal.    
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EF32EF6A-8027-4B74-8160-985F24EF3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4" y="489839"/>
            <a:ext cx="3456432" cy="649224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4981462" y="537782"/>
            <a:ext cx="7210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DigComp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pentru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en-US" altLang="ko-KR" sz="3200" b="1" dirty="0" err="1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telecommuteri</a:t>
            </a:r>
            <a:r>
              <a:rPr lang="en-US" altLang="ko-KR" sz="3200" b="1" dirty="0">
                <a:solidFill>
                  <a:srgbClr val="F36A0D"/>
                </a:solidFill>
                <a:latin typeface="Trebuchet MS" panose="020B0603020202020204" pitchFamily="34" charset="0"/>
                <a:cs typeface="Arial" pitchFamily="34" charset="0"/>
              </a:rPr>
              <a:t>
</a:t>
            </a:r>
            <a:endParaRPr lang="en-US" altLang="ko-KR" sz="2400" b="1" dirty="0">
              <a:solidFill>
                <a:srgbClr val="F36A0D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CuadroTexto 3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16620C5-5060-4ABB-A3C5-BDD0CE0AF851}"/>
              </a:ext>
            </a:extLst>
          </p:cNvPr>
          <p:cNvSpPr txBox="1"/>
          <p:nvPr/>
        </p:nvSpPr>
        <p:spPr>
          <a:xfrm>
            <a:off x="6904474" y="6364457"/>
            <a:ext cx="533419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err="1" smtClean="0"/>
              <a:t>Proiect</a:t>
            </a:r>
            <a:r>
              <a:rPr lang="en-US" sz="900" dirty="0" smtClean="0"/>
              <a:t> </a:t>
            </a:r>
            <a:r>
              <a:rPr lang="en-US" sz="900" dirty="0" err="1" smtClean="0"/>
              <a:t>realizat</a:t>
            </a:r>
            <a:r>
              <a:rPr lang="en-US" sz="900" dirty="0" smtClean="0"/>
              <a:t> cu </a:t>
            </a:r>
            <a:r>
              <a:rPr lang="en-US" sz="900" dirty="0" err="1" smtClean="0"/>
              <a:t>sprijinul</a:t>
            </a:r>
            <a:r>
              <a:rPr lang="en-US" sz="900" dirty="0" smtClean="0"/>
              <a:t> </a:t>
            </a:r>
            <a:r>
              <a:rPr lang="en-US" sz="900" dirty="0" err="1" smtClean="0"/>
              <a:t>financiar</a:t>
            </a:r>
            <a:r>
              <a:rPr lang="en-US" sz="900" dirty="0" smtClean="0"/>
              <a:t> al </a:t>
            </a:r>
            <a:r>
              <a:rPr lang="en-US" sz="900" dirty="0" err="1" smtClean="0"/>
              <a:t>Comisiei</a:t>
            </a:r>
            <a:r>
              <a:rPr lang="en-US" sz="900" dirty="0" smtClean="0"/>
              <a:t> </a:t>
            </a:r>
            <a:r>
              <a:rPr lang="en-US" sz="900" dirty="0" err="1" smtClean="0"/>
              <a:t>Europene</a:t>
            </a:r>
            <a:r>
              <a:rPr lang="en-US" sz="900" dirty="0" smtClean="0"/>
              <a:t>, in </a:t>
            </a:r>
            <a:r>
              <a:rPr lang="en-US" sz="900" dirty="0" err="1" smtClean="0"/>
              <a:t>cadrul</a:t>
            </a:r>
            <a:r>
              <a:rPr lang="en-US" sz="900" dirty="0" smtClean="0"/>
              <a:t> </a:t>
            </a:r>
            <a:r>
              <a:rPr lang="en-US" sz="900" dirty="0" err="1" smtClean="0"/>
              <a:t>Programului</a:t>
            </a:r>
            <a:r>
              <a:rPr lang="en-US" sz="900" dirty="0" smtClean="0"/>
              <a:t> Erasmus+. </a:t>
            </a:r>
            <a:r>
              <a:rPr lang="en-US" sz="900" dirty="0" err="1" smtClean="0"/>
              <a:t>Prezentul</a:t>
            </a:r>
            <a:r>
              <a:rPr lang="en-US" sz="900" dirty="0" smtClean="0"/>
              <a:t> document </a:t>
            </a:r>
            <a:r>
              <a:rPr lang="en-US" sz="900" dirty="0" err="1" smtClean="0"/>
              <a:t>și</a:t>
            </a:r>
            <a:r>
              <a:rPr lang="en-US" sz="900" dirty="0" smtClean="0"/>
              <a:t> </a:t>
            </a:r>
            <a:r>
              <a:rPr lang="en-US" sz="900" dirty="0" err="1" smtClean="0"/>
              <a:t>conținuturile</a:t>
            </a:r>
            <a:r>
              <a:rPr lang="en-US" sz="900" dirty="0" smtClean="0"/>
              <a:t> sale </a:t>
            </a:r>
            <a:r>
              <a:rPr lang="en-US" sz="900" dirty="0" err="1" smtClean="0"/>
              <a:t>reprezinta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responsabilitatea</a:t>
            </a:r>
            <a:r>
              <a:rPr lang="en-US" sz="900" dirty="0" smtClean="0"/>
              <a:t> </a:t>
            </a:r>
            <a:r>
              <a:rPr lang="en-US" sz="900" dirty="0" err="1" smtClean="0"/>
              <a:t>exclusiva</a:t>
            </a:r>
            <a:r>
              <a:rPr lang="en-US" sz="900" dirty="0" smtClean="0"/>
              <a:t> a </a:t>
            </a:r>
            <a:r>
              <a:rPr lang="en-US" sz="900" dirty="0" err="1" smtClean="0"/>
              <a:t>autorului</a:t>
            </a:r>
            <a:r>
              <a:rPr lang="en-US" sz="900" dirty="0" smtClean="0"/>
              <a:t>, </a:t>
            </a:r>
            <a:r>
              <a:rPr lang="en-US" sz="900" dirty="0" err="1" smtClean="0"/>
              <a:t>iar</a:t>
            </a:r>
            <a:r>
              <a:rPr lang="en-US" sz="900" dirty="0" smtClean="0"/>
              <a:t> </a:t>
            </a:r>
            <a:r>
              <a:rPr lang="en-US" sz="900" dirty="0" err="1" smtClean="0"/>
              <a:t>Agentia</a:t>
            </a:r>
            <a:r>
              <a:rPr lang="en-US" sz="900" dirty="0" smtClean="0"/>
              <a:t> </a:t>
            </a:r>
            <a:r>
              <a:rPr lang="en-US" sz="900" dirty="0" err="1" smtClean="0"/>
              <a:t>Nationala</a:t>
            </a:r>
            <a:r>
              <a:rPr lang="en-US" sz="900" dirty="0" smtClean="0"/>
              <a:t> </a:t>
            </a:r>
            <a:r>
              <a:rPr lang="en-US" sz="900" dirty="0" err="1" smtClean="0"/>
              <a:t>si</a:t>
            </a:r>
            <a:r>
              <a:rPr lang="en-US" sz="900" dirty="0" smtClean="0"/>
              <a:t> </a:t>
            </a:r>
            <a:r>
              <a:rPr lang="en-US" sz="900" dirty="0" err="1" smtClean="0"/>
              <a:t>Comisia</a:t>
            </a:r>
            <a:r>
              <a:rPr lang="en-US" sz="900" dirty="0" smtClean="0"/>
              <a:t> </a:t>
            </a:r>
            <a:r>
              <a:rPr lang="en-US" sz="900" dirty="0" err="1" smtClean="0"/>
              <a:t>Europeana</a:t>
            </a:r>
            <a:r>
              <a:rPr lang="en-US" sz="900" dirty="0" smtClean="0"/>
              <a:t> nu </a:t>
            </a:r>
            <a:r>
              <a:rPr lang="en-US" sz="900" dirty="0" err="1" smtClean="0"/>
              <a:t>sunt</a:t>
            </a:r>
            <a:r>
              <a:rPr lang="en-US" sz="900" dirty="0" smtClean="0"/>
              <a:t> </a:t>
            </a:r>
            <a:r>
              <a:rPr lang="en-US" sz="900" dirty="0" err="1" smtClean="0"/>
              <a:t>responsabile</a:t>
            </a:r>
            <a:r>
              <a:rPr lang="en-US" sz="900" dirty="0" smtClean="0"/>
              <a:t> </a:t>
            </a:r>
            <a:r>
              <a:rPr lang="en-US" sz="900" dirty="0" err="1" smtClean="0"/>
              <a:t>pentru</a:t>
            </a:r>
            <a:r>
              <a:rPr lang="en-US" sz="900" dirty="0" smtClean="0"/>
              <a:t> </a:t>
            </a:r>
            <a:r>
              <a:rPr lang="en-US" sz="900" dirty="0" err="1" smtClean="0"/>
              <a:t>modul</a:t>
            </a:r>
            <a:r>
              <a:rPr lang="en-US" sz="900" dirty="0" smtClean="0"/>
              <a:t> in care </a:t>
            </a:r>
            <a:r>
              <a:rPr lang="en-US" sz="900" dirty="0" err="1" smtClean="0"/>
              <a:t>continutul</a:t>
            </a:r>
            <a:r>
              <a:rPr lang="en-US" sz="900" dirty="0" smtClean="0"/>
              <a:t> </a:t>
            </a:r>
            <a:r>
              <a:rPr lang="en-US" sz="900" dirty="0" err="1" smtClean="0"/>
              <a:t>informatiei</a:t>
            </a:r>
            <a:r>
              <a:rPr lang="en-US" sz="900" dirty="0" smtClean="0"/>
              <a:t> </a:t>
            </a:r>
            <a:r>
              <a:rPr lang="en-US" sz="900" dirty="0" err="1" smtClean="0"/>
              <a:t>va</a:t>
            </a:r>
            <a:r>
              <a:rPr lang="en-US" sz="900" dirty="0" smtClean="0"/>
              <a:t> fi </a:t>
            </a:r>
            <a:r>
              <a:rPr lang="en-US" sz="900" dirty="0" err="1" smtClean="0"/>
              <a:t>folosit</a:t>
            </a:r>
            <a:r>
              <a:rPr lang="ro-RO" sz="900" dirty="0" smtClean="0"/>
              <a:t>.</a:t>
            </a:r>
            <a:endParaRPr lang="es-ES" sz="900" dirty="0"/>
          </a:p>
        </p:txBody>
      </p:sp>
      <p:pic>
        <p:nvPicPr>
          <p:cNvPr id="9" name="Imagen 33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7FDC47-EEA7-4BDA-BC68-C56F068523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-265"/>
          <a:stretch/>
        </p:blipFill>
        <p:spPr>
          <a:xfrm>
            <a:off x="6311265" y="6418532"/>
            <a:ext cx="620998" cy="401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6418532"/>
            <a:ext cx="1087013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8418" y="6373608"/>
            <a:ext cx="5278567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description – Creative Commons licensing: The materials published on the SWIFTSME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kumimoji="0" lang="en-US" altLang="it-IT" sz="8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2489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3288</Words>
  <Application>Microsoft Office PowerPoint</Application>
  <PresentationFormat>Widescreen</PresentationFormat>
  <Paragraphs>166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Arial Unicode MS</vt:lpstr>
      <vt:lpstr>맑은 고딕</vt:lpstr>
      <vt:lpstr>Arial</vt:lpstr>
      <vt:lpstr>Calibri</vt:lpstr>
      <vt:lpstr>Calibri Light</vt:lpstr>
      <vt:lpstr>FZShuTi</vt:lpstr>
      <vt:lpstr>Times New Roman</vt:lpstr>
      <vt:lpstr>Trebuchet MS</vt:lpstr>
      <vt:lpstr>Wingdings</vt:lpstr>
      <vt:lpstr>Cover and End Slide Master</vt:lpstr>
      <vt:lpstr>Contents Slide Master</vt:lpstr>
      <vt:lpstr>Section Break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Solutions For All</dc:creator>
  <cp:lastModifiedBy>Windows User</cp:lastModifiedBy>
  <cp:revision>100</cp:revision>
  <dcterms:created xsi:type="dcterms:W3CDTF">2020-01-20T05:08:25Z</dcterms:created>
  <dcterms:modified xsi:type="dcterms:W3CDTF">2023-03-03T12:13:39Z</dcterms:modified>
</cp:coreProperties>
</file>