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41"/>
  </p:notesMasterIdLst>
  <p:sldIdLst>
    <p:sldId id="344" r:id="rId7"/>
    <p:sldId id="312" r:id="rId8"/>
    <p:sldId id="337" r:id="rId9"/>
    <p:sldId id="376" r:id="rId10"/>
    <p:sldId id="377" r:id="rId11"/>
    <p:sldId id="378" r:id="rId12"/>
    <p:sldId id="343"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5" r:id="rId30"/>
    <p:sldId id="366" r:id="rId31"/>
    <p:sldId id="367" r:id="rId32"/>
    <p:sldId id="368" r:id="rId33"/>
    <p:sldId id="370" r:id="rId34"/>
    <p:sldId id="371" r:id="rId35"/>
    <p:sldId id="362" r:id="rId36"/>
    <p:sldId id="372" r:id="rId37"/>
    <p:sldId id="375" r:id="rId38"/>
    <p:sldId id="321"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dirty="0"/>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4040291" y="3847836"/>
            <a:ext cx="6792411" cy="2062103"/>
          </a:xfrm>
          <a:prstGeom prst="rect">
            <a:avLst/>
          </a:prstGeom>
          <a:noFill/>
        </p:spPr>
        <p:txBody>
          <a:bodyPr wrap="square" rtlCol="0" anchor="ctr">
            <a:spAutoFit/>
          </a:bodyPr>
          <a:lstStyle/>
          <a:p>
            <a:pPr algn="ctr"/>
            <a:r>
              <a:rPr lang="ro-RO" altLang="ko-KR" sz="3200" b="1" dirty="0">
                <a:solidFill>
                  <a:schemeClr val="bg1"/>
                </a:solidFill>
                <a:cs typeface="Arial" pitchFamily="34" charset="0"/>
              </a:rPr>
              <a:t>Auto-eficacitate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motivație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și</a:t>
            </a:r>
            <a:r>
              <a:rPr lang="ro-RO" altLang="ko-KR" sz="3200" b="1" dirty="0">
                <a:solidFill>
                  <a:schemeClr val="bg1"/>
                </a:solidFill>
                <a:cs typeface="Arial" pitchFamily="34" charset="0"/>
              </a:rPr>
              <a:t> strategii de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creștere</a:t>
            </a:r>
            <a:r>
              <a:rPr lang="en-US" altLang="ko-KR" sz="3200" b="1" dirty="0">
                <a:solidFill>
                  <a:schemeClr val="bg1"/>
                </a:solidFill>
                <a:cs typeface="Arial" pitchFamily="34" charset="0"/>
              </a:rPr>
              <a:t> a </a:t>
            </a:r>
            <a:r>
              <a:rPr lang="en-US" altLang="ko-KR" sz="3200" b="1" dirty="0" err="1">
                <a:solidFill>
                  <a:schemeClr val="bg1"/>
                </a:solidFill>
                <a:cs typeface="Arial" pitchFamily="34" charset="0"/>
              </a:rPr>
              <a:t>productivității</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pentru</a:t>
            </a:r>
            <a:r>
              <a:rPr lang="en-US" altLang="ko-KR" sz="3200" b="1" dirty="0">
                <a:solidFill>
                  <a:schemeClr val="bg1"/>
                </a:solidFill>
                <a:cs typeface="Arial" pitchFamily="34" charset="0"/>
              </a:rPr>
              <a:t> </a:t>
            </a:r>
            <a:r>
              <a:rPr lang="ro-RO" altLang="ko-KR" sz="3200" b="1" dirty="0">
                <a:solidFill>
                  <a:schemeClr val="bg1"/>
                </a:solidFill>
                <a:cs typeface="Arial" pitchFamily="34" charset="0"/>
              </a:rPr>
              <a:t>munca inteligentă</a:t>
            </a:r>
            <a:r>
              <a:rPr lang="en-US" altLang="ko-KR" sz="3200" b="1" dirty="0">
                <a:solidFill>
                  <a:schemeClr val="bg1"/>
                </a:solidFill>
                <a:cs typeface="Arial" pitchFamily="34" charset="0"/>
              </a:rPr>
              <a:t>
Part</a:t>
            </a:r>
            <a:r>
              <a:rPr lang="ro-RO" altLang="ko-KR" sz="3200" b="1" dirty="0">
                <a:solidFill>
                  <a:schemeClr val="bg1"/>
                </a:solidFill>
                <a:cs typeface="Arial" pitchFamily="34" charset="0"/>
              </a:rPr>
              <a:t>e</a:t>
            </a:r>
            <a:r>
              <a:rPr lang="en-US" altLang="ko-KR" sz="3200" b="1" dirty="0" err="1">
                <a:solidFill>
                  <a:schemeClr val="bg1"/>
                </a:solidFill>
                <a:cs typeface="Arial" pitchFamily="34" charset="0"/>
              </a:rPr>
              <a:t>ner</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Kleinon</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18762"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25553" y="6418532"/>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4"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092706"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5875625" y="1609285"/>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Experiențele anterioare</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Experiențele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pozitive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negative </a:t>
              </a:r>
              <a:r>
                <a:rPr lang="en-US" altLang="ko-KR" sz="1200" dirty="0" err="1">
                  <a:solidFill>
                    <a:schemeClr val="tx1">
                      <a:lumMod val="75000"/>
                      <a:lumOff val="25000"/>
                    </a:schemeClr>
                  </a:solidFill>
                </a:rPr>
                <a:t>influențează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performanța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ulterioară</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anumite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sarcini</a:t>
              </a:r>
              <a:r>
                <a:rPr lang="en-US" altLang="ko-KR" sz="1200" dirty="0">
                  <a:solidFill>
                    <a:schemeClr val="tx1">
                      <a:lumMod val="75000"/>
                      <a:lumOff val="25000"/>
                    </a:schemeClr>
                  </a:solidFill>
                </a:rPr>
                <a:t>.</a:t>
              </a:r>
              <a:r>
                <a:rPr lang="ro-RO" altLang="ko-KR" sz="1200" dirty="0">
                  <a:solidFill>
                    <a:schemeClr val="tx1">
                      <a:lumMod val="75000"/>
                      <a:lumOff val="25000"/>
                    </a:schemeClr>
                  </a:solidFill>
                </a:rPr>
                <a:t> </a:t>
              </a:r>
              <a:r>
                <a:rPr lang="en-US" altLang="ko-KR" sz="1200" dirty="0" err="1">
                  <a:solidFill>
                    <a:schemeClr val="tx1">
                      <a:lumMod val="75000"/>
                      <a:lumOff val="25000"/>
                    </a:schemeClr>
                  </a:solidFill>
                </a:rPr>
                <a:t>Performanța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pozitivă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anterioară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încrederea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oamenilor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capacitatea</a:t>
              </a:r>
              <a:r>
                <a:rPr lang="en-US" altLang="ko-KR" sz="1200" dirty="0">
                  <a:solidFill>
                    <a:schemeClr val="tx1">
                      <a:lumMod val="75000"/>
                      <a:lumOff val="25000"/>
                    </a:schemeClr>
                  </a:solidFill>
                </a:rPr>
                <a:t> lor de a </a:t>
              </a:r>
              <a:r>
                <a:rPr lang="ro-RO" altLang="ko-KR" sz="1200" dirty="0">
                  <a:solidFill>
                    <a:schemeClr val="tx1">
                      <a:lumMod val="75000"/>
                      <a:lumOff val="25000"/>
                    </a:schemeClr>
                  </a:solidFill>
                </a:rPr>
                <a:t>obține rezultate bune la </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similară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viitor</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75625" y="2607835"/>
            <a:ext cx="5503712" cy="1038520"/>
            <a:chOff x="5863220" y="2880785"/>
            <a:chExt cx="3649197" cy="1038520"/>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Observarea experiențelor altora</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3220" y="3088308"/>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Observarea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rezultatelor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pozitive</a:t>
              </a:r>
              <a:r>
                <a:rPr lang="en-US" altLang="ko-KR" sz="1200" dirty="0">
                  <a:solidFill>
                    <a:schemeClr val="tx1">
                      <a:lumMod val="75000"/>
                      <a:lumOff val="25000"/>
                    </a:schemeClr>
                  </a:solidFill>
                </a:rPr>
                <a:t> ale </a:t>
              </a:r>
              <a:r>
                <a:rPr lang="en-US" altLang="ko-KR" sz="1200" dirty="0" err="1">
                  <a:solidFill>
                    <a:schemeClr val="tx1">
                      <a:lumMod val="75000"/>
                      <a:lumOff val="25000"/>
                    </a:schemeClr>
                  </a:solidFill>
                </a:rPr>
                <a:t>altor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persoane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succesului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acestora</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îndeplinirea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încrederea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capacitatea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proprie</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avea</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performană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situație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similară</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27980" y="3525800"/>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624945" y="4459315"/>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5812994" y="4383131"/>
            <a:ext cx="5500672" cy="939621"/>
            <a:chOff x="5865235" y="5106519"/>
            <a:chExt cx="3647182" cy="939621"/>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106519"/>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Feedback-ul fiziologic</a:t>
              </a:r>
              <a:endParaRPr lang="ko-KR" altLang="en-US" sz="1400" b="1" dirty="0">
                <a:solidFill>
                  <a:schemeClr val="tx1">
                    <a:lumMod val="75000"/>
                    <a:lumOff val="25000"/>
                  </a:schemeClr>
                </a:solidFill>
              </a:endParaRP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865235" y="5399809"/>
              <a:ext cx="3646840" cy="646331"/>
            </a:xfrm>
            <a:prstGeom prst="rect">
              <a:avLst/>
            </a:prstGeom>
            <a:noFill/>
          </p:spPr>
          <p:txBody>
            <a:bodyPr wrap="square" rtlCol="0">
              <a:spAutoFit/>
            </a:bodyPr>
            <a:lstStyle/>
            <a:p>
              <a:r>
                <a:rPr lang="ro-RO" altLang="ko-KR" sz="1200" dirty="0">
                  <a:solidFill>
                    <a:schemeClr val="tx1">
                      <a:lumMod val="75000"/>
                      <a:lumOff val="25000"/>
                    </a:schemeClr>
                  </a:solidFill>
                </a:rPr>
                <a:t>Stimularea auto-eficacității este mai ușoară atunci când ne simțim bine atât fizic cât și psihic.</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02643" y="3275503"/>
            <a:ext cx="3990687" cy="2246769"/>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err="1">
                <a:solidFill>
                  <a:srgbClr val="0594A9"/>
                </a:solidFill>
                <a:latin typeface="Trebuchet MS" panose="020B0603020202020204" pitchFamily="34" charset="0"/>
                <a:cs typeface="Arial" pitchFamily="34" charset="0"/>
              </a:rPr>
              <a:t>Secțiunea</a:t>
            </a:r>
            <a:r>
              <a:rPr lang="en-US" altLang="ko-KR" sz="2800" b="1" dirty="0">
                <a:solidFill>
                  <a:srgbClr val="0594A9"/>
                </a:solidFill>
                <a:latin typeface="Trebuchet MS" panose="020B0603020202020204" pitchFamily="34" charset="0"/>
                <a:cs typeface="Arial" pitchFamily="34" charset="0"/>
              </a:rPr>
              <a:t> 2. Cum </a:t>
            </a:r>
            <a:r>
              <a:rPr lang="en-US" altLang="ko-KR" sz="2800" b="1" dirty="0" err="1">
                <a:solidFill>
                  <a:srgbClr val="0594A9"/>
                </a:solidFill>
                <a:latin typeface="Trebuchet MS" panose="020B0603020202020204" pitchFamily="34" charset="0"/>
                <a:cs typeface="Arial" pitchFamily="34" charset="0"/>
              </a:rPr>
              <a:t>funcționează</a:t>
            </a:r>
            <a:r>
              <a:rPr lang="en-US" altLang="ko-KR" sz="2800" b="1" dirty="0">
                <a:solidFill>
                  <a:srgbClr val="0594A9"/>
                </a:solidFill>
                <a:latin typeface="Trebuchet MS" panose="020B0603020202020204" pitchFamily="34" charset="0"/>
                <a:cs typeface="Arial" pitchFamily="34" charset="0"/>
              </a:rPr>
              <a:t> auto-</a:t>
            </a:r>
            <a:r>
              <a:rPr lang="en-US" altLang="ko-KR" sz="2800" b="1" dirty="0" err="1">
                <a:solidFill>
                  <a:srgbClr val="0594A9"/>
                </a:solidFill>
                <a:latin typeface="Trebuchet MS" panose="020B0603020202020204" pitchFamily="34" charset="0"/>
                <a:cs typeface="Arial" pitchFamily="34" charset="0"/>
              </a:rPr>
              <a:t>eficacitatea</a:t>
            </a:r>
            <a:r>
              <a:rPr lang="en-US" altLang="ko-KR" sz="2800" b="1" dirty="0">
                <a:solidFill>
                  <a:srgbClr val="0594A9"/>
                </a:solidFill>
                <a:latin typeface="Trebuchet MS" panose="020B0603020202020204" pitchFamily="34" charset="0"/>
                <a:cs typeface="Arial" pitchFamily="34" charset="0"/>
              </a:rPr>
              <a:t>?
</a:t>
            </a:r>
            <a:endParaRPr lang="en-US" altLang="ko-KR" sz="2000" b="1" dirty="0">
              <a:solidFill>
                <a:srgbClr val="0594A9"/>
              </a:solidFill>
              <a:latin typeface="Trebuchet MS" panose="020B0603020202020204" pitchFamily="34" charset="0"/>
              <a:cs typeface="Arial" pitchFamily="34" charset="0"/>
            </a:endParaRPr>
          </a:p>
        </p:txBody>
      </p:sp>
      <p:grpSp>
        <p:nvGrpSpPr>
          <p:cNvPr id="71" name="Group 70">
            <a:extLst>
              <a:ext uri="{FF2B5EF4-FFF2-40B4-BE49-F238E27FC236}">
                <a16:creationId xmlns:a16="http://schemas.microsoft.com/office/drawing/2014/main" xmlns="" id="{9A8F54D5-ABBC-41D0-B5B9-9F457451DBBB}"/>
              </a:ext>
            </a:extLst>
          </p:cNvPr>
          <p:cNvGrpSpPr/>
          <p:nvPr/>
        </p:nvGrpSpPr>
        <p:grpSpPr>
          <a:xfrm>
            <a:off x="5624945" y="1707598"/>
            <a:ext cx="199272" cy="206152"/>
            <a:chOff x="2411760" y="3708613"/>
            <a:chExt cx="206152" cy="206152"/>
          </a:xfrm>
        </p:grpSpPr>
        <p:sp>
          <p:nvSpPr>
            <p:cNvPr id="72" name="Oval 71">
              <a:extLst>
                <a:ext uri="{FF2B5EF4-FFF2-40B4-BE49-F238E27FC236}">
                  <a16:creationId xmlns:a16="http://schemas.microsoft.com/office/drawing/2014/main" xmlns="" id="{CDE3A946-A14C-4CBA-8016-69506E84D31F}"/>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3" name="Chevron 38">
              <a:extLst>
                <a:ext uri="{FF2B5EF4-FFF2-40B4-BE49-F238E27FC236}">
                  <a16:creationId xmlns:a16="http://schemas.microsoft.com/office/drawing/2014/main" xmlns="" id="{9C78EDF8-2AE6-47F2-8423-28F6F81643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80" name="그룹 2">
            <a:extLst>
              <a:ext uri="{FF2B5EF4-FFF2-40B4-BE49-F238E27FC236}">
                <a16:creationId xmlns:a16="http://schemas.microsoft.com/office/drawing/2014/main" xmlns="" id="{60561E58-DA89-4AC2-B46F-1074F0B4BFF9}"/>
              </a:ext>
            </a:extLst>
          </p:cNvPr>
          <p:cNvGrpSpPr/>
          <p:nvPr/>
        </p:nvGrpSpPr>
        <p:grpSpPr>
          <a:xfrm>
            <a:off x="5875625" y="3452408"/>
            <a:ext cx="5503710" cy="753757"/>
            <a:chOff x="5863221" y="3995582"/>
            <a:chExt cx="3649196" cy="753757"/>
          </a:xfrm>
        </p:grpSpPr>
        <p:sp>
          <p:nvSpPr>
            <p:cNvPr id="81" name="TextBox 80">
              <a:extLst>
                <a:ext uri="{FF2B5EF4-FFF2-40B4-BE49-F238E27FC236}">
                  <a16:creationId xmlns:a16="http://schemas.microsoft.com/office/drawing/2014/main" xmlns="" id="{C97D90F3-1608-4E7D-AEE5-822ABC15789A}"/>
                </a:ext>
              </a:extLst>
            </p:cNvPr>
            <p:cNvSpPr txBox="1"/>
            <p:nvPr/>
          </p:nvSpPr>
          <p:spPr>
            <a:xfrm>
              <a:off x="5865235" y="3995582"/>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Persuasiunea verbală</a:t>
              </a:r>
              <a:endParaRPr lang="ko-KR" altLang="en-US" sz="1400" b="1" dirty="0">
                <a:solidFill>
                  <a:schemeClr val="tx1">
                    <a:lumMod val="75000"/>
                    <a:lumOff val="25000"/>
                  </a:schemeClr>
                </a:solidFill>
              </a:endParaRPr>
            </a:p>
          </p:txBody>
        </p:sp>
        <p:sp>
          <p:nvSpPr>
            <p:cNvPr id="82" name="TextBox 81">
              <a:extLst>
                <a:ext uri="{FF2B5EF4-FFF2-40B4-BE49-F238E27FC236}">
                  <a16:creationId xmlns:a16="http://schemas.microsoft.com/office/drawing/2014/main" xmlns="" id="{6C0DE595-9C3D-4EDB-96D8-89969BA4FEB1}"/>
                </a:ext>
              </a:extLst>
            </p:cNvPr>
            <p:cNvSpPr txBox="1"/>
            <p:nvPr/>
          </p:nvSpPr>
          <p:spPr>
            <a:xfrm>
              <a:off x="5863221" y="4287674"/>
              <a:ext cx="3646840" cy="461665"/>
            </a:xfrm>
            <a:prstGeom prst="rect">
              <a:avLst/>
            </a:prstGeom>
            <a:noFill/>
          </p:spPr>
          <p:txBody>
            <a:bodyPr wrap="square" rtlCol="0">
              <a:spAutoFit/>
            </a:bodyPr>
            <a:lstStyle/>
            <a:p>
              <a:r>
                <a:rPr lang="ro-RO" altLang="ko-KR" sz="1200" dirty="0">
                  <a:solidFill>
                    <a:schemeClr val="tx1">
                      <a:lumMod val="75000"/>
                      <a:lumOff val="25000"/>
                    </a:schemeClr>
                  </a:solidFill>
                </a:rPr>
                <a:t>Încurajarea verbală ajută </a:t>
              </a:r>
              <a:r>
                <a:rPr lang="en-US" altLang="ko-KR" sz="1200" dirty="0" err="1">
                  <a:solidFill>
                    <a:schemeClr val="tx1">
                      <a:lumMod val="75000"/>
                      <a:lumOff val="25000"/>
                    </a:schemeClr>
                  </a:solidFill>
                </a:rPr>
                <a:t>oamenii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creadă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au </a:t>
              </a:r>
              <a:r>
                <a:rPr lang="en-US" altLang="ko-KR" sz="1200" dirty="0" err="1">
                  <a:solidFill>
                    <a:schemeClr val="tx1">
                      <a:lumMod val="75000"/>
                      <a:lumOff val="25000"/>
                    </a:schemeClr>
                  </a:solidFill>
                </a:rPr>
                <a:t>abilitățile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necesare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performa</a:t>
              </a:r>
              <a:r>
                <a:rPr lang="en-US" altLang="ko-KR" sz="1200" dirty="0">
                  <a:solidFill>
                    <a:schemeClr val="tx1">
                      <a:lumMod val="75000"/>
                      <a:lumOff val="25000"/>
                    </a:schemeClr>
                  </a:solidFill>
                </a:rPr>
                <a:t> bine.</a:t>
              </a:r>
              <a:endParaRPr lang="ko-KR" altLang="en-US" sz="1200" dirty="0">
                <a:solidFill>
                  <a:schemeClr val="tx1">
                    <a:lumMod val="75000"/>
                    <a:lumOff val="25000"/>
                  </a:schemeClr>
                </a:solidFill>
              </a:endParaRPr>
            </a:p>
          </p:txBody>
        </p:sp>
      </p:grpSp>
      <p:grpSp>
        <p:nvGrpSpPr>
          <p:cNvPr id="92" name="Group 91">
            <a:extLst>
              <a:ext uri="{FF2B5EF4-FFF2-40B4-BE49-F238E27FC236}">
                <a16:creationId xmlns:a16="http://schemas.microsoft.com/office/drawing/2014/main" xmlns="" id="{CC5F1AD8-79CF-4622-AE99-E0C962AB4209}"/>
              </a:ext>
            </a:extLst>
          </p:cNvPr>
          <p:cNvGrpSpPr/>
          <p:nvPr/>
        </p:nvGrpSpPr>
        <p:grpSpPr>
          <a:xfrm>
            <a:off x="5627466" y="2686305"/>
            <a:ext cx="199272" cy="206152"/>
            <a:chOff x="2411760" y="3708613"/>
            <a:chExt cx="206152" cy="206152"/>
          </a:xfrm>
        </p:grpSpPr>
        <p:sp>
          <p:nvSpPr>
            <p:cNvPr id="93" name="Oval 92">
              <a:extLst>
                <a:ext uri="{FF2B5EF4-FFF2-40B4-BE49-F238E27FC236}">
                  <a16:creationId xmlns:a16="http://schemas.microsoft.com/office/drawing/2014/main" xmlns="" id="{EB8864D8-16CD-4ECE-8715-8670C054E0A2}"/>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4" name="Chevron 45">
              <a:extLst>
                <a:ext uri="{FF2B5EF4-FFF2-40B4-BE49-F238E27FC236}">
                  <a16:creationId xmlns:a16="http://schemas.microsoft.com/office/drawing/2014/main" xmlns="" id="{81F9E311-63D3-49DB-9D32-E53ED8E140F3}"/>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8" name="Group 97">
            <a:extLst>
              <a:ext uri="{FF2B5EF4-FFF2-40B4-BE49-F238E27FC236}">
                <a16:creationId xmlns:a16="http://schemas.microsoft.com/office/drawing/2014/main" xmlns="" id="{74E2196F-19C0-443A-8BC4-2D7DBE41CB93}"/>
              </a:ext>
            </a:extLst>
          </p:cNvPr>
          <p:cNvGrpSpPr/>
          <p:nvPr/>
        </p:nvGrpSpPr>
        <p:grpSpPr>
          <a:xfrm>
            <a:off x="5613722" y="5385167"/>
            <a:ext cx="199272" cy="206152"/>
            <a:chOff x="2411760" y="3708613"/>
            <a:chExt cx="206152" cy="206152"/>
          </a:xfrm>
        </p:grpSpPr>
        <p:sp>
          <p:nvSpPr>
            <p:cNvPr id="99" name="Oval 98">
              <a:extLst>
                <a:ext uri="{FF2B5EF4-FFF2-40B4-BE49-F238E27FC236}">
                  <a16:creationId xmlns:a16="http://schemas.microsoft.com/office/drawing/2014/main" xmlns="" id="{C47A345E-83C7-4F8D-AF2B-B341D41F9C4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0" name="Chevron 38">
              <a:extLst>
                <a:ext uri="{FF2B5EF4-FFF2-40B4-BE49-F238E27FC236}">
                  <a16:creationId xmlns:a16="http://schemas.microsoft.com/office/drawing/2014/main" xmlns="" id="{94B115B9-2E9D-4105-B5D4-AC0F9A3E4FC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02" name="그룹 1">
            <a:extLst>
              <a:ext uri="{FF2B5EF4-FFF2-40B4-BE49-F238E27FC236}">
                <a16:creationId xmlns:a16="http://schemas.microsoft.com/office/drawing/2014/main" xmlns="" id="{F6BEDF62-2BB8-43CB-99D2-3F421671DAEA}"/>
              </a:ext>
            </a:extLst>
          </p:cNvPr>
          <p:cNvGrpSpPr/>
          <p:nvPr/>
        </p:nvGrpSpPr>
        <p:grpSpPr>
          <a:xfrm>
            <a:off x="5824217" y="5288726"/>
            <a:ext cx="5552080" cy="983504"/>
            <a:chOff x="5831149" y="5106519"/>
            <a:chExt cx="3681268" cy="983504"/>
          </a:xfrm>
        </p:grpSpPr>
        <p:sp>
          <p:nvSpPr>
            <p:cNvPr id="103" name="TextBox 102">
              <a:extLst>
                <a:ext uri="{FF2B5EF4-FFF2-40B4-BE49-F238E27FC236}">
                  <a16:creationId xmlns:a16="http://schemas.microsoft.com/office/drawing/2014/main" xmlns="" id="{99954FBB-264B-4D06-ABE6-96C817A148BC}"/>
                </a:ext>
              </a:extLst>
            </p:cNvPr>
            <p:cNvSpPr txBox="1"/>
            <p:nvPr/>
          </p:nvSpPr>
          <p:spPr>
            <a:xfrm>
              <a:off x="5865235" y="5106519"/>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Experiențele imaginate</a:t>
              </a:r>
              <a:endParaRPr lang="ko-KR" altLang="en-US" sz="1400" b="1" dirty="0">
                <a:solidFill>
                  <a:schemeClr val="tx1">
                    <a:lumMod val="75000"/>
                    <a:lumOff val="25000"/>
                  </a:schemeClr>
                </a:solidFill>
              </a:endParaRPr>
            </a:p>
          </p:txBody>
        </p:sp>
        <p:sp>
          <p:nvSpPr>
            <p:cNvPr id="104" name="TextBox 103">
              <a:extLst>
                <a:ext uri="{FF2B5EF4-FFF2-40B4-BE49-F238E27FC236}">
                  <a16:creationId xmlns:a16="http://schemas.microsoft.com/office/drawing/2014/main" xmlns="" id="{6D6DAFFF-626D-4736-87BB-EA0F500A9A17}"/>
                </a:ext>
              </a:extLst>
            </p:cNvPr>
            <p:cNvSpPr txBox="1"/>
            <p:nvPr/>
          </p:nvSpPr>
          <p:spPr>
            <a:xfrm>
              <a:off x="5831149" y="5443692"/>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A face </a:t>
              </a:r>
              <a:r>
                <a:rPr lang="en-US" altLang="ko-KR" sz="1200" dirty="0" err="1">
                  <a:solidFill>
                    <a:schemeClr val="tx1">
                      <a:lumMod val="75000"/>
                      <a:lumOff val="25000"/>
                    </a:schemeClr>
                  </a:solidFill>
                </a:rPr>
                <a:t>succesul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probabil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rezultat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vizualizându</a:t>
              </a:r>
              <a:r>
                <a:rPr lang="en-US" altLang="ko-KR" sz="1200" dirty="0">
                  <a:solidFill>
                    <a:schemeClr val="tx1">
                      <a:lumMod val="75000"/>
                      <a:lumOff val="25000"/>
                    </a:schemeClr>
                  </a:solidFill>
                </a:rPr>
                <a:t>-ne ca </a:t>
              </a:r>
              <a:r>
                <a:rPr lang="en-US" altLang="ko-KR" sz="1200" dirty="0" err="1">
                  <a:solidFill>
                    <a:schemeClr val="tx1">
                      <a:lumMod val="75000"/>
                      <a:lumOff val="25000"/>
                    </a:schemeClr>
                  </a:solidFill>
                </a:rPr>
                <a:t>având</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comportament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eficient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atunci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realizăm</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șansele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reușită</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sp>
        <p:nvSpPr>
          <p:cNvPr id="4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52" name="Immagin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65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xmlns="" id="{82AA4491-B9AF-4FB0-BE43-60C3ABF8B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1251" y="1423960"/>
            <a:ext cx="4982547" cy="498254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572847" y="1853920"/>
            <a:ext cx="5846614" cy="5078313"/>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ea typeface="Calibri" panose="020F0502020204030204" pitchFamily="34" charset="0"/>
                <a:cs typeface="Arial" panose="020B0604020202020204" pitchFamily="34" charset="0"/>
              </a:rPr>
              <a:t>Albert Bandura a </a:t>
            </a:r>
            <a:r>
              <a:rPr lang="en-US" sz="2000" dirty="0" err="1">
                <a:latin typeface="Arial" panose="020B0604020202020204" pitchFamily="34" charset="0"/>
                <a:ea typeface="Calibri" panose="020F0502020204030204" pitchFamily="34" charset="0"/>
                <a:cs typeface="Arial" panose="020B0604020202020204" pitchFamily="34" charset="0"/>
              </a:rPr>
              <a:t>semnalat</a:t>
            </a:r>
            <a:r>
              <a:rPr lang="en-US" sz="2000" dirty="0">
                <a:latin typeface="Arial" panose="020B0604020202020204" pitchFamily="34" charset="0"/>
                <a:ea typeface="Calibri" panose="020F0502020204030204" pitchFamily="34" charset="0"/>
                <a:cs typeface="Arial" panose="020B0604020202020204" pitchFamily="34" charset="0"/>
              </a:rPr>
              <a:t> 4 </a:t>
            </a:r>
            <a:r>
              <a:rPr lang="en-US" sz="2000" dirty="0" err="1">
                <a:latin typeface="Arial" panose="020B0604020202020204" pitchFamily="34" charset="0"/>
                <a:ea typeface="Calibri" panose="020F0502020204030204" pitchFamily="34" charset="0"/>
                <a:cs typeface="Arial" panose="020B0604020202020204" pitchFamily="34" charset="0"/>
              </a:rPr>
              <a:t>surse</a:t>
            </a:r>
            <a:r>
              <a:rPr lang="en-US" sz="2000" dirty="0">
                <a:latin typeface="Arial" panose="020B0604020202020204" pitchFamily="34" charset="0"/>
                <a:ea typeface="Calibri" panose="020F0502020204030204" pitchFamily="34" charset="0"/>
                <a:cs typeface="Arial" panose="020B0604020202020204" pitchFamily="34" charset="0"/>
              </a:rPr>
              <a:t> din care </a:t>
            </a:r>
            <a:r>
              <a:rPr lang="en-US" sz="2000" dirty="0" err="1">
                <a:latin typeface="Arial" panose="020B0604020202020204" pitchFamily="34" charset="0"/>
                <a:ea typeface="Calibri" panose="020F0502020204030204" pitchFamily="34" charset="0"/>
                <a:cs typeface="Arial" panose="020B0604020202020204" pitchFamily="34" charset="0"/>
              </a:rPr>
              <a:t>indivizii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interpretează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informațiile</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pentru</a:t>
            </a:r>
            <a:r>
              <a:rPr lang="en-US" sz="2000" dirty="0">
                <a:latin typeface="Arial" panose="020B0604020202020204" pitchFamily="34" charset="0"/>
                <a:ea typeface="Calibri" panose="020F0502020204030204" pitchFamily="34" charset="0"/>
                <a:cs typeface="Arial" panose="020B0604020202020204" pitchFamily="34" charset="0"/>
              </a:rPr>
              <a:t> a-</a:t>
            </a:r>
            <a:r>
              <a:rPr lang="en-US" sz="2000" dirty="0" err="1">
                <a:latin typeface="Arial" panose="020B0604020202020204" pitchFamily="34" charset="0"/>
                <a:ea typeface="Calibri" panose="020F0502020204030204" pitchFamily="34" charset="0"/>
                <a:cs typeface="Arial" panose="020B0604020202020204" pitchFamily="34" charset="0"/>
              </a:rPr>
              <a:t>și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construi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autoeficacitatea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rezultatele</a:t>
            </a:r>
            <a:r>
              <a:rPr lang="en-US" sz="2000" dirty="0">
                <a:latin typeface="Arial" panose="020B0604020202020204" pitchFamily="34" charset="0"/>
                <a:ea typeface="Calibri" panose="020F0502020204030204" pitchFamily="34" charset="0"/>
                <a:cs typeface="Arial" panose="020B0604020202020204" pitchFamily="34" charset="0"/>
              </a:rPr>
              <a:t> </a:t>
            </a:r>
            <a:r>
              <a:rPr lang="ro-RO" sz="2000" dirty="0">
                <a:latin typeface="Arial" panose="020B0604020202020204" pitchFamily="34" charset="0"/>
                <a:ea typeface="Calibri" panose="020F0502020204030204" pitchFamily="34" charset="0"/>
                <a:cs typeface="Arial" panose="020B0604020202020204" pitchFamily="34" charset="0"/>
              </a:rPr>
              <a:t>experiențelor anterioare</a:t>
            </a:r>
            <a:r>
              <a:rPr lang="en-US" sz="2000" dirty="0">
                <a:latin typeface="Arial" panose="020B0604020202020204" pitchFamily="34" charset="0"/>
                <a:ea typeface="Calibri" panose="020F0502020204030204" pitchFamily="34" charset="0"/>
                <a:cs typeface="Arial" panose="020B0604020202020204" pitchFamily="34" charset="0"/>
              </a:rPr>
              <a:t>, </a:t>
            </a:r>
            <a:r>
              <a:rPr lang="ro-RO" sz="2000" dirty="0">
                <a:latin typeface="Arial" panose="020B0604020202020204" pitchFamily="34" charset="0"/>
                <a:ea typeface="Calibri" panose="020F0502020204030204" pitchFamily="34" charset="0"/>
                <a:cs typeface="Arial" panose="020B0604020202020204" pitchFamily="34" charset="0"/>
              </a:rPr>
              <a:t>observarea experiențelor altora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persuasiunea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verbală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și</a:t>
            </a:r>
            <a:r>
              <a:rPr lang="en-US" sz="2000" dirty="0">
                <a:latin typeface="Arial" panose="020B0604020202020204" pitchFamily="34" charset="0"/>
                <a:ea typeface="Calibri" panose="020F0502020204030204" pitchFamily="34" charset="0"/>
                <a:cs typeface="Arial" panose="020B0604020202020204" pitchFamily="34" charset="0"/>
              </a:rPr>
              <a:t> feedback-ul </a:t>
            </a:r>
            <a:r>
              <a:rPr lang="en-US" sz="2000" dirty="0" err="1">
                <a:latin typeface="Arial" panose="020B0604020202020204" pitchFamily="34" charset="0"/>
                <a:ea typeface="Calibri" panose="020F0502020204030204" pitchFamily="34" charset="0"/>
                <a:cs typeface="Arial" panose="020B0604020202020204" pitchFamily="34" charset="0"/>
              </a:rPr>
              <a:t>fiziologic</a:t>
            </a:r>
            <a:r>
              <a:rPr lang="en-US" sz="2000" dirty="0">
                <a:latin typeface="Arial" panose="020B0604020202020204" pitchFamily="34" charset="0"/>
                <a:ea typeface="Calibri" panose="020F0502020204030204" pitchFamily="34" charset="0"/>
                <a:cs typeface="Arial" panose="020B0604020202020204" pitchFamily="34" charset="0"/>
              </a:rPr>
              <a:t>.
</a:t>
            </a:r>
          </a:p>
          <a:p>
            <a:pPr>
              <a:defRPr/>
            </a:pPr>
            <a:r>
              <a:rPr lang="en-US" sz="2000" dirty="0">
                <a:latin typeface="Arial" panose="020B0604020202020204" pitchFamily="34" charset="0"/>
                <a:ea typeface="Calibri" panose="020F0502020204030204" pitchFamily="34" charset="0"/>
                <a:cs typeface="Arial" panose="020B0604020202020204" pitchFamily="34" charset="0"/>
              </a:rPr>
              <a:t>O </a:t>
            </a:r>
            <a:r>
              <a:rPr lang="en-US" sz="2000" dirty="0" err="1">
                <a:latin typeface="Arial" panose="020B0604020202020204" pitchFamily="34" charset="0"/>
                <a:ea typeface="Calibri" panose="020F0502020204030204" pitchFamily="34" charset="0"/>
                <a:cs typeface="Arial" panose="020B0604020202020204" pitchFamily="34" charset="0"/>
              </a:rPr>
              <a:t>sursă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suplimentară</a:t>
            </a:r>
            <a:r>
              <a:rPr lang="en-US" sz="2000" dirty="0">
                <a:latin typeface="Arial" panose="020B0604020202020204" pitchFamily="34" charset="0"/>
                <a:ea typeface="Calibri" panose="020F0502020204030204" pitchFamily="34" charset="0"/>
                <a:cs typeface="Arial" panose="020B0604020202020204" pitchFamily="34" charset="0"/>
              </a:rPr>
              <a:t> care nu </a:t>
            </a:r>
            <a:r>
              <a:rPr lang="en-US" sz="2000" dirty="0" err="1">
                <a:latin typeface="Arial" panose="020B0604020202020204" pitchFamily="34" charset="0"/>
                <a:ea typeface="Calibri" panose="020F0502020204030204" pitchFamily="34" charset="0"/>
                <a:cs typeface="Arial" panose="020B0604020202020204" pitchFamily="34" charset="0"/>
              </a:rPr>
              <a:t>trebuie</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neglijată</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b="1" dirty="0" err="1">
                <a:latin typeface="Arial" panose="020B0604020202020204" pitchFamily="34" charset="0"/>
                <a:ea typeface="Calibri" panose="020F0502020204030204" pitchFamily="34" charset="0"/>
                <a:cs typeface="Arial" panose="020B0604020202020204" pitchFamily="34" charset="0"/>
              </a:rPr>
              <a:t>experiențe</a:t>
            </a:r>
            <a:r>
              <a:rPr lang="ro-RO" sz="2000" b="1" dirty="0">
                <a:latin typeface="Arial" panose="020B0604020202020204" pitchFamily="34" charset="0"/>
                <a:ea typeface="Calibri" panose="020F0502020204030204" pitchFamily="34" charset="0"/>
                <a:cs typeface="Arial" panose="020B0604020202020204" pitchFamily="34" charset="0"/>
              </a:rPr>
              <a:t>le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imaginate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sau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vizualizare</a:t>
            </a:r>
            <a:r>
              <a:rPr lang="ro-RO" sz="2000" b="1" dirty="0">
                <a:latin typeface="Arial" panose="020B0604020202020204" pitchFamily="34" charset="0"/>
                <a:ea typeface="Calibri" panose="020F0502020204030204" pitchFamily="34" charset="0"/>
                <a:cs typeface="Arial" panose="020B0604020202020204" pitchFamily="34" charset="0"/>
              </a:rPr>
              <a:t>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este</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târziu</a:t>
            </a:r>
            <a:r>
              <a:rPr lang="en-US" sz="2000" dirty="0">
                <a:latin typeface="Arial" panose="020B0604020202020204" pitchFamily="34" charset="0"/>
                <a:ea typeface="Calibri" panose="020F0502020204030204" pitchFamily="34" charset="0"/>
                <a:cs typeface="Arial" panose="020B0604020202020204" pitchFamily="34" charset="0"/>
              </a:rPr>
              <a:t> </a:t>
            </a:r>
            <a:r>
              <a:rPr lang="ro-RO" sz="2000" dirty="0">
                <a:latin typeface="Arial" panose="020B0604020202020204" pitchFamily="34" charset="0"/>
                <a:ea typeface="Calibri" panose="020F0502020204030204" pitchFamily="34" charset="0"/>
                <a:cs typeface="Arial" panose="020B0604020202020204" pitchFamily="34" charset="0"/>
              </a:rPr>
              <a:t>introdusă </a:t>
            </a:r>
            <a:r>
              <a:rPr lang="en-US" sz="2000" dirty="0">
                <a:latin typeface="Arial" panose="020B0604020202020204" pitchFamily="34" charset="0"/>
                <a:ea typeface="Calibri" panose="020F0502020204030204" pitchFamily="34" charset="0"/>
                <a:cs typeface="Arial" panose="020B0604020202020204" pitchFamily="34" charset="0"/>
              </a:rPr>
              <a:t>de</a:t>
            </a:r>
            <a:r>
              <a:rPr lang="ro-RO" sz="2000" dirty="0">
                <a:latin typeface="Arial" panose="020B0604020202020204" pitchFamily="34" charset="0"/>
                <a:ea typeface="Calibri" panose="020F0502020204030204" pitchFamily="34" charset="0"/>
                <a:cs typeface="Arial" panose="020B0604020202020204" pitchFamily="34" charset="0"/>
              </a:rPr>
              <a:t> către</a:t>
            </a:r>
            <a:r>
              <a:rPr lang="en-US" sz="2000" dirty="0">
                <a:latin typeface="Arial" panose="020B0604020202020204" pitchFamily="34" charset="0"/>
                <a:ea typeface="Calibri" panose="020F0502020204030204" pitchFamily="34" charset="0"/>
                <a:cs typeface="Arial" panose="020B0604020202020204" pitchFamily="34" charset="0"/>
              </a:rPr>
              <a:t> James Maddux.
</a:t>
            </a:r>
            <a:endParaRPr lang="en-US" sz="2400" dirty="0">
              <a:latin typeface="Trebuchet MS" panose="020B0603020202020204" pitchFamily="34" charset="0"/>
              <a:ea typeface="Calibri" panose="020F0502020204030204" pitchFamily="34" charset="0"/>
              <a:cs typeface="Arial" panose="020B0604020202020204" pitchFamily="34" charset="0"/>
            </a:endParaRPr>
          </a:p>
          <a:p>
            <a:pPr>
              <a:defRPr/>
            </a:pPr>
            <a:endParaRPr lang="en-US" sz="2400" dirty="0">
              <a:effectLst/>
              <a:latin typeface="Trebuchet MS" panose="020B0603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62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666888"/>
            <a:ext cx="11079282" cy="3970318"/>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ro-RO" sz="2000" b="1" dirty="0">
                <a:effectLst/>
                <a:latin typeface="Arial" panose="020B0604020202020204" pitchFamily="34" charset="0"/>
                <a:ea typeface="Calibri" panose="020F0502020204030204" pitchFamily="34" charset="0"/>
                <a:cs typeface="Arial" panose="020B0604020202020204" pitchFamily="34" charset="0"/>
              </a:rPr>
              <a:t>Experiențele anterioare</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Este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ușor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crezi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reuși</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să realizezi cu succes o sarcină </a:t>
            </a:r>
            <a:r>
              <a:rPr lang="en-US" sz="2000" dirty="0" err="1">
                <a:latin typeface="Arial" panose="020B0604020202020204" pitchFamily="34" charset="0"/>
                <a:cs typeface="Arial" panose="020B0604020202020204" pitchFamily="34" charset="0"/>
              </a:rPr>
              <a:t>atunci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când</a:t>
            </a:r>
            <a:r>
              <a:rPr lang="en-US" sz="2000" dirty="0">
                <a:latin typeface="Arial" panose="020B0604020202020204" pitchFamily="34" charset="0"/>
                <a:cs typeface="Arial" panose="020B0604020202020204" pitchFamily="34" charset="0"/>
              </a:rPr>
              <a:t> ai </a:t>
            </a:r>
            <a:r>
              <a:rPr lang="en-US" sz="2000" dirty="0" err="1">
                <a:latin typeface="Arial" panose="020B0604020202020204" pitchFamily="34" charset="0"/>
                <a:cs typeface="Arial" panose="020B0604020202020204" pitchFamily="34" charset="0"/>
              </a:rPr>
              <a:t>avut</a:t>
            </a:r>
            <a:r>
              <a:rPr lang="en-US" sz="2000" dirty="0">
                <a:latin typeface="Arial" panose="020B0604020202020204" pitchFamily="34" charset="0"/>
                <a:cs typeface="Arial" panose="020B0604020202020204" pitchFamily="34" charset="0"/>
              </a:rPr>
              <a:t> anterior </a:t>
            </a:r>
            <a:r>
              <a:rPr lang="en-US" sz="2000" dirty="0" err="1">
                <a:latin typeface="Arial" panose="020B0604020202020204" pitchFamily="34" charset="0"/>
                <a:cs typeface="Arial" panose="020B0604020202020204" pitchFamily="34" charset="0"/>
              </a:rPr>
              <a:t>rezultate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pozitive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 situații similare.</a:t>
            </a:r>
          </a:p>
          <a:p>
            <a:pPr>
              <a:defRPr/>
            </a:pPr>
            <a:r>
              <a:rPr lang="en-US" sz="2000" dirty="0">
                <a:latin typeface="Arial" panose="020B0604020202020204" pitchFamily="34" charset="0"/>
                <a:cs typeface="Arial" panose="020B0604020202020204" pitchFamily="34" charset="0"/>
              </a:rPr>
              <a:t>
A face o </a:t>
            </a:r>
            <a:r>
              <a:rPr lang="en-US" sz="2000" dirty="0" err="1">
                <a:latin typeface="Arial" panose="020B0604020202020204" pitchFamily="34" charset="0"/>
                <a:cs typeface="Arial" panose="020B0604020202020204" pitchFamily="34" charset="0"/>
              </a:rPr>
              <a:t>listă</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situațiile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 care ai avut rezultate bune la locul de muncă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atunci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ți</a:t>
            </a:r>
            <a:r>
              <a:rPr lang="en-US" sz="2000" dirty="0">
                <a:latin typeface="Arial" panose="020B0604020202020204" pitchFamily="34" charset="0"/>
                <a:cs typeface="Arial" panose="020B0604020202020204" pitchFamily="34" charset="0"/>
              </a:rPr>
              <a:t>-ai </a:t>
            </a:r>
            <a:r>
              <a:rPr lang="en-US" sz="2000" dirty="0" err="1">
                <a:latin typeface="Arial" panose="020B0604020202020204" pitchFamily="34" charset="0"/>
                <a:cs typeface="Arial" panose="020B0604020202020204" pitchFamily="34" charset="0"/>
              </a:rPr>
              <a:t>asumat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provocări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ajuta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îmbunătățești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încrederea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Deși</a:t>
            </a:r>
            <a:r>
              <a:rPr lang="en-US" sz="2000" dirty="0">
                <a:latin typeface="Arial" panose="020B0604020202020204" pitchFamily="34" charset="0"/>
                <a:cs typeface="Arial" panose="020B0604020202020204" pitchFamily="34" charset="0"/>
              </a:rPr>
              <a:t> s-</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nu </a:t>
            </a:r>
            <a:r>
              <a:rPr lang="en-US" sz="2000" dirty="0" err="1">
                <a:latin typeface="Arial" panose="020B0604020202020204" pitchFamily="34" charset="0"/>
                <a:cs typeface="Arial" panose="020B0604020202020204" pitchFamily="34" charset="0"/>
              </a:rPr>
              <a:t>întâ</a:t>
            </a:r>
            <a:r>
              <a:rPr lang="ro-RO" sz="2000" dirty="0">
                <a:latin typeface="Arial" panose="020B0604020202020204" pitchFamily="34" charset="0"/>
                <a:cs typeface="Arial" panose="020B0604020202020204" pitchFamily="34" charset="0"/>
              </a:rPr>
              <a:t>lnești</a:t>
            </a:r>
            <a:r>
              <a:rPr lang="en-US" sz="2000" dirty="0">
                <a:latin typeface="Arial" panose="020B0604020202020204" pitchFamily="34" charset="0"/>
                <a:cs typeface="Arial" panose="020B0604020202020204" pitchFamily="34" charset="0"/>
              </a:rPr>
              <a:t> exact </a:t>
            </a:r>
            <a:r>
              <a:rPr lang="en-US" sz="2000" dirty="0" err="1">
                <a:latin typeface="Arial" panose="020B0604020202020204" pitchFamily="34" charset="0"/>
                <a:cs typeface="Arial" panose="020B0604020202020204" pitchFamily="34" charset="0"/>
              </a:rPr>
              <a:t>aceeași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situație</a:t>
            </a:r>
            <a:r>
              <a:rPr lang="en-US" sz="2000" dirty="0">
                <a:latin typeface="Arial" panose="020B0604020202020204" pitchFamily="34" charset="0"/>
                <a:cs typeface="Arial" panose="020B0604020202020204" pitchFamily="34" charset="0"/>
              </a:rPr>
              <a:t> – </a:t>
            </a:r>
            <a:r>
              <a:rPr lang="ro-RO" sz="2000" dirty="0">
                <a:latin typeface="Arial" panose="020B0604020202020204" pitchFamily="34" charset="0"/>
                <a:cs typeface="Arial" panose="020B0604020202020204" pitchFamily="34" charset="0"/>
              </a:rPr>
              <a:t>caută asemănări.</a:t>
            </a:r>
            <a:r>
              <a:rPr lang="en-US" sz="2000" dirty="0">
                <a:latin typeface="Arial" panose="020B0604020202020204" pitchFamily="34" charset="0"/>
                <a:cs typeface="Arial" panose="020B0604020202020204" pitchFamily="34" charset="0"/>
              </a:rPr>
              <a:t>
</a:t>
            </a:r>
            <a:endParaRPr lang="es-ES" sz="2400" dirty="0">
              <a:latin typeface="Trebuchet MS" panose="020B0603020202020204" pitchFamily="34" charset="0"/>
              <a:cs typeface="Calibri" panose="020F0502020204030204" pitchFamily="34" charset="0"/>
            </a:endParaRPr>
          </a:p>
          <a:p>
            <a:pPr>
              <a:defRPr/>
            </a:pP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able and chairs&#10;&#10;Description automatically generated with low confidence">
            <a:extLst>
              <a:ext uri="{FF2B5EF4-FFF2-40B4-BE49-F238E27FC236}">
                <a16:creationId xmlns:a16="http://schemas.microsoft.com/office/drawing/2014/main" xmlns="" id="{B9182C6C-873C-42EA-BF31-69B7181EDD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7409" y="4926563"/>
            <a:ext cx="2890038" cy="173359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11508123" cy="4832092"/>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ro-RO" sz="2000" b="1" dirty="0">
                <a:effectLst/>
                <a:latin typeface="Arial" panose="020B0604020202020204" pitchFamily="34" charset="0"/>
                <a:ea typeface="Calibri" panose="020F0502020204030204" pitchFamily="34" charset="0"/>
                <a:cs typeface="Arial" panose="020B0604020202020204" pitchFamily="34" charset="0"/>
              </a:rPr>
              <a:t>Observarea experiențelor celorlalți</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asemenea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este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mai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ușor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crezi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poți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realiza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ceva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atunci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când</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vezi</a:t>
            </a:r>
            <a:r>
              <a:rPr lang="en-US" sz="2000" b="1" dirty="0">
                <a:latin typeface="Arial" panose="020B0604020202020204" pitchFamily="34" charset="0"/>
                <a:cs typeface="Arial" panose="020B0604020202020204" pitchFamily="34" charset="0"/>
              </a:rPr>
              <a:t> pe </a:t>
            </a:r>
            <a:r>
              <a:rPr lang="en-US" sz="2000" b="1" dirty="0" err="1">
                <a:latin typeface="Arial" panose="020B0604020202020204" pitchFamily="34" charset="0"/>
                <a:cs typeface="Arial" panose="020B0604020202020204" pitchFamily="34" charset="0"/>
              </a:rPr>
              <a:t>cineva</a:t>
            </a:r>
            <a:r>
              <a:rPr lang="en-US" sz="2000" b="1" dirty="0">
                <a:latin typeface="Arial" panose="020B0604020202020204" pitchFamily="34" charset="0"/>
                <a:cs typeface="Arial" panose="020B0604020202020204" pitchFamily="34" charset="0"/>
              </a:rPr>
              <a:t> similar cu tine </a:t>
            </a:r>
            <a:r>
              <a:rPr lang="en-US" sz="2000" b="1" dirty="0" err="1">
                <a:latin typeface="Arial" panose="020B0604020202020204" pitchFamily="34" charset="0"/>
                <a:cs typeface="Arial" panose="020B0604020202020204" pitchFamily="34" charset="0"/>
              </a:rPr>
              <a:t>făcând</a:t>
            </a:r>
            <a:r>
              <a:rPr lang="en-US" sz="2000" b="1" dirty="0">
                <a:latin typeface="Arial" panose="020B0604020202020204" pitchFamily="34" charset="0"/>
                <a:cs typeface="Arial" panose="020B0604020202020204" pitchFamily="34" charset="0"/>
              </a:rPr>
              <a:t>-o. 
</a:t>
            </a:r>
            <a:endParaRPr lang="en-US" sz="2000"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Atunci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asumi</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provocare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nouă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tine - </a:t>
            </a:r>
            <a:r>
              <a:rPr lang="en-US" sz="2000" dirty="0" err="1">
                <a:latin typeface="Arial" panose="020B0604020202020204" pitchFamily="34" charset="0"/>
                <a:cs typeface="Arial" panose="020B0604020202020204" pitchFamily="34" charset="0"/>
              </a:rPr>
              <a:t>fii</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ochii</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colegii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prietenii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persoanele</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poziții</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abilități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similare</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alte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companii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Dacă</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eu au reușit</a:t>
            </a:r>
            <a:r>
              <a:rPr lang="en-US" sz="2000" dirty="0">
                <a:latin typeface="Arial" panose="020B0604020202020204" pitchFamily="34" charset="0"/>
                <a:cs typeface="Arial" panose="020B0604020202020204" pitchFamily="34" charset="0"/>
              </a:rPr>
              <a:t>, sunt </a:t>
            </a:r>
            <a:r>
              <a:rPr lang="en-US" sz="2000" dirty="0" err="1">
                <a:latin typeface="Arial" panose="020B0604020202020204" pitchFamily="34" charset="0"/>
                <a:cs typeface="Arial" panose="020B0604020202020204" pitchFamily="34" charset="0"/>
              </a:rPr>
              <a:t>șanse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mari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poți</a:t>
            </a:r>
            <a:r>
              <a:rPr lang="en-US" sz="2000" dirty="0">
                <a:latin typeface="Arial" panose="020B0604020202020204" pitchFamily="34" charset="0"/>
                <a:cs typeface="Arial" panose="020B0604020202020204" pitchFamily="34" charset="0"/>
              </a:rPr>
              <a:t> face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a:t>
            </a:r>
            <a:r>
              <a:rPr lang="en-US" sz="2000" dirty="0">
                <a:latin typeface="Arial" panose="020B0604020202020204" pitchFamily="34" charset="0"/>
                <a:cs typeface="Arial" panose="020B0604020202020204" pitchFamily="34" charset="0"/>
              </a:rPr>
              <a:t>
</a:t>
            </a:r>
            <a:endParaRPr lang="en-US" sz="2400" dirty="0">
              <a:latin typeface="Trebuchet MS" panose="020B0603020202020204" pitchFamily="34" charset="0"/>
              <a:cs typeface="Calibri" panose="020F0502020204030204" pitchFamily="34" charset="0"/>
            </a:endParaRPr>
          </a:p>
          <a:p>
            <a:pPr>
              <a:defRPr/>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Rămâi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obiectiv</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multe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ori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avem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tendința</a:t>
            </a:r>
            <a:r>
              <a:rPr lang="en-US" sz="2000" b="1" dirty="0">
                <a:latin typeface="Arial" panose="020B0604020202020204" pitchFamily="34" charset="0"/>
                <a:cs typeface="Arial" panose="020B0604020202020204" pitchFamily="34" charset="0"/>
              </a:rPr>
              <a:t> de a </a:t>
            </a:r>
            <a:r>
              <a:rPr lang="en-US" sz="2000" b="1" dirty="0" err="1">
                <a:latin typeface="Arial" panose="020B0604020202020204" pitchFamily="34" charset="0"/>
                <a:cs typeface="Arial" panose="020B0604020202020204" pitchFamily="34" charset="0"/>
              </a:rPr>
              <a:t>supraestima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calitățile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altor</a:t>
            </a:r>
            <a:r>
              <a:rPr lang="en-US" sz="2000" b="1" dirty="0">
                <a:latin typeface="Arial" panose="020B0604020202020204" pitchFamily="34" charset="0"/>
                <a:cs typeface="Arial" panose="020B0604020202020204" pitchFamily="34" charset="0"/>
              </a:rPr>
              <a:t> </a:t>
            </a:r>
            <a:r>
              <a:rPr lang="ro-RO" sz="2000" b="1" dirty="0">
                <a:latin typeface="Arial" panose="020B0604020202020204" pitchFamily="34" charset="0"/>
                <a:cs typeface="Arial" panose="020B0604020202020204" pitchFamily="34" charset="0"/>
              </a:rPr>
              <a:t>persoane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doar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că</a:t>
            </a:r>
            <a:r>
              <a:rPr lang="en-US" sz="2000" b="1" dirty="0">
                <a:latin typeface="Arial" panose="020B0604020202020204" pitchFamily="34" charset="0"/>
                <a:cs typeface="Arial" panose="020B0604020202020204" pitchFamily="34" charset="0"/>
              </a:rPr>
              <a:t> au </a:t>
            </a:r>
            <a:r>
              <a:rPr lang="en-US" sz="2000" b="1" dirty="0" err="1">
                <a:latin typeface="Arial" panose="020B0604020202020204" pitchFamily="34" charset="0"/>
                <a:cs typeface="Arial" panose="020B0604020202020204" pitchFamily="34" charset="0"/>
              </a:rPr>
              <a:t>fost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suficient</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îndrăznețe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 </a:t>
            </a:r>
            <a:r>
              <a:rPr lang="ro-RO" sz="2000" b="1" dirty="0">
                <a:latin typeface="Arial" panose="020B0604020202020204" pitchFamily="34" charset="0"/>
                <a:cs typeface="Arial" panose="020B0604020202020204" pitchFamily="34" charset="0"/>
              </a:rPr>
              <a:t>încerca,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invers - a supra-</a:t>
            </a:r>
            <a:r>
              <a:rPr lang="en-US" sz="2000" b="1" dirty="0" err="1">
                <a:latin typeface="Arial" panose="020B0604020202020204" pitchFamily="34" charset="0"/>
                <a:cs typeface="Arial" panose="020B0604020202020204" pitchFamily="34" charset="0"/>
              </a:rPr>
              <a:t>estima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propriul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nostru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nivel</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competență</a:t>
            </a:r>
            <a:r>
              <a:rPr lang="ro-RO"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obicei</a:t>
            </a:r>
            <a:r>
              <a:rPr lang="ro-RO"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atunci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când</a:t>
            </a:r>
            <a:r>
              <a:rPr lang="en-US" sz="2000" b="1" dirty="0">
                <a:latin typeface="Arial" panose="020B0604020202020204" pitchFamily="34" charset="0"/>
                <a:cs typeface="Arial" panose="020B0604020202020204" pitchFamily="34" charset="0"/>
              </a:rPr>
              <a:t> nu </a:t>
            </a:r>
            <a:r>
              <a:rPr lang="en-US" sz="2000" b="1" dirty="0" err="1">
                <a:latin typeface="Arial" panose="020B0604020202020204" pitchFamily="34" charset="0"/>
                <a:cs typeface="Arial" panose="020B0604020202020204" pitchFamily="34" charset="0"/>
              </a:rPr>
              <a:t>suntem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suficient</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competenți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realiza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greșim</a:t>
            </a:r>
            <a:r>
              <a:rPr lang="en-US" sz="2000" b="1" dirty="0">
                <a:latin typeface="Arial" panose="020B060402020202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90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307907"/>
            <a:ext cx="8651513" cy="5509200"/>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sz="2000" b="1" dirty="0" err="1">
                <a:latin typeface="Arial" panose="020B0604020202020204" pitchFamily="34" charset="0"/>
                <a:ea typeface="Calibri" panose="020F0502020204030204" pitchFamily="34" charset="0"/>
                <a:cs typeface="Arial" panose="020B0604020202020204" pitchFamily="34" charset="0"/>
              </a:rPr>
              <a:t>Persuasiune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verbală</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avea</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 jur </a:t>
            </a:r>
            <a:r>
              <a:rPr lang="en-US" sz="2000" dirty="0" err="1">
                <a:latin typeface="Arial" panose="020B0604020202020204" pitchFamily="34" charset="0"/>
                <a:cs typeface="Arial" panose="020B0604020202020204" pitchFamily="34" charset="0"/>
              </a:rPr>
              <a:t>alți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oameni</a:t>
            </a:r>
            <a:r>
              <a:rPr lang="en-US" sz="2000" dirty="0">
                <a:latin typeface="Arial" panose="020B0604020202020204" pitchFamily="34" charset="0"/>
                <a:cs typeface="Arial" panose="020B0604020202020204" pitchFamily="34" charset="0"/>
              </a:rPr>
              <a:t> care ne </a:t>
            </a:r>
            <a:r>
              <a:rPr lang="en-US" sz="2000" dirty="0" err="1">
                <a:latin typeface="Arial" panose="020B0604020202020204" pitchFamily="34" charset="0"/>
                <a:cs typeface="Arial" panose="020B0604020202020204" pitchFamily="34" charset="0"/>
              </a:rPr>
              <a:t>încurajează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ne </a:t>
            </a:r>
            <a:r>
              <a:rPr lang="en-US" sz="2000" dirty="0" err="1">
                <a:latin typeface="Arial" panose="020B0604020202020204" pitchFamily="34" charset="0"/>
                <a:cs typeface="Arial" panose="020B0604020202020204" pitchFamily="34" charset="0"/>
              </a:rPr>
              <a:t>conving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avem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calitățile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necesare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finaliza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sarcinile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asemenea</a:t>
            </a:r>
            <a:r>
              <a:rPr lang="ro-RO" sz="2000" dirty="0">
                <a:latin typeface="Arial" panose="020B0604020202020204" pitchFamily="34" charset="0"/>
                <a:cs typeface="Arial" panose="020B0604020202020204" pitchFamily="34" charset="0"/>
              </a:rPr>
              <a:t> de ajutor în construirea autoeficacității.</a:t>
            </a:r>
            <a:r>
              <a:rPr lang="en-US" sz="2000" dirty="0">
                <a:latin typeface="Arial" panose="020B0604020202020204" pitchFamily="34" charset="0"/>
                <a:cs typeface="Arial" panose="020B0604020202020204" pitchFamily="34" charset="0"/>
              </a:rPr>
              <a:t>
</a:t>
            </a:r>
          </a:p>
          <a:p>
            <a:pPr>
              <a:defRPr/>
            </a:pPr>
            <a:r>
              <a:rPr lang="en-US" sz="2000" dirty="0" err="1">
                <a:latin typeface="Arial" panose="020B0604020202020204" pitchFamily="34" charset="0"/>
                <a:cs typeface="Arial" panose="020B0604020202020204" pitchFamily="34" charset="0"/>
              </a:rPr>
              <a:t>Deși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simplul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fapt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ți</a:t>
            </a:r>
            <a:r>
              <a:rPr lang="en-US" sz="2000" dirty="0">
                <a:latin typeface="Arial" panose="020B0604020202020204" pitchFamily="34" charset="0"/>
                <a:cs typeface="Arial" panose="020B0604020202020204" pitchFamily="34" charset="0"/>
              </a:rPr>
              <a:t> s-a </a:t>
            </a:r>
            <a:r>
              <a:rPr lang="en-US" sz="2000" dirty="0" err="1">
                <a:latin typeface="Arial" panose="020B0604020202020204" pitchFamily="34" charset="0"/>
                <a:cs typeface="Arial" panose="020B0604020202020204" pitchFamily="34" charset="0"/>
              </a:rPr>
              <a:t>atribuit</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sarcină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implică</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obicei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cei</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-au ales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faci</a:t>
            </a:r>
            <a:r>
              <a:rPr lang="en-US" sz="2000" dirty="0">
                <a:latin typeface="Arial" panose="020B0604020202020204" pitchFamily="34" charset="0"/>
                <a:cs typeface="Arial" panose="020B0604020202020204" pitchFamily="34" charset="0"/>
              </a:rPr>
              <a:t> cred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capacitatea</a:t>
            </a:r>
            <a:r>
              <a:rPr lang="en-US" sz="2000" dirty="0">
                <a:latin typeface="Arial" panose="020B0604020202020204" pitchFamily="34" charset="0"/>
                <a:cs typeface="Arial" panose="020B0604020202020204" pitchFamily="34" charset="0"/>
              </a:rPr>
              <a:t> ta de a o </a:t>
            </a:r>
            <a:r>
              <a:rPr lang="en-US" sz="2000" dirty="0" err="1">
                <a:latin typeface="Arial" panose="020B0604020202020204" pitchFamily="34" charset="0"/>
                <a:cs typeface="Arial" panose="020B0604020202020204" pitchFamily="34" charset="0"/>
              </a:rPr>
              <a:t>finaliza</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succes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poți</a:t>
            </a:r>
            <a:r>
              <a:rPr lang="en-US" sz="2000" dirty="0">
                <a:latin typeface="Arial" panose="020B0604020202020204" pitchFamily="34" charset="0"/>
                <a:cs typeface="Arial" panose="020B0604020202020204" pitchFamily="34" charset="0"/>
              </a:rPr>
              <a:t> cere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feedback de la </a:t>
            </a:r>
            <a:r>
              <a:rPr lang="en-US" sz="2000" dirty="0" err="1">
                <a:latin typeface="Arial" panose="020B0604020202020204" pitchFamily="34" charset="0"/>
                <a:cs typeface="Arial" panose="020B0604020202020204" pitchFamily="34" charset="0"/>
              </a:rPr>
              <a:t>colegi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de la </a:t>
            </a:r>
            <a:r>
              <a:rPr lang="en-US" sz="2000" dirty="0" err="1">
                <a:latin typeface="Arial" panose="020B0604020202020204" pitchFamily="34" charset="0"/>
                <a:cs typeface="Arial" panose="020B0604020202020204" pitchFamily="34" charset="0"/>
              </a:rPr>
              <a:t>alte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persoane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semnificative</a:t>
            </a:r>
            <a:r>
              <a:rPr lang="en-US" sz="2000" dirty="0">
                <a:latin typeface="Arial" panose="020B0604020202020204" pitchFamily="34" charset="0"/>
                <a:cs typeface="Arial" panose="020B0604020202020204" pitchFamily="34" charset="0"/>
              </a:rPr>
              <a:t>, cum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fi </a:t>
            </a:r>
            <a:r>
              <a:rPr lang="en-US" sz="2000" dirty="0" err="1">
                <a:latin typeface="Arial" panose="020B0604020202020204" pitchFamily="34" charset="0"/>
                <a:cs typeface="Arial" panose="020B0604020202020204" pitchFamily="34" charset="0"/>
              </a:rPr>
              <a:t>mentori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superiori</a:t>
            </a:r>
            <a:r>
              <a:rPr lang="en-US" sz="2000" dirty="0">
                <a:latin typeface="Arial" panose="020B0604020202020204" pitchFamily="34" charset="0"/>
                <a:cs typeface="Arial" panose="020B0604020202020204" pitchFamily="34" charset="0"/>
              </a:rPr>
              <a:t>. As</a:t>
            </a:r>
            <a:r>
              <a:rPr lang="ro-RO" sz="2000" dirty="0">
                <a:latin typeface="Arial" panose="020B0604020202020204" pitchFamily="34" charset="0"/>
                <a:cs typeface="Arial" panose="020B0604020202020204" pitchFamily="34" charset="0"/>
              </a:rPr>
              <a:t>cultă</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doar</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cei</a:t>
            </a:r>
            <a:r>
              <a:rPr lang="en-US" sz="2000" dirty="0">
                <a:latin typeface="Arial" panose="020B0604020202020204" pitchFamily="34" charset="0"/>
                <a:cs typeface="Arial" panose="020B0604020202020204" pitchFamily="34" charset="0"/>
              </a:rPr>
              <a:t> care au cu </a:t>
            </a:r>
            <a:r>
              <a:rPr lang="en-US" sz="2000" dirty="0" err="1">
                <a:latin typeface="Arial" panose="020B0604020202020204" pitchFamily="34" charset="0"/>
                <a:cs typeface="Arial" panose="020B0604020202020204" pitchFamily="34" charset="0"/>
              </a:rPr>
              <a:t>adevărat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abilitățile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necesare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oferi</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opinie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avizată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departe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persoanele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negativ</a:t>
            </a:r>
            <a:r>
              <a:rPr lang="ro-RO" sz="2000" dirty="0">
                <a:latin typeface="Arial" panose="020B0604020202020204" pitchFamily="34" charset="0"/>
                <a:cs typeface="Arial" panose="020B0604020202020204" pitchFamily="34" charset="0"/>
              </a:rPr>
              <a:t>iste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cei</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avea</a:t>
            </a:r>
            <a:r>
              <a:rPr lang="en-US" sz="2000" dirty="0">
                <a:latin typeface="Arial" panose="020B0604020202020204" pitchFamily="34" charset="0"/>
                <a:cs typeface="Arial" panose="020B0604020202020204" pitchFamily="34" charset="0"/>
              </a:rPr>
              <a:t> motive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descurajeze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Încuraj</a:t>
            </a:r>
            <a:r>
              <a:rPr lang="ro-RO" sz="2000" dirty="0">
                <a:latin typeface="Arial" panose="020B0604020202020204" pitchFamily="34" charset="0"/>
                <a:cs typeface="Arial" panose="020B0604020202020204" pitchFamily="34" charset="0"/>
              </a:rPr>
              <a:t>ează</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și tu </a:t>
            </a:r>
            <a:r>
              <a:rPr lang="en-US" sz="2000" dirty="0">
                <a:latin typeface="Arial" panose="020B0604020202020204" pitchFamily="34" charset="0"/>
                <a:cs typeface="Arial" panose="020B0604020202020204" pitchFamily="34" charset="0"/>
              </a:rPr>
              <a:t>pe </a:t>
            </a:r>
            <a:r>
              <a:rPr lang="en-US" sz="2000" dirty="0" err="1">
                <a:latin typeface="Arial" panose="020B0604020202020204" pitchFamily="34" charset="0"/>
                <a:cs typeface="Arial" panose="020B0604020202020204" pitchFamily="34" charset="0"/>
              </a:rPr>
              <a:t>ceilalți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ori</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câte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posibil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rezonabil</a:t>
            </a:r>
            <a:r>
              <a:rPr lang="en-US" sz="2000" dirty="0">
                <a:latin typeface="Arial" panose="020B0604020202020204" pitchFamily="34" charset="0"/>
                <a:cs typeface="Arial" panose="020B0604020202020204" pitchFamily="34" charset="0"/>
              </a:rPr>
              <a:t>.
</a:t>
            </a: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A picture containing shape&#10;&#10;Description automatically generated">
            <a:extLst>
              <a:ext uri="{FF2B5EF4-FFF2-40B4-BE49-F238E27FC236}">
                <a16:creationId xmlns:a16="http://schemas.microsoft.com/office/drawing/2014/main" xmlns="" id="{25209E53-425D-4F12-AAD0-51B4CD0C03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5574" y="2631234"/>
            <a:ext cx="2951218" cy="3079101"/>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417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3" y="1270585"/>
            <a:ext cx="8567269" cy="5509200"/>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sz="2000" b="1" dirty="0">
                <a:latin typeface="Arial" panose="020B0604020202020204" pitchFamily="34" charset="0"/>
                <a:ea typeface="Calibri" panose="020F0502020204030204" pitchFamily="34" charset="0"/>
                <a:cs typeface="Arial" panose="020B0604020202020204" pitchFamily="34" charset="0"/>
              </a:rPr>
              <a:t>Feedback</a:t>
            </a:r>
            <a:r>
              <a:rPr lang="ro-RO" sz="2000" b="1" dirty="0">
                <a:latin typeface="Arial" panose="020B0604020202020204" pitchFamily="34" charset="0"/>
                <a:ea typeface="Calibri" panose="020F0502020204030204" pitchFamily="34" charset="0"/>
                <a:cs typeface="Arial" panose="020B0604020202020204" pitchFamily="34" charset="0"/>
              </a:rPr>
              <a:t>-ul</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fiziologic</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a:defRPr/>
            </a:pPr>
            <a:r>
              <a:rPr lang="en-US" sz="2000" b="1" dirty="0" err="1">
                <a:latin typeface="Arial" panose="020B0604020202020204" pitchFamily="34" charset="0"/>
                <a:cs typeface="Arial" panose="020B0604020202020204" pitchFamily="34" charset="0"/>
              </a:rPr>
              <a:t>Stările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emoționale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și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fiziologice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pot </a:t>
            </a:r>
            <a:r>
              <a:rPr lang="en-US" sz="2000" dirty="0" err="1">
                <a:latin typeface="Arial" panose="020B0604020202020204" pitchFamily="34" charset="0"/>
                <a:cs typeface="Arial" panose="020B0604020202020204" pitchFamily="34" charset="0"/>
              </a:rPr>
              <a:t>influența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modul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percepem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capacitatea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noastră</a:t>
            </a:r>
            <a:r>
              <a:rPr lang="en-US" sz="2000" dirty="0">
                <a:latin typeface="Arial" panose="020B0604020202020204" pitchFamily="34" charset="0"/>
                <a:cs typeface="Arial" panose="020B0604020202020204" pitchFamily="34" charset="0"/>
              </a:rPr>
              <a:t> de a </a:t>
            </a:r>
            <a:r>
              <a:rPr lang="en-US" sz="2000" dirty="0" err="1">
                <a:latin typeface="Arial" panose="020B0604020202020204" pitchFamily="34" charset="0"/>
                <a:cs typeface="Arial" panose="020B0604020202020204" pitchFamily="34" charset="0"/>
              </a:rPr>
              <a:t>performa</a:t>
            </a:r>
            <a:r>
              <a:rPr lang="en-US" sz="2000" dirty="0">
                <a:latin typeface="Arial" panose="020B0604020202020204" pitchFamily="34" charset="0"/>
                <a:cs typeface="Arial" panose="020B0604020202020204" pitchFamily="34" charset="0"/>
              </a:rPr>
              <a:t> bine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Depresia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boala</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exemplu</a:t>
            </a:r>
            <a:r>
              <a:rPr lang="en-US" sz="2000" b="1" dirty="0">
                <a:latin typeface="Arial" panose="020B0604020202020204" pitchFamily="34" charset="0"/>
                <a:cs typeface="Arial" panose="020B0604020202020204" pitchFamily="34" charset="0"/>
              </a:rPr>
              <a:t>, ne-</a:t>
            </a:r>
            <a:r>
              <a:rPr lang="en-US" sz="2000" b="1" dirty="0" err="1">
                <a:latin typeface="Arial" panose="020B0604020202020204" pitchFamily="34" charset="0"/>
                <a:cs typeface="Arial" panose="020B0604020202020204" pitchFamily="34" charset="0"/>
              </a:rPr>
              <a:t>ar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putea</a:t>
            </a:r>
            <a:r>
              <a:rPr lang="en-US" sz="2000" b="1" dirty="0">
                <a:latin typeface="Arial" panose="020B0604020202020204" pitchFamily="34" charset="0"/>
                <a:cs typeface="Arial" panose="020B0604020202020204" pitchFamily="34" charset="0"/>
              </a:rPr>
              <a:t> face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judecăm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negativ</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autoeficacitatea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noastră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în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timp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stările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pozitive</a:t>
            </a:r>
            <a:r>
              <a:rPr lang="en-US" sz="2000" b="1" dirty="0">
                <a:latin typeface="Arial" panose="020B0604020202020204" pitchFamily="34" charset="0"/>
                <a:cs typeface="Arial" panose="020B0604020202020204" pitchFamily="34" charset="0"/>
              </a:rPr>
              <a:t> (</a:t>
            </a:r>
            <a:r>
              <a:rPr lang="ro-RO" sz="2000" b="1" dirty="0">
                <a:latin typeface="Arial" panose="020B0604020202020204" pitchFamily="34" charset="0"/>
                <a:cs typeface="Arial" panose="020B0604020202020204" pitchFamily="34" charset="0"/>
              </a:rPr>
              <a:t>de ex. atunci când suntem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fericiți</a:t>
            </a: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energici</a:t>
            </a:r>
            <a:r>
              <a:rPr lang="en-US" sz="2000" b="1" dirty="0">
                <a:latin typeface="Arial" panose="020B0604020202020204" pitchFamily="34" charset="0"/>
                <a:cs typeface="Arial" panose="020B0604020202020204" pitchFamily="34" charset="0"/>
              </a:rPr>
              <a:t>) ne </a:t>
            </a:r>
            <a:r>
              <a:rPr lang="en-US" sz="2000" b="1" dirty="0" err="1">
                <a:latin typeface="Arial" panose="020B0604020202020204" pitchFamily="34" charset="0"/>
                <a:cs typeface="Arial" panose="020B0604020202020204" pitchFamily="34" charset="0"/>
              </a:rPr>
              <a:t>vor</a:t>
            </a:r>
            <a:r>
              <a:rPr lang="en-US" sz="2000" b="1" dirty="0">
                <a:latin typeface="Arial" panose="020B0604020202020204" pitchFamily="34" charset="0"/>
                <a:cs typeface="Arial" panose="020B0604020202020204" pitchFamily="34" charset="0"/>
              </a:rPr>
              <a:t> face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ne </a:t>
            </a:r>
            <a:r>
              <a:rPr lang="en-US" sz="2000" b="1" dirty="0" err="1">
                <a:latin typeface="Arial" panose="020B0604020202020204" pitchFamily="34" charset="0"/>
                <a:cs typeface="Arial" panose="020B0604020202020204" pitchFamily="34" charset="0"/>
              </a:rPr>
              <a:t>simțim</a:t>
            </a:r>
            <a:r>
              <a:rPr lang="en-US" sz="2000" b="1" dirty="0">
                <a:latin typeface="Arial" panose="020B0604020202020204" pitchFamily="34" charset="0"/>
                <a:cs typeface="Arial" panose="020B0604020202020204" pitchFamily="34" charset="0"/>
              </a:rPr>
              <a:t> </a:t>
            </a:r>
            <a:r>
              <a:rPr lang="ro-RO" sz="2000" b="1" dirty="0">
                <a:latin typeface="Arial" panose="020B0604020202020204" pitchFamily="34" charset="0"/>
                <a:cs typeface="Arial" panose="020B0604020202020204" pitchFamily="34" charset="0"/>
              </a:rPr>
              <a:t>că </a:t>
            </a:r>
            <a:r>
              <a:rPr lang="en-US" sz="2000" b="1" dirty="0" err="1">
                <a:latin typeface="Arial" panose="020B0604020202020204" pitchFamily="34" charset="0"/>
                <a:cs typeface="Arial" panose="020B0604020202020204" pitchFamily="34" charset="0"/>
              </a:rPr>
              <a:t>putem</a:t>
            </a:r>
            <a:r>
              <a:rPr lang="en-US" sz="2000" b="1" dirty="0">
                <a:latin typeface="Arial" panose="020B0604020202020204" pitchFamily="34" charset="0"/>
                <a:cs typeface="Arial" panose="020B0604020202020204" pitchFamily="34" charset="0"/>
              </a:rPr>
              <a:t> face </a:t>
            </a:r>
            <a:r>
              <a:rPr lang="en-US" sz="2000" b="1" dirty="0" err="1">
                <a:latin typeface="Arial" panose="020B0604020202020204" pitchFamily="34" charset="0"/>
                <a:cs typeface="Arial" panose="020B0604020202020204" pitchFamily="34" charset="0"/>
              </a:rPr>
              <a:t>orice</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Învață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considerare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elemente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atunci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judeci</a:t>
            </a:r>
            <a:r>
              <a:rPr lang="en-US" sz="2000" dirty="0">
                <a:latin typeface="Arial" panose="020B0604020202020204" pitchFamily="34" charset="0"/>
                <a:cs typeface="Arial" panose="020B0604020202020204" pitchFamily="34" charset="0"/>
              </a:rPr>
              <a:t> propria capacitate de a </a:t>
            </a:r>
            <a:r>
              <a:rPr lang="en-US" sz="2000" dirty="0" err="1">
                <a:latin typeface="Arial" panose="020B0604020202020204" pitchFamily="34" charset="0"/>
                <a:cs typeface="Arial" panose="020B0604020202020204" pitchFamily="34" charset="0"/>
              </a:rPr>
              <a:t>finaliza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sarcinile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încearcă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rămâi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obiectiv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posibil</a:t>
            </a:r>
            <a:r>
              <a:rPr lang="en-US" sz="2000" dirty="0">
                <a:latin typeface="Arial" panose="020B0604020202020204" pitchFamily="34" charset="0"/>
                <a:cs typeface="Arial" panose="020B0604020202020204" pitchFamily="34" charset="0"/>
              </a:rPr>
              <a:t>. Amin</a:t>
            </a:r>
            <a:r>
              <a:rPr lang="ro-RO" sz="2000" dirty="0">
                <a:latin typeface="Arial" panose="020B0604020202020204" pitchFamily="34" charset="0"/>
                <a:cs typeface="Arial" panose="020B0604020202020204" pitchFamily="34" charset="0"/>
              </a:rPr>
              <a:t>tește-ți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nimic</a:t>
            </a:r>
            <a:r>
              <a:rPr lang="en-US" sz="2000" b="1" dirty="0">
                <a:latin typeface="Arial" panose="020B0604020202020204" pitchFamily="34" charset="0"/>
                <a:cs typeface="Arial" panose="020B0604020202020204" pitchFamily="34" charset="0"/>
              </a:rPr>
              <a:t> nu </a:t>
            </a:r>
            <a:r>
              <a:rPr lang="en-US" sz="2000" b="1" dirty="0" err="1">
                <a:latin typeface="Arial" panose="020B0604020202020204" pitchFamily="34" charset="0"/>
                <a:cs typeface="Arial" panose="020B0604020202020204" pitchFamily="34" charset="0"/>
              </a:rPr>
              <a:t>durează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totdeauna</a:t>
            </a:r>
            <a:r>
              <a:rPr lang="en-US" sz="2000" dirty="0">
                <a:latin typeface="Arial" panose="020B0604020202020204" pitchFamily="34" charset="0"/>
                <a:cs typeface="Arial" panose="020B0604020202020204" pitchFamily="34" charset="0"/>
              </a:rPr>
              <a:t>. Vei </a:t>
            </a:r>
            <a:r>
              <a:rPr lang="en-US" sz="2000" dirty="0" err="1">
                <a:latin typeface="Arial" panose="020B0604020202020204" pitchFamily="34" charset="0"/>
                <a:cs typeface="Arial" panose="020B0604020202020204" pitchFamily="34" charset="0"/>
              </a:rPr>
              <a:t>ieși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devreme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târziu</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orice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situație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stare. </a:t>
            </a:r>
            <a:r>
              <a:rPr lang="en-US" sz="2000" dirty="0" err="1">
                <a:latin typeface="Arial" panose="020B0604020202020204" pitchFamily="34" charset="0"/>
                <a:cs typeface="Arial" panose="020B0604020202020204" pitchFamily="34" charset="0"/>
              </a:rPr>
              <a:t>Dacă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într-adevăr</a:t>
            </a:r>
            <a:r>
              <a:rPr lang="en-US" sz="2000" dirty="0">
                <a:latin typeface="Arial" panose="020B0604020202020204" pitchFamily="34" charset="0"/>
                <a:cs typeface="Arial" panose="020B0604020202020204" pitchFamily="34" charset="0"/>
              </a:rPr>
              <a:t> o </a:t>
            </a:r>
            <a:r>
              <a:rPr lang="en-US" sz="2000" b="1" dirty="0">
                <a:latin typeface="Arial" panose="020B0604020202020204" pitchFamily="34" charset="0"/>
                <a:cs typeface="Arial" panose="020B0604020202020204" pitchFamily="34" charset="0"/>
              </a:rPr>
              <a:t>stare </a:t>
            </a:r>
            <a:r>
              <a:rPr lang="en-US" sz="2000" b="1" dirty="0" err="1">
                <a:latin typeface="Arial" panose="020B0604020202020204" pitchFamily="34" charset="0"/>
                <a:cs typeface="Arial" panose="020B0604020202020204" pitchFamily="34" charset="0"/>
              </a:rPr>
              <a:t>negativă</a:t>
            </a:r>
            <a:r>
              <a:rPr lang="en-US" sz="2000" b="1"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limitează</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capacitatea</a:t>
            </a:r>
            <a:r>
              <a:rPr lang="en-US" sz="2000" dirty="0">
                <a:latin typeface="Arial" panose="020B0604020202020204" pitchFamily="34" charset="0"/>
                <a:cs typeface="Arial" panose="020B0604020202020204" pitchFamily="34" charset="0"/>
              </a:rPr>
              <a:t> de a</a:t>
            </a:r>
            <a:r>
              <a:rPr lang="ro-RO"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finaliza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planurile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nu uita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doar</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temporară</a:t>
            </a:r>
            <a:r>
              <a:rPr lang="ro-RO"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nu </a:t>
            </a:r>
            <a:r>
              <a:rPr lang="en-US" sz="2000" b="1" dirty="0" err="1">
                <a:latin typeface="Arial" panose="020B0604020202020204" pitchFamily="34" charset="0"/>
                <a:cs typeface="Arial" panose="020B0604020202020204" pitchFamily="34" charset="0"/>
              </a:rPr>
              <a:t>definitorie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nivelul</a:t>
            </a:r>
            <a:r>
              <a:rPr lang="en-US" sz="2000" b="1" dirty="0">
                <a:latin typeface="Arial" panose="020B0604020202020204" pitchFamily="34" charset="0"/>
                <a:cs typeface="Arial" panose="020B0604020202020204" pitchFamily="34" charset="0"/>
              </a:rPr>
              <a:t> real de </a:t>
            </a:r>
            <a:r>
              <a:rPr lang="en-US" sz="2000" b="1" dirty="0" err="1">
                <a:latin typeface="Arial" panose="020B0604020202020204" pitchFamily="34" charset="0"/>
                <a:cs typeface="Arial" panose="020B0604020202020204" pitchFamily="34" charset="0"/>
              </a:rPr>
              <a:t>competență</a:t>
            </a:r>
            <a:r>
              <a:rPr lang="en-US" sz="2000" dirty="0">
                <a:latin typeface="Arial" panose="020B0604020202020204" pitchFamily="34" charset="0"/>
                <a:cs typeface="Arial" panose="020B0604020202020204" pitchFamily="34" charset="0"/>
              </a:rPr>
              <a:t>.</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Shape&#10;&#10;Description automatically generated">
            <a:extLst>
              <a:ext uri="{FF2B5EF4-FFF2-40B4-BE49-F238E27FC236}">
                <a16:creationId xmlns:a16="http://schemas.microsoft.com/office/drawing/2014/main" xmlns="" id="{920B773E-2400-45E5-8D51-E486A2E91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6593" y="3429000"/>
            <a:ext cx="2742360" cy="1939010"/>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477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29320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Cum </a:t>
            </a:r>
            <a:r>
              <a:rPr lang="en-GB" altLang="es-ES" sz="2400" b="1" dirty="0" err="1">
                <a:solidFill>
                  <a:srgbClr val="0594A9"/>
                </a:solidFill>
                <a:latin typeface="Trebuchet MS" panose="020B0603020202020204" pitchFamily="34" charset="0"/>
                <a:cs typeface="Calibri" panose="020F0502020204030204" pitchFamily="34" charset="0"/>
              </a:rPr>
              <a:t>funcționează</a:t>
            </a:r>
            <a:r>
              <a:rPr lang="en-GB" altLang="es-ES" sz="2400" b="1" dirty="0">
                <a:solidFill>
                  <a:srgbClr val="0594A9"/>
                </a:solidFill>
                <a:latin typeface="Trebuchet MS" panose="020B0603020202020204" pitchFamily="34" charset="0"/>
                <a:cs typeface="Calibri" panose="020F0502020204030204" pitchFamily="34" charset="0"/>
              </a:rPr>
              <a:t> auto-</a:t>
            </a:r>
            <a:r>
              <a:rPr lang="en-GB" altLang="es-ES" sz="2400" b="1" dirty="0" err="1">
                <a:solidFill>
                  <a:srgbClr val="0594A9"/>
                </a:solidFill>
                <a:latin typeface="Trebuchet MS" panose="020B0603020202020204" pitchFamily="34" charset="0"/>
                <a:cs typeface="Calibri" panose="020F0502020204030204" pitchFamily="34" charset="0"/>
              </a:rPr>
              <a:t>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sz="2000" b="1" dirty="0" err="1">
                <a:latin typeface="Arial" panose="020B0604020202020204" pitchFamily="34" charset="0"/>
                <a:ea typeface="Calibri" panose="020F0502020204030204" pitchFamily="34" charset="0"/>
                <a:cs typeface="Arial" panose="020B0604020202020204" pitchFamily="34" charset="0"/>
              </a:rPr>
              <a:t>Experiențe</a:t>
            </a:r>
            <a:r>
              <a:rPr lang="ro-RO" sz="2000" b="1" dirty="0">
                <a:latin typeface="Arial" panose="020B0604020202020204" pitchFamily="34" charset="0"/>
                <a:ea typeface="Calibri" panose="020F0502020204030204" pitchFamily="34" charset="0"/>
                <a:cs typeface="Arial" panose="020B0604020202020204" pitchFamily="34" charset="0"/>
              </a:rPr>
              <a:t>le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imaginate</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a:defRPr/>
            </a:pPr>
            <a:r>
              <a:rPr lang="ro-RO" sz="2000" dirty="0">
                <a:latin typeface="Arial" panose="020B0604020202020204" pitchFamily="34" charset="0"/>
                <a:cs typeface="Arial" panose="020B0604020202020204" pitchFamily="34" charset="0"/>
              </a:rPr>
              <a:t>Acest concept, </a:t>
            </a:r>
            <a:r>
              <a:rPr lang="en-US" sz="2000" dirty="0" err="1">
                <a:latin typeface="Arial" panose="020B0604020202020204" pitchFamily="34" charset="0"/>
                <a:cs typeface="Arial" panose="020B0604020202020204" pitchFamily="34" charset="0"/>
              </a:rPr>
              <a:t>cunoscut</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și </a:t>
            </a:r>
            <a:r>
              <a:rPr lang="en-US" sz="2000" dirty="0">
                <a:latin typeface="Arial" panose="020B0604020202020204" pitchFamily="34" charset="0"/>
                <a:cs typeface="Arial" panose="020B0604020202020204" pitchFamily="34" charset="0"/>
              </a:rPr>
              <a:t>sub </a:t>
            </a:r>
            <a:r>
              <a:rPr lang="en-US" sz="2000" dirty="0" err="1">
                <a:latin typeface="Arial" panose="020B0604020202020204" pitchFamily="34" charset="0"/>
                <a:cs typeface="Arial" panose="020B0604020202020204" pitchFamily="34" charset="0"/>
              </a:rPr>
              <a:t>numele</a:t>
            </a:r>
            <a:r>
              <a:rPr lang="en-US" sz="2000"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vizualizare</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implică</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să te imaginezi realizând și finalizând </a:t>
            </a:r>
            <a:r>
              <a:rPr lang="en-US" sz="2000" dirty="0">
                <a:latin typeface="Arial" panose="020B0604020202020204" pitchFamily="34" charset="0"/>
                <a:cs typeface="Arial" panose="020B0604020202020204" pitchFamily="34" charset="0"/>
              </a:rPr>
              <a:t>cu </a:t>
            </a:r>
            <a:r>
              <a:rPr lang="en-US" sz="2000" dirty="0" err="1">
                <a:latin typeface="Arial" panose="020B0604020202020204" pitchFamily="34" charset="0"/>
                <a:cs typeface="Arial" panose="020B0604020202020204" pitchFamily="34" charset="0"/>
              </a:rPr>
              <a:t>succes</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anumită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sarcină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cincea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cale</a:t>
            </a:r>
            <a:r>
              <a:rPr lang="en-US" sz="2000" dirty="0">
                <a:latin typeface="Arial" panose="020B0604020202020204" pitchFamily="34" charset="0"/>
                <a:cs typeface="Arial" panose="020B0604020202020204" pitchFamily="34" charset="0"/>
              </a:rPr>
              <a:t> de a </a:t>
            </a:r>
            <a:r>
              <a:rPr lang="ro-RO" sz="2000" dirty="0">
                <a:latin typeface="Arial" panose="020B0604020202020204" pitchFamily="34" charset="0"/>
                <a:cs typeface="Arial" panose="020B0604020202020204" pitchFamily="34" charset="0"/>
              </a:rPr>
              <a:t>crește nivelul</a:t>
            </a:r>
            <a:r>
              <a:rPr lang="en-US" sz="2000" dirty="0">
                <a:latin typeface="Arial" panose="020B0604020202020204" pitchFamily="34" charset="0"/>
                <a:cs typeface="Arial" panose="020B0604020202020204" pitchFamily="34" charset="0"/>
              </a:rPr>
              <a:t> de auto-</a:t>
            </a:r>
            <a:r>
              <a:rPr lang="en-US" sz="2000" dirty="0" err="1">
                <a:latin typeface="Arial" panose="020B0604020202020204" pitchFamily="34" charset="0"/>
                <a:cs typeface="Arial" panose="020B0604020202020204" pitchFamily="34" charset="0"/>
              </a:rPr>
              <a:t>eficacitate</a:t>
            </a:r>
            <a:r>
              <a:rPr lang="en-US" sz="2000" dirty="0">
                <a:latin typeface="Arial" panose="020B0604020202020204" pitchFamily="34" charset="0"/>
                <a:cs typeface="Arial" panose="020B0604020202020204" pitchFamily="34" charset="0"/>
              </a:rPr>
              <a:t>. Ace</a:t>
            </a:r>
            <a:r>
              <a:rPr lang="ro-RO" sz="2000" dirty="0">
                <a:latin typeface="Arial" panose="020B0604020202020204" pitchFamily="34" charset="0"/>
                <a:cs typeface="Arial" panose="020B0604020202020204" pitchFamily="34" charset="0"/>
              </a:rPr>
              <a:t>astă metodă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ro-RO"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mod </a:t>
            </a:r>
            <a:r>
              <a:rPr lang="en-US" sz="2000" dirty="0" err="1">
                <a:latin typeface="Arial" panose="020B0604020202020204" pitchFamily="34" charset="0"/>
                <a:cs typeface="Arial" panose="020B0604020202020204" pitchFamily="34" charset="0"/>
              </a:rPr>
              <a:t>intenționat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neintenționat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utilizat</a:t>
            </a:r>
            <a:r>
              <a:rPr lang="ro-RO" sz="2000" dirty="0">
                <a:latin typeface="Arial" panose="020B0604020202020204" pitchFamily="34" charset="0"/>
                <a:cs typeface="Arial" panose="020B0604020202020204" pitchFamily="34" charset="0"/>
              </a:rPr>
              <a:t>ă</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scară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largă</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către</a:t>
            </a:r>
            <a:r>
              <a:rPr lang="ro-RO" sz="2000" dirty="0">
                <a:latin typeface="Arial" panose="020B0604020202020204" pitchFamily="34" charset="0"/>
                <a:cs typeface="Arial" panose="020B0604020202020204" pitchFamily="34" charset="0"/>
              </a:rPr>
              <a:t> oamenii de succes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inclusiv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sportivi</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performanță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Desigur</a:t>
            </a:r>
            <a:r>
              <a:rPr lang="en-US" sz="2000" dirty="0">
                <a:latin typeface="Arial" panose="020B0604020202020204" pitchFamily="34" charset="0"/>
                <a:cs typeface="Arial" panose="020B0604020202020204" pitchFamily="34" charset="0"/>
              </a:rPr>
              <a:t>, v</a:t>
            </a:r>
            <a:r>
              <a:rPr lang="ro-RO" sz="2000"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continuare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depu</a:t>
            </a:r>
            <a:r>
              <a:rPr lang="ro-RO" sz="2000"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efort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dar</a:t>
            </a:r>
            <a:r>
              <a:rPr lang="ro-RO" sz="2000" dirty="0">
                <a:latin typeface="Arial" panose="020B0604020202020204" pitchFamily="34" charset="0"/>
                <a:cs typeface="Arial" panose="020B0604020202020204" pitchFamily="34" charset="0"/>
              </a:rPr>
              <a:t> vei fi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pregătit</a:t>
            </a:r>
            <a:r>
              <a:rPr lang="en-US" sz="2000" dirty="0">
                <a:latin typeface="Arial" panose="020B0604020202020204" pitchFamily="34" charset="0"/>
                <a:cs typeface="Arial" panose="020B0604020202020204" pitchFamily="34" charset="0"/>
              </a:rPr>
              <a:t> mental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a:t>
            </a:r>
            <a:r>
              <a:rPr lang="ro-RO" sz="2000" dirty="0">
                <a:latin typeface="Arial" panose="020B0604020202020204" pitchFamily="34" charset="0"/>
                <a:cs typeface="Arial" panose="020B0604020202020204" pitchFamily="34" charset="0"/>
              </a:rPr>
              <a:t>face față</a:t>
            </a:r>
            <a:r>
              <a:rPr lang="en-US" sz="2000" dirty="0">
                <a:latin typeface="Arial" panose="020B0604020202020204" pitchFamily="34" charset="0"/>
                <a:cs typeface="Arial" panose="020B060402020202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049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Definiție</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ro-RO" altLang="ko-KR" sz="1200" dirty="0">
                  <a:solidFill>
                    <a:schemeClr val="tx1">
                      <a:lumMod val="75000"/>
                      <a:lumOff val="25000"/>
                    </a:schemeClr>
                  </a:solidFill>
                </a:rPr>
                <a:t>De ce facem ceea ce facem</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Context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ro-RO" altLang="ko-KR" sz="1200" dirty="0">
                  <a:solidFill>
                    <a:schemeClr val="tx1">
                      <a:lumMod val="75000"/>
                      <a:lumOff val="25000"/>
                    </a:schemeClr>
                  </a:solidFill>
                </a:rPr>
                <a:t>În ce mod este auto-motivarea relevantă pentru luncrătorii ”smart”</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2621059"/>
            <a:ext cx="3990687" cy="3108543"/>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err="1">
                <a:solidFill>
                  <a:srgbClr val="0594A9"/>
                </a:solidFill>
                <a:latin typeface="Trebuchet MS" panose="020B0603020202020204" pitchFamily="34" charset="0"/>
                <a:cs typeface="Arial" pitchFamily="34" charset="0"/>
              </a:rPr>
              <a:t>Secțiunea</a:t>
            </a:r>
            <a:r>
              <a:rPr lang="en-US" altLang="ko-KR" sz="2800" b="1" dirty="0">
                <a:solidFill>
                  <a:srgbClr val="0594A9"/>
                </a:solidFill>
                <a:latin typeface="Trebuchet MS" panose="020B0603020202020204" pitchFamily="34" charset="0"/>
                <a:cs typeface="Arial" pitchFamily="34" charset="0"/>
              </a:rPr>
              <a:t> 1. Ce </a:t>
            </a:r>
            <a:r>
              <a:rPr lang="en-US" altLang="ko-KR" sz="2800" b="1" dirty="0" err="1">
                <a:solidFill>
                  <a:srgbClr val="0594A9"/>
                </a:solidFill>
                <a:latin typeface="Trebuchet MS" panose="020B0603020202020204" pitchFamily="34" charset="0"/>
                <a:cs typeface="Arial" pitchFamily="34" charset="0"/>
              </a:rPr>
              <a:t>este</a:t>
            </a:r>
            <a:r>
              <a:rPr lang="en-US" altLang="ko-KR" sz="2800" b="1" dirty="0">
                <a:solidFill>
                  <a:srgbClr val="0594A9"/>
                </a:solidFill>
                <a:latin typeface="Trebuchet MS" panose="020B0603020202020204" pitchFamily="34" charset="0"/>
                <a:cs typeface="Arial" pitchFamily="34" charset="0"/>
              </a:rPr>
              <a:t> auto-</a:t>
            </a:r>
            <a:r>
              <a:rPr lang="en-US" altLang="ko-KR" sz="2800" b="1" dirty="0" err="1">
                <a:solidFill>
                  <a:srgbClr val="0594A9"/>
                </a:solidFill>
                <a:latin typeface="Trebuchet MS" panose="020B0603020202020204" pitchFamily="34" charset="0"/>
                <a:cs typeface="Arial" pitchFamily="34" charset="0"/>
              </a:rPr>
              <a:t>motivația</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și</a:t>
            </a:r>
            <a:r>
              <a:rPr lang="en-US" altLang="ko-KR" sz="2800" b="1" dirty="0">
                <a:solidFill>
                  <a:srgbClr val="0594A9"/>
                </a:solidFill>
                <a:latin typeface="Trebuchet MS" panose="020B0603020202020204" pitchFamily="34" charset="0"/>
                <a:cs typeface="Arial" pitchFamily="34" charset="0"/>
              </a:rPr>
              <a:t> de </a:t>
            </a:r>
            <a:r>
              <a:rPr lang="en-US" altLang="ko-KR" sz="2800" b="1" dirty="0" err="1">
                <a:solidFill>
                  <a:srgbClr val="0594A9"/>
                </a:solidFill>
                <a:latin typeface="Trebuchet MS" panose="020B0603020202020204" pitchFamily="34" charset="0"/>
                <a:cs typeface="Arial" pitchFamily="34" charset="0"/>
              </a:rPr>
              <a:t>ce</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este</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importantă</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pentru</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lucrătorii</a:t>
            </a:r>
            <a:r>
              <a:rPr lang="en-US" altLang="ko-KR" sz="2800" b="1" dirty="0">
                <a:solidFill>
                  <a:srgbClr val="0594A9"/>
                </a:solidFill>
                <a:latin typeface="Trebuchet MS" panose="020B0603020202020204" pitchFamily="34" charset="0"/>
                <a:cs typeface="Arial" pitchFamily="34" charset="0"/>
              </a:rPr>
              <a:t> </a:t>
            </a:r>
            <a:r>
              <a:rPr lang="ro-RO" altLang="ko-KR" sz="2800" b="1" dirty="0">
                <a:solidFill>
                  <a:srgbClr val="0594A9"/>
                </a:solidFill>
                <a:latin typeface="Trebuchet MS" panose="020B0603020202020204" pitchFamily="34" charset="0"/>
                <a:cs typeface="Arial" pitchFamily="34" charset="0"/>
              </a:rPr>
              <a:t>”smart”</a:t>
            </a:r>
            <a:r>
              <a:rPr lang="en-US" altLang="ko-KR" sz="2800" b="1" dirty="0">
                <a:solidFill>
                  <a:srgbClr val="0594A9"/>
                </a:solidFill>
                <a:latin typeface="Trebuchet MS" panose="020B0603020202020204" pitchFamily="34" charset="0"/>
                <a:cs typeface="Arial" pitchFamily="34" charset="0"/>
              </a:rPr>
              <a:t>
</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082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429999" cy="2369880"/>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automotivarea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endParaRPr lang="ro-RO" altLang="es-ES" sz="2400" b="1" dirty="0">
              <a:solidFill>
                <a:srgbClr val="0594A9"/>
              </a:solidFill>
              <a:latin typeface="Trebuchet MS" panose="020B0603020202020204" pitchFamily="34" charset="0"/>
              <a:cs typeface="Calibri" panose="020F0502020204030204" pitchFamily="34" charset="0"/>
            </a:endParaRPr>
          </a:p>
          <a:p>
            <a:pPr>
              <a:defRPr/>
            </a:pPr>
            <a:r>
              <a:rPr lang="en-GB" altLang="es-ES" sz="2400" b="1" dirty="0">
                <a:solidFill>
                  <a:srgbClr val="0594A9"/>
                </a:solidFill>
                <a:latin typeface="Trebuchet MS" panose="020B0603020202020204" pitchFamily="34" charset="0"/>
                <a:cs typeface="Calibri" panose="020F050202020403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Definiție</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‘Auto-</a:t>
            </a:r>
            <a:r>
              <a:rPr lang="en-US" sz="2000" b="1" dirty="0" err="1">
                <a:latin typeface="Arial" panose="020B0604020202020204" pitchFamily="34" charset="0"/>
                <a:cs typeface="Arial" panose="020B0604020202020204" pitchFamily="34" charset="0"/>
              </a:rPr>
              <a:t>motivarea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este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starea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internă</a:t>
            </a:r>
            <a:r>
              <a:rPr lang="en-US" sz="2000" b="1" dirty="0">
                <a:latin typeface="Arial" panose="020B0604020202020204" pitchFamily="34" charset="0"/>
                <a:cs typeface="Arial" panose="020B0604020202020204" pitchFamily="34" charset="0"/>
              </a:rPr>
              <a:t> care ne </a:t>
            </a:r>
            <a:r>
              <a:rPr lang="en-US" sz="2000" b="1" dirty="0" err="1">
                <a:latin typeface="Arial" panose="020B0604020202020204" pitchFamily="34" charset="0"/>
                <a:cs typeface="Arial" panose="020B0604020202020204" pitchFamily="34" charset="0"/>
              </a:rPr>
              <a:t>ajută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inițiem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continuăm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să</a:t>
            </a:r>
            <a:r>
              <a:rPr lang="en-US" sz="2000" b="1" dirty="0">
                <a:latin typeface="Arial" panose="020B0604020202020204" pitchFamily="34" charset="0"/>
                <a:cs typeface="Arial" panose="020B0604020202020204" pitchFamily="34" charset="0"/>
              </a:rPr>
              <a:t> </a:t>
            </a:r>
            <a:r>
              <a:rPr lang="ro-RO" sz="2000" b="1" dirty="0">
                <a:latin typeface="Arial" panose="020B0604020202020204" pitchFamily="34" charset="0"/>
                <a:cs typeface="Arial" panose="020B0604020202020204" pitchFamily="34" charset="0"/>
              </a:rPr>
              <a:t>punem capăt unui comportament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(Berkley Well-Being Institute)</a:t>
            </a:r>
          </a:p>
          <a:p>
            <a:pPr>
              <a:defRPr/>
            </a:pP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a:extLst>
              <a:ext uri="{FF2B5EF4-FFF2-40B4-BE49-F238E27FC236}">
                <a16:creationId xmlns:a16="http://schemas.microsoft.com/office/drawing/2014/main" xmlns="" id="{A40ACFF0-9D84-46F3-8EFF-AEF3525ED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4419" y="2977507"/>
            <a:ext cx="3429000" cy="3429000"/>
          </a:xfrm>
          <a:prstGeom prst="rect">
            <a:avLst/>
          </a:prstGeom>
        </p:spPr>
      </p:pic>
      <p:sp>
        <p:nvSpPr>
          <p:cNvPr id="10" name="TextBox 9">
            <a:extLst>
              <a:ext uri="{FF2B5EF4-FFF2-40B4-BE49-F238E27FC236}">
                <a16:creationId xmlns:a16="http://schemas.microsoft.com/office/drawing/2014/main" xmlns="" id="{591B0FAE-1B64-418E-AA6D-1A168E3E61B6}"/>
              </a:ext>
            </a:extLst>
          </p:cNvPr>
          <p:cNvSpPr txBox="1"/>
          <p:nvPr/>
        </p:nvSpPr>
        <p:spPr>
          <a:xfrm>
            <a:off x="529513" y="3429000"/>
            <a:ext cx="7934906" cy="2492990"/>
          </a:xfrm>
          <a:prstGeom prst="rect">
            <a:avLst/>
          </a:prstGeom>
          <a:noFill/>
        </p:spPr>
        <p:txBody>
          <a:bodyPr wrap="square">
            <a:spAutoFit/>
          </a:bodyPr>
          <a:lstStyle/>
          <a:p>
            <a:pPr>
              <a:defRPr/>
            </a:pPr>
            <a:r>
              <a:rPr lang="en-US" dirty="0" err="1">
                <a:latin typeface="Arial" panose="020B0604020202020204" pitchFamily="34" charset="0"/>
                <a:cs typeface="Arial" panose="020B0604020202020204" pitchFamily="34" charset="0"/>
              </a:rPr>
              <a:t>Exemple</a:t>
            </a:r>
            <a:r>
              <a:rPr lang="en-US" dirty="0">
                <a:latin typeface="Arial" panose="020B0604020202020204" pitchFamily="34" charset="0"/>
                <a:cs typeface="Arial" panose="020B0604020202020204" pitchFamily="34" charset="0"/>
              </a:rPr>
              <a:t> de auto-</a:t>
            </a:r>
            <a:r>
              <a:rPr lang="en-US" dirty="0" err="1">
                <a:latin typeface="Arial" panose="020B0604020202020204" pitchFamily="34" charset="0"/>
                <a:cs typeface="Arial" panose="020B0604020202020204" pitchFamily="34" charset="0"/>
              </a:rPr>
              <a:t>motivare</a:t>
            </a:r>
            <a:r>
              <a:rPr lang="en-US"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Demararea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finalizarea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sarcinilor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timp</a:t>
            </a:r>
            <a:r>
              <a:rPr lang="en-US" sz="2000" dirty="0">
                <a:latin typeface="Arial" panose="020B0604020202020204" pitchFamily="34" charset="0"/>
                <a:cs typeface="Arial" panose="020B0604020202020204" pitchFamily="34" charset="0"/>
              </a:rPr>
              <a:t> util, </a:t>
            </a:r>
            <a:r>
              <a:rPr lang="en-US" sz="2000" dirty="0" err="1">
                <a:latin typeface="Arial" panose="020B0604020202020204" pitchFamily="34" charset="0"/>
                <a:cs typeface="Arial" panose="020B0604020202020204" pitchFamily="34" charset="0"/>
              </a:rPr>
              <a:t>fără</a:t>
            </a:r>
            <a:r>
              <a:rPr lang="en-US" sz="2000" dirty="0">
                <a:latin typeface="Arial" panose="020B0604020202020204" pitchFamily="34" charset="0"/>
                <a:cs typeface="Arial" panose="020B0604020202020204" pitchFamily="34" charset="0"/>
              </a:rPr>
              <a:t> a fi </a:t>
            </a:r>
            <a:r>
              <a:rPr lang="en-US" sz="2000" dirty="0" err="1">
                <a:latin typeface="Arial" panose="020B0604020202020204" pitchFamily="34" charset="0"/>
                <a:cs typeface="Arial" panose="020B0604020202020204" pitchFamily="34" charset="0"/>
              </a:rPr>
              <a:t>nevoie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supraveghere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externă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presiune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A rămâne </a:t>
            </a:r>
            <a:r>
              <a:rPr lang="en-US" sz="2000" dirty="0" err="1">
                <a:latin typeface="Arial" panose="020B0604020202020204" pitchFamily="34" charset="0"/>
                <a:cs typeface="Arial" panose="020B0604020202020204" pitchFamily="34" charset="0"/>
              </a:rPr>
              <a:t>concentrați</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ceea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facem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suficient</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mult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ne </a:t>
            </a:r>
            <a:r>
              <a:rPr lang="en-US" sz="2000" dirty="0" err="1">
                <a:latin typeface="Arial" panose="020B0604020202020204" pitchFamily="34" charset="0"/>
                <a:cs typeface="Arial" panose="020B0604020202020204" pitchFamily="34" charset="0"/>
              </a:rPr>
              <a:t>atinge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obiectivele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Inițierea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noi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proiecte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acțiuni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dacă</a:t>
            </a:r>
            <a:r>
              <a:rPr lang="en-US" sz="2000" dirty="0">
                <a:latin typeface="Arial" panose="020B0604020202020204" pitchFamily="34" charset="0"/>
                <a:cs typeface="Arial" panose="020B0604020202020204" pitchFamily="34" charset="0"/>
              </a:rPr>
              <a:t> nu </a:t>
            </a:r>
            <a:r>
              <a:rPr lang="en-US" sz="2000" dirty="0" err="1">
                <a:latin typeface="Arial" panose="020B0604020202020204" pitchFamily="34" charset="0"/>
                <a:cs typeface="Arial" panose="020B0604020202020204" pitchFamily="34" charset="0"/>
              </a:rPr>
              <a:t>suntem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obligați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niciun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facem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lucru</a:t>
            </a:r>
            <a:endParaRPr lang="en-US" sz="2000" dirty="0"/>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269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21653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automotivarea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endParaRPr lang="ro-RO" altLang="es-ES" sz="2400" b="1" dirty="0">
              <a:solidFill>
                <a:srgbClr val="0594A9"/>
              </a:solidFill>
              <a:latin typeface="Trebuchet MS" panose="020B0603020202020204" pitchFamily="34" charset="0"/>
              <a:cs typeface="Calibri" panose="020F0502020204030204" pitchFamily="34" charset="0"/>
            </a:endParaRPr>
          </a:p>
          <a:p>
            <a:pPr>
              <a:defRPr/>
            </a:pPr>
            <a:r>
              <a:rPr lang="en-GB" altLang="es-ES" sz="2400" b="1" dirty="0">
                <a:solidFill>
                  <a:srgbClr val="0594A9"/>
                </a:solidFill>
                <a:latin typeface="Trebuchet MS" panose="020B0603020202020204" pitchFamily="34" charset="0"/>
                <a:cs typeface="Calibri" panose="020F0502020204030204" pitchFamily="34" charset="0"/>
              </a:rPr>
              <a:t>
</a:t>
            </a:r>
            <a:r>
              <a:rPr lang="en-US" sz="2000" b="1" dirty="0">
                <a:latin typeface="Arial" panose="020B0604020202020204" pitchFamily="34" charset="0"/>
                <a:ea typeface="Calibri" panose="020F0502020204030204" pitchFamily="34" charset="0"/>
                <a:cs typeface="Arial" panose="020B0604020202020204" pitchFamily="34" charset="0"/>
              </a:rPr>
              <a:t>De </a:t>
            </a:r>
            <a:r>
              <a:rPr lang="en-US" sz="2000" b="1" dirty="0" err="1">
                <a:latin typeface="Arial" panose="020B0604020202020204" pitchFamily="34" charset="0"/>
                <a:ea typeface="Calibri" panose="020F0502020204030204" pitchFamily="34" charset="0"/>
                <a:cs typeface="Arial" panose="020B0604020202020204" pitchFamily="34" charset="0"/>
              </a:rPr>
              <a:t>ce</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este</a:t>
            </a:r>
            <a:r>
              <a:rPr lang="en-US" sz="2000" b="1" dirty="0">
                <a:latin typeface="Arial" panose="020B0604020202020204" pitchFamily="34" charset="0"/>
                <a:ea typeface="Calibri" panose="020F0502020204030204" pitchFamily="34" charset="0"/>
                <a:cs typeface="Arial" panose="020B0604020202020204" pitchFamily="34" charset="0"/>
              </a:rPr>
              <a:t> auto-</a:t>
            </a:r>
            <a:r>
              <a:rPr lang="en-US" sz="2000" b="1" dirty="0" err="1">
                <a:latin typeface="Arial" panose="020B0604020202020204" pitchFamily="34" charset="0"/>
                <a:ea typeface="Calibri" panose="020F0502020204030204" pitchFamily="34" charset="0"/>
                <a:cs typeface="Arial" panose="020B0604020202020204" pitchFamily="34" charset="0"/>
              </a:rPr>
              <a:t>motivația</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atât</a:t>
            </a:r>
            <a:r>
              <a:rPr lang="en-US" sz="2000" b="1" dirty="0">
                <a:latin typeface="Arial" panose="020B0604020202020204" pitchFamily="34" charset="0"/>
                <a:ea typeface="Calibri" panose="020F0502020204030204" pitchFamily="34" charset="0"/>
                <a:cs typeface="Arial" panose="020B0604020202020204" pitchFamily="34" charset="0"/>
              </a:rPr>
              <a:t> de </a:t>
            </a:r>
            <a:r>
              <a:rPr lang="en-US" sz="2000" b="1" dirty="0" err="1">
                <a:latin typeface="Arial" panose="020B0604020202020204" pitchFamily="34" charset="0"/>
                <a:ea typeface="Calibri" panose="020F0502020204030204" pitchFamily="34" charset="0"/>
                <a:cs typeface="Arial" panose="020B0604020202020204" pitchFamily="34" charset="0"/>
              </a:rPr>
              <a:t>importantă</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pentru</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lucrătorii</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inteligenți</a:t>
            </a:r>
            <a:r>
              <a:rPr lang="en-US" sz="2000" b="1" dirty="0">
                <a:latin typeface="Arial" panose="020B0604020202020204" pitchFamily="34" charset="0"/>
                <a:ea typeface="Calibri" panose="020F0502020204030204" pitchFamily="34" charset="0"/>
                <a:cs typeface="Arial" panose="020B0604020202020204" pitchFamily="34" charset="0"/>
              </a:rPr>
              <a:t>?</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Munca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inteligentă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definită</a:t>
            </a:r>
            <a:r>
              <a:rPr lang="en-US" sz="2000" dirty="0">
                <a:latin typeface="Arial" panose="020B0604020202020204" pitchFamily="34" charset="0"/>
                <a:cs typeface="Arial" panose="020B0604020202020204" pitchFamily="34" charset="0"/>
              </a:rPr>
              <a:t> de grade </a:t>
            </a:r>
            <a:r>
              <a:rPr lang="en-US" sz="2000" dirty="0" err="1">
                <a:latin typeface="Arial" panose="020B0604020202020204" pitchFamily="34" charset="0"/>
                <a:cs typeface="Arial" panose="020B0604020202020204" pitchFamily="34" charset="0"/>
              </a:rPr>
              <a:t>ridicate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flexibilitate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autonomie</a:t>
            </a:r>
            <a:r>
              <a:rPr lang="en-US" sz="2000" dirty="0">
                <a:latin typeface="Arial" panose="020B0604020202020204" pitchFamily="34" charset="0"/>
                <a:cs typeface="Arial" panose="020B0604020202020204" pitchFamily="34" charset="0"/>
              </a:rPr>
              <a:t>.</a:t>
            </a:r>
          </a:p>
          <a:p>
            <a:pPr>
              <a:defRPr/>
            </a:pPr>
            <a:endParaRPr lang="en-US" sz="2000"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timp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într</a:t>
            </a:r>
            <a:r>
              <a:rPr lang="en-US" sz="2000" dirty="0">
                <a:latin typeface="Arial" panose="020B0604020202020204" pitchFamily="34" charset="0"/>
                <a:cs typeface="Arial" panose="020B0604020202020204" pitchFamily="34" charset="0"/>
              </a:rPr>
              <a:t>-un </a:t>
            </a:r>
            <a:r>
              <a:rPr lang="en-US" sz="2000" dirty="0" err="1">
                <a:latin typeface="Arial" panose="020B0604020202020204" pitchFamily="34" charset="0"/>
                <a:cs typeface="Arial" panose="020B0604020202020204" pitchFamily="34" charset="0"/>
              </a:rPr>
              <a:t>mediu</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lucru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clasic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tindem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ne </a:t>
            </a:r>
            <a:r>
              <a:rPr lang="en-US" sz="2000" dirty="0" err="1">
                <a:latin typeface="Arial" panose="020B0604020202020204" pitchFamily="34" charset="0"/>
                <a:cs typeface="Arial" panose="020B0604020202020204" pitchFamily="34" charset="0"/>
              </a:rPr>
              <a:t>adaptăm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stilul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ritmul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lucru</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cel</a:t>
            </a:r>
            <a:r>
              <a:rPr lang="en-US" sz="2000" dirty="0">
                <a:latin typeface="Arial" panose="020B0604020202020204" pitchFamily="34" charset="0"/>
                <a:cs typeface="Arial" panose="020B0604020202020204" pitchFamily="34" charset="0"/>
              </a:rPr>
              <a:t> al </a:t>
            </a:r>
            <a:r>
              <a:rPr lang="en-US" sz="2000" dirty="0" err="1">
                <a:latin typeface="Arial" panose="020B0604020202020204" pitchFamily="34" charset="0"/>
                <a:cs typeface="Arial" panose="020B0604020202020204" pitchFamily="34" charset="0"/>
              </a:rPr>
              <a:t>colegilor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cerințele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imediate</a:t>
            </a:r>
            <a:r>
              <a:rPr lang="en-US" sz="2000" dirty="0">
                <a:latin typeface="Arial" panose="020B0604020202020204" pitchFamily="34" charset="0"/>
                <a:cs typeface="Arial" panose="020B0604020202020204" pitchFamily="34" charset="0"/>
              </a:rPr>
              <a:t> ale </a:t>
            </a:r>
            <a:r>
              <a:rPr lang="en-US" sz="2000" dirty="0" err="1">
                <a:latin typeface="Arial" panose="020B0604020202020204" pitchFamily="34" charset="0"/>
                <a:cs typeface="Arial" panose="020B0604020202020204" pitchFamily="34" charset="0"/>
              </a:rPr>
              <a:t>superiorilor</a:t>
            </a:r>
            <a:r>
              <a:rPr lang="en-US" sz="2000" dirty="0">
                <a:latin typeface="Arial" panose="020B0604020202020204" pitchFamily="34" charset="0"/>
                <a:cs typeface="Arial" panose="020B0604020202020204" pitchFamily="34" charset="0"/>
              </a:rPr>
              <a:t>, ca </a:t>
            </a:r>
            <a:r>
              <a:rPr lang="en-US" sz="2000" dirty="0" err="1">
                <a:latin typeface="Arial" panose="020B0604020202020204" pitchFamily="34" charset="0"/>
                <a:cs typeface="Arial" panose="020B0604020202020204" pitchFamily="34" charset="0"/>
              </a:rPr>
              <a:t>lucrători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inteligenți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suntem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liberi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ne </a:t>
            </a:r>
            <a:r>
              <a:rPr lang="en-US" sz="2000" dirty="0" err="1">
                <a:latin typeface="Arial" panose="020B0604020202020204" pitchFamily="34" charset="0"/>
                <a:cs typeface="Arial" panose="020B0604020202020204" pitchFamily="34" charset="0"/>
              </a:rPr>
              <a:t>organizăm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munca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prioritățile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mediul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lucru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fluid, </a:t>
            </a:r>
            <a:r>
              <a:rPr lang="en-US" sz="2000" dirty="0" err="1">
                <a:latin typeface="Arial" panose="020B0604020202020204" pitchFamily="34" charset="0"/>
                <a:cs typeface="Arial" panose="020B0604020202020204" pitchFamily="34" charset="0"/>
              </a:rPr>
              <a:t>iar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gradul</a:t>
            </a:r>
            <a:r>
              <a:rPr lang="en-US" sz="2000" dirty="0">
                <a:latin typeface="Arial" panose="020B0604020202020204" pitchFamily="34" charset="0"/>
                <a:cs typeface="Arial" panose="020B0604020202020204" pitchFamily="34" charset="0"/>
              </a:rPr>
              <a:t> de control extern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mult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redus</a:t>
            </a:r>
            <a:r>
              <a:rPr lang="en-US" sz="2000" dirty="0">
                <a:latin typeface="Arial" panose="020B0604020202020204" pitchFamily="34" charset="0"/>
                <a:cs typeface="Arial" panose="020B0604020202020204" pitchFamily="34" charset="0"/>
              </a:rPr>
              <a:t>. 
</a:t>
            </a:r>
          </a:p>
          <a:p>
            <a:pPr>
              <a:defRPr/>
            </a:pPr>
            <a:r>
              <a:rPr lang="en-US" sz="2000" dirty="0" err="1">
                <a:latin typeface="Arial" panose="020B0604020202020204" pitchFamily="34" charset="0"/>
                <a:cs typeface="Arial" panose="020B0604020202020204" pitchFamily="34" charset="0"/>
              </a:rPr>
              <a:t>Sună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grozav</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dar</a:t>
            </a:r>
            <a:r>
              <a:rPr lang="en-US" sz="2000" dirty="0">
                <a:latin typeface="Arial" panose="020B0604020202020204" pitchFamily="34" charset="0"/>
                <a:cs typeface="Arial" panose="020B0604020202020204" pitchFamily="34" charset="0"/>
              </a:rPr>
              <a:t> nu </a:t>
            </a:r>
            <a:r>
              <a:rPr lang="ro-RO" sz="2000" dirty="0">
                <a:latin typeface="Arial" panose="020B0604020202020204" pitchFamily="34" charset="0"/>
                <a:cs typeface="Arial" panose="020B0604020202020204" pitchFamily="34" charset="0"/>
              </a:rPr>
              <a:t>este </a:t>
            </a:r>
            <a:r>
              <a:rPr lang="en-US" sz="2000" dirty="0" err="1">
                <a:latin typeface="Arial" panose="020B0604020202020204" pitchFamily="34" charset="0"/>
                <a:cs typeface="Arial" panose="020B0604020202020204" pitchFamily="34" charset="0"/>
              </a:rPr>
              <a:t>atât</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ușor</a:t>
            </a:r>
            <a:r>
              <a:rPr lang="en-US" sz="2000" dirty="0">
                <a:latin typeface="Arial" panose="020B0604020202020204" pitchFamily="34" charset="0"/>
                <a:cs typeface="Arial" panose="020B0604020202020204" pitchFamily="34" charset="0"/>
              </a:rPr>
              <a:t> - de </a:t>
            </a:r>
            <a:r>
              <a:rPr lang="en-US" sz="2000" dirty="0" err="1">
                <a:latin typeface="Arial" panose="020B0604020202020204" pitchFamily="34" charset="0"/>
                <a:cs typeface="Arial" panose="020B0604020202020204" pitchFamily="34" charset="0"/>
              </a:rPr>
              <a:t>multe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așteptăm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mult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feedback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nu </a:t>
            </a:r>
            <a:r>
              <a:rPr lang="ro-RO" sz="2000" dirty="0">
                <a:latin typeface="Arial" panose="020B0604020202020204" pitchFamily="34" charset="0"/>
                <a:cs typeface="Arial" panose="020B0604020202020204" pitchFamily="34" charset="0"/>
              </a:rPr>
              <a:t>este nimeni care să ne spună ce și când să facem, care sunt pașii, cum să ne organizăm.</a:t>
            </a:r>
            <a:r>
              <a:rPr lang="en-US" sz="2000" dirty="0">
                <a:latin typeface="Arial" panose="020B0604020202020204" pitchFamily="34" charset="0"/>
                <a:cs typeface="Arial" panose="020B0604020202020204" pitchFamily="34" charset="0"/>
              </a:rPr>
              <a:t>
</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64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96420"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39328"/>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093283" y="3592526"/>
            <a:ext cx="2026557" cy="3898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sfârșitul</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acestui</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modul</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veți</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putea</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1" y="2440716"/>
            <a:ext cx="2936721" cy="1541853"/>
            <a:chOff x="270023" y="1566097"/>
            <a:chExt cx="2605241" cy="1557275"/>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1911037"/>
              <a:ext cx="2605241" cy="121233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Modul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care </a:t>
              </a:r>
              <a:r>
                <a:rPr lang="en-US" altLang="ko-KR" sz="1200" dirty="0" err="1">
                  <a:solidFill>
                    <a:schemeClr val="tx1">
                      <a:lumMod val="75000"/>
                      <a:lumOff val="25000"/>
                    </a:schemeClr>
                  </a:solidFill>
                  <a:cs typeface="Arial" pitchFamily="34" charset="0"/>
                </a:rPr>
                <a:t>munca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inteligentă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este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diferită</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mediile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tradiționale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privește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autonomia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sursele</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motivație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566097"/>
              <a:ext cx="2605241" cy="652796"/>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Recunoaște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importanța</a:t>
              </a:r>
              <a:r>
                <a:rPr lang="en-US" altLang="ko-KR" sz="1200" b="1" dirty="0">
                  <a:solidFill>
                    <a:schemeClr val="tx1">
                      <a:lumMod val="75000"/>
                      <a:lumOff val="25000"/>
                    </a:schemeClr>
                  </a:solidFill>
                  <a:cs typeface="Arial" pitchFamily="34" charset="0"/>
                </a:rPr>
                <a:t> </a:t>
              </a:r>
              <a:r>
                <a:rPr lang="ro-RO" altLang="ko-KR" sz="1200" b="1" dirty="0">
                  <a:solidFill>
                    <a:schemeClr val="tx1">
                      <a:lumMod val="75000"/>
                      <a:lumOff val="25000"/>
                    </a:schemeClr>
                  </a:solidFill>
                  <a:cs typeface="Arial" pitchFamily="34" charset="0"/>
                </a:rPr>
                <a:t>încrederii în forțele proprii în contextul muncii ”smart”</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5"/>
            <a:ext cx="3251064" cy="1119701"/>
            <a:chOff x="270023" y="1638319"/>
            <a:chExt cx="2884103" cy="1130900"/>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3" y="2116424"/>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Ce </a:t>
              </a:r>
              <a:r>
                <a:rPr lang="en-US" altLang="ko-KR" sz="1200" dirty="0" err="1">
                  <a:solidFill>
                    <a:schemeClr val="tx1">
                      <a:lumMod val="75000"/>
                      <a:lumOff val="25000"/>
                    </a:schemeClr>
                  </a:solidFill>
                  <a:cs typeface="Arial" pitchFamily="34" charset="0"/>
                </a:rPr>
                <a:t>este</a:t>
              </a:r>
              <a:r>
                <a:rPr lang="en-US" altLang="ko-KR" sz="1200" dirty="0">
                  <a:solidFill>
                    <a:schemeClr val="tx1">
                      <a:lumMod val="75000"/>
                      <a:lumOff val="25000"/>
                    </a:schemeClr>
                  </a:solidFill>
                  <a:cs typeface="Arial" pitchFamily="34" charset="0"/>
                </a:rPr>
                <a:t>, cum </a:t>
              </a:r>
              <a:r>
                <a:rPr lang="en-US" altLang="ko-KR" sz="1200" dirty="0" err="1">
                  <a:solidFill>
                    <a:schemeClr val="tx1">
                      <a:lumMod val="75000"/>
                      <a:lumOff val="25000"/>
                    </a:schemeClr>
                  </a:solidFill>
                  <a:cs typeface="Arial" pitchFamily="34" charset="0"/>
                </a:rPr>
                <a:t>vă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influențează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performanța</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lucru</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ce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este</a:t>
              </a:r>
              <a:r>
                <a:rPr lang="en-US" altLang="ko-KR" sz="1200" dirty="0">
                  <a:solidFill>
                    <a:schemeClr val="tx1">
                      <a:lumMod val="75000"/>
                      <a:lumOff val="25000"/>
                    </a:schemeClr>
                  </a:solidFill>
                  <a:cs typeface="Arial" pitchFamily="34" charset="0"/>
                </a:rPr>
                <a:t> important</a:t>
              </a:r>
              <a:r>
                <a:rPr lang="ro-RO" altLang="ko-KR" sz="1200" dirty="0">
                  <a:solidFill>
                    <a:schemeClr val="tx1">
                      <a:lumMod val="75000"/>
                      <a:lumOff val="25000"/>
                    </a:schemeClr>
                  </a:solidFill>
                  <a:cs typeface="Arial" pitchFamily="34" charset="0"/>
                </a:rPr>
                <a: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pentru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lucrătorii</a:t>
              </a:r>
              <a:r>
                <a:rPr lang="ro-RO" altLang="ko-KR" sz="1200" dirty="0">
                  <a:solidFill>
                    <a:schemeClr val="tx1">
                      <a:lumMod val="75000"/>
                      <a:lumOff val="25000"/>
                    </a:schemeClr>
                  </a:solidFill>
                  <a:cs typeface="Arial" pitchFamily="34" charset="0"/>
                </a:rPr>
                <a:t> ”smart”</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884103" cy="652795"/>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Înțelege</a:t>
              </a:r>
              <a:r>
                <a:rPr lang="en-US" altLang="ko-KR" sz="1200" b="1" dirty="0">
                  <a:solidFill>
                    <a:schemeClr val="tx1">
                      <a:lumMod val="75000"/>
                      <a:lumOff val="25000"/>
                    </a:schemeClr>
                  </a:solidFill>
                  <a:cs typeface="Arial" pitchFamily="34" charset="0"/>
                </a:rPr>
                <a:t> cum </a:t>
              </a:r>
              <a:r>
                <a:rPr lang="en-US" altLang="ko-KR" sz="1200" b="1" dirty="0" err="1">
                  <a:solidFill>
                    <a:schemeClr val="tx1">
                      <a:lumMod val="75000"/>
                      <a:lumOff val="25000"/>
                    </a:schemeClr>
                  </a:solidFill>
                  <a:cs typeface="Arial" pitchFamily="34" charset="0"/>
                </a:rPr>
                <a:t>funcționează</a:t>
              </a:r>
              <a:r>
                <a:rPr lang="en-US" altLang="ko-KR" sz="1200" b="1" dirty="0">
                  <a:solidFill>
                    <a:schemeClr val="tx1">
                      <a:lumMod val="75000"/>
                      <a:lumOff val="25000"/>
                    </a:schemeClr>
                  </a:solidFill>
                  <a:cs typeface="Arial" pitchFamily="34" charset="0"/>
                </a:rPr>
                <a:t> </a:t>
              </a:r>
              <a:r>
                <a:rPr lang="ro-RO" altLang="ko-KR" sz="1200" b="1" dirty="0">
                  <a:solidFill>
                    <a:schemeClr val="tx1">
                      <a:lumMod val="75000"/>
                      <a:lumOff val="25000"/>
                    </a:schemeClr>
                  </a:solidFill>
                  <a:cs typeface="Arial" pitchFamily="34" charset="0"/>
                </a:rPr>
                <a:t>auto-eficacitatea</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49629" y="2499851"/>
            <a:ext cx="3051870" cy="1302341"/>
            <a:chOff x="270024" y="1709163"/>
            <a:chExt cx="2707393" cy="1315367"/>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372176" y="2185221"/>
              <a:ext cx="2605241" cy="83930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Înțelegerea</a:t>
              </a:r>
              <a:r>
                <a:rPr lang="en-US" altLang="ko-KR" sz="1200" dirty="0">
                  <a:solidFill>
                    <a:schemeClr val="tx1">
                      <a:lumMod val="75000"/>
                      <a:lumOff val="25000"/>
                    </a:schemeClr>
                  </a:solidFill>
                  <a:cs typeface="Arial" pitchFamily="34" charset="0"/>
                </a:rPr>
                <a:t> auto-</a:t>
              </a:r>
              <a:r>
                <a:rPr lang="en-US" altLang="ko-KR" sz="1200" dirty="0" err="1">
                  <a:solidFill>
                    <a:schemeClr val="tx1">
                      <a:lumMod val="75000"/>
                      <a:lumOff val="25000"/>
                    </a:schemeClr>
                  </a:solidFill>
                  <a:cs typeface="Arial" pitchFamily="34" charset="0"/>
                </a:rPr>
                <a:t>motivației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importanței</a:t>
              </a:r>
              <a:r>
                <a:rPr lang="en-US" altLang="ko-KR" sz="1200" dirty="0">
                  <a:solidFill>
                    <a:schemeClr val="tx1">
                      <a:lumMod val="75000"/>
                      <a:lumOff val="25000"/>
                    </a:schemeClr>
                  </a:solidFill>
                  <a:cs typeface="Arial" pitchFamily="34" charset="0"/>
                </a:rPr>
                <a:t> sale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raport</a:t>
              </a:r>
              <a:r>
                <a:rPr lang="en-US" altLang="ko-KR" sz="1200" dirty="0">
                  <a:solidFill>
                    <a:schemeClr val="tx1">
                      <a:lumMod val="75000"/>
                      <a:lumOff val="25000"/>
                    </a:schemeClr>
                  </a:solidFill>
                  <a:cs typeface="Arial" pitchFamily="34" charset="0"/>
                </a:rPr>
                <a:t> cu </a:t>
              </a:r>
              <a:r>
                <a:rPr lang="en-US" altLang="ko-KR" sz="1200" dirty="0" err="1">
                  <a:solidFill>
                    <a:schemeClr val="tx1">
                      <a:lumMod val="75000"/>
                      <a:lumOff val="25000"/>
                    </a:schemeClr>
                  </a:solidFill>
                  <a:cs typeface="Arial" pitchFamily="34" charset="0"/>
                </a:rPr>
                <a:t>lucrul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inteligent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4" y="1709163"/>
              <a:ext cx="2605241" cy="466283"/>
            </a:xfrm>
            <a:prstGeom prst="rect">
              <a:avLst/>
            </a:prstGeom>
            <a:noFill/>
          </p:spPr>
          <p:txBody>
            <a:bodyPr wrap="square" rtlCol="0">
              <a:spAutoFit/>
            </a:bodyPr>
            <a:lstStyle/>
            <a:p>
              <a:pPr algn="r"/>
              <a:r>
                <a:rPr lang="ro-RO" altLang="ko-KR" sz="1200" b="1" dirty="0">
                  <a:solidFill>
                    <a:schemeClr val="tx1">
                      <a:lumMod val="75000"/>
                      <a:lumOff val="25000"/>
                    </a:schemeClr>
                  </a:solidFill>
                  <a:cs typeface="Arial" pitchFamily="34" charset="0"/>
                </a:rPr>
                <a:t>Să vă automotivați și îmbunătățiți autonomia</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7"/>
            <a:ext cx="2936721" cy="732112"/>
            <a:chOff x="270023" y="1638319"/>
            <a:chExt cx="2605241" cy="739434"/>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3" y="1911471"/>
              <a:ext cx="2605241" cy="466282"/>
            </a:xfrm>
            <a:prstGeom prst="rect">
              <a:avLst/>
            </a:prstGeom>
            <a:noFill/>
          </p:spPr>
          <p:txBody>
            <a:bodyPr wrap="square" rtlCol="0">
              <a:spAutoFit/>
            </a:bodyPr>
            <a:lstStyle/>
            <a:p>
              <a:r>
                <a:rPr lang="ro-RO" altLang="ko-KR" sz="1200" dirty="0">
                  <a:solidFill>
                    <a:schemeClr val="tx1">
                      <a:lumMod val="75000"/>
                      <a:lumOff val="25000"/>
                    </a:schemeClr>
                  </a:solidFill>
                  <a:cs typeface="Arial" pitchFamily="34" charset="0"/>
                </a:rPr>
                <a:t>Rămânând focusați, evitând distragerile și risipa de timp</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pPr algn="r"/>
              <a:r>
                <a:rPr lang="ro-RO" altLang="ko-KR" sz="1200" b="1" dirty="0">
                  <a:solidFill>
                    <a:schemeClr val="tx1">
                      <a:lumMod val="75000"/>
                      <a:lumOff val="25000"/>
                    </a:schemeClr>
                  </a:solidFill>
                  <a:cs typeface="Arial" pitchFamily="34" charset="0"/>
                </a:rPr>
                <a:t>Să vă îmbunătățiți productivitatea</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Scopuri &amp; Obiective</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585871"/>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automotivarea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pentru</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lucrătorii</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”smart”</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ro-RO" sz="2000" dirty="0">
                <a:latin typeface="Arial" panose="020B0604020202020204" pitchFamily="34" charset="0"/>
                <a:cs typeface="Arial" panose="020B0604020202020204" pitchFamily="34" charset="0"/>
              </a:rPr>
              <a:t>Atunci când avem de ales </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de exemplu, la ce vrem să lucrăm, când, unde și pentru cât timp</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 poate fi mai dificil să păstrăm un ritm adecvat care să asigure atingerea rezultatelor așteptate.</a:t>
            </a: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Mai mult decât atât, suntem expuși la diferiți factori de distragere sau tentații (de ex. rețelele sociale, munca ”de umplutură” – care nu este neapărat necesară sau esențială dar ne dă impresia că suntem ocupați, visatul cu ochii deschiși, diferite activități în gospodărie)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și mai predispuși la comportamente de evitare (amânare activităților esențiale, efectuarea unor sarcini care nu sunt urgente sau importante).</a:t>
            </a:r>
          </a:p>
          <a:p>
            <a:pPr>
              <a:defRPr/>
            </a:pPr>
            <a:endParaRPr lang="en-US" sz="2000" dirty="0">
              <a:latin typeface="Arial" panose="020B0604020202020204" pitchFamily="34" charset="0"/>
              <a:cs typeface="Arial" panose="020B0604020202020204" pitchFamily="34" charset="0"/>
            </a:endParaRPr>
          </a:p>
          <a:p>
            <a:pPr>
              <a:defRPr/>
            </a:pPr>
            <a:r>
              <a:rPr lang="ro-RO" sz="2000" dirty="0">
                <a:latin typeface="Arial" panose="020B0604020202020204" pitchFamily="34" charset="0"/>
                <a:cs typeface="Arial" panose="020B0604020202020204" pitchFamily="34" charset="0"/>
              </a:rPr>
              <a:t>Deși în aceste situații putem avea impresia că muncim mai mult </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 realitate este posibil să avem rezultate mai puține și să ne găsim în situația de a rata în mod constant termene limită.</a:t>
            </a: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1077218"/>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2
</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42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647426"/>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automotivarea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pentru</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lucrătorii</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”smart”</a:t>
            </a:r>
          </a:p>
          <a:p>
            <a:pPr>
              <a:defRPr/>
            </a:pPr>
            <a:endParaRPr lang="en-GB" altLang="es-ES" sz="2400" dirty="0">
              <a:latin typeface="Trebuchet MS" panose="020B0603020202020204" pitchFamily="34" charset="0"/>
              <a:cs typeface="Calibri" panose="020F0502020204030204" pitchFamily="34" charset="0"/>
            </a:endParaRPr>
          </a:p>
          <a:p>
            <a:pPr>
              <a:defRPr/>
            </a:pPr>
            <a:r>
              <a:rPr lang="ro-RO" sz="2000" dirty="0">
                <a:latin typeface="Arial" panose="020B0604020202020204" pitchFamily="34" charset="0"/>
                <a:cs typeface="Arial" panose="020B0604020202020204" pitchFamily="34" charset="0"/>
              </a:rPr>
              <a:t>Găsirea ”de ce-ului” interior ne poate ajuta să rămânem focusați, să facem ceea ce este necesar și totodată să economisim timp pentru a face acele lucruri care sunt importante pentru noi și ne dau o stare de bine.</a:t>
            </a:r>
          </a:p>
          <a:p>
            <a:pPr>
              <a:defRPr/>
            </a:pPr>
            <a:endParaRPr lang="en-US" sz="2000" dirty="0">
              <a:latin typeface="Arial" panose="020B0604020202020204" pitchFamily="34" charset="0"/>
              <a:cs typeface="Arial" panose="020B0604020202020204" pitchFamily="34" charset="0"/>
            </a:endParaRPr>
          </a:p>
          <a:p>
            <a:pPr>
              <a:defRPr/>
            </a:pPr>
            <a:r>
              <a:rPr lang="ro-RO" sz="2000" dirty="0">
                <a:latin typeface="Arial" panose="020B0604020202020204" pitchFamily="34" charset="0"/>
                <a:cs typeface="Arial" panose="020B0604020202020204" pitchFamily="34" charset="0"/>
              </a:rPr>
              <a:t>Beneficiile auto-motivării:</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Capacitate de concentrare îmbunătățită, fără a consuma în mod inutil energie </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ca atunci când trebuie ”să te forțezi” să faci anumite lucruri</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S-ar putea chiar să înceapă să îți placă activitatea în sine.</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Niveluri de stres mai reduse;</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Performanță și productivitate îmbunătățite;</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O stare generală de bine și de mulțumire;</a:t>
            </a:r>
            <a:endParaRPr lang="en-US" sz="2000" dirty="0">
              <a:latin typeface="Arial" panose="020B0604020202020204" pitchFamily="34" charset="0"/>
              <a:cs typeface="Arial" panose="020B0604020202020204" pitchFamily="34" charset="0"/>
            </a:endParaRP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476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278094"/>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automotivarea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pentru</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lucrătorii</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”smart”</a:t>
            </a:r>
            <a:endParaRPr lang="en-GB" altLang="es-ES" sz="2400" dirty="0">
              <a:latin typeface="Trebuchet MS" panose="020B0603020202020204" pitchFamily="34" charset="0"/>
              <a:cs typeface="Calibri" panose="020F050202020403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ro-RO" sz="2000" dirty="0">
                <a:latin typeface="Arial" panose="020B0604020202020204" pitchFamily="34" charset="0"/>
                <a:cs typeface="Arial" panose="020B0604020202020204" pitchFamily="34" charset="0"/>
              </a:rPr>
              <a:t>Ce ajută la auto-motivare:</a:t>
            </a: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Stabilirea unor obiective SMART </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de la cele zilnice, la cele pe termen mediu, lung și foarte lung – precum cele de viață</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Înțelegerea faptului că ai posibilitatea de a prelua controlul propriilor tale stări;</a:t>
            </a:r>
          </a:p>
          <a:p>
            <a:pPr marL="342900" indent="-342900">
              <a:buFontTx/>
              <a:buChar char="-"/>
              <a:defRPr/>
            </a:pPr>
            <a:r>
              <a:rPr lang="ro-RO" sz="2000" dirty="0">
                <a:latin typeface="Arial" panose="020B0604020202020204" pitchFamily="34" charset="0"/>
                <a:cs typeface="Arial" panose="020B0604020202020204" pitchFamily="34" charset="0"/>
              </a:rPr>
              <a:t>Îmbunătățirea nivelului de competență, dobândirea de abilități și cunoștințe noi </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prin participarea la activități de formare/specializare, învățare individuală</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buFontTx/>
              <a:buChar char="-"/>
              <a:defRPr/>
            </a:pPr>
            <a:r>
              <a:rPr lang="ro-RO" sz="2000" dirty="0">
                <a:latin typeface="Arial" panose="020B0604020202020204" pitchFamily="34" charset="0"/>
                <a:cs typeface="Arial" panose="020B0604020202020204" pitchFamily="34" charset="0"/>
              </a:rPr>
              <a:t>Recunoștința</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câți alți oameni și-ar dori să fie acum în locul tău și să poată face munca pe care tu nu ai chef să o faci?)</a:t>
            </a:r>
            <a:endParaRPr lang="en-US" sz="2000" dirty="0">
              <a:latin typeface="Arial" panose="020B0604020202020204" pitchFamily="34" charset="0"/>
              <a:cs typeface="Arial" panose="020B0604020202020204" pitchFamily="34" charset="0"/>
            </a:endParaRP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70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2215"/>
            <a:ext cx="5500672" cy="758865"/>
            <a:chOff x="5865235" y="2880785"/>
            <a:chExt cx="3647182" cy="75886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Productivitate</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Ce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246764"/>
            <a:ext cx="5500672" cy="1047342"/>
            <a:chOff x="5865235" y="3887861"/>
            <a:chExt cx="3647182" cy="1047342"/>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887861"/>
              <a:ext cx="3647182" cy="523220"/>
            </a:xfrm>
            <a:prstGeom prst="rect">
              <a:avLst/>
            </a:prstGeom>
            <a:noFill/>
          </p:spPr>
          <p:txBody>
            <a:bodyPr wrap="square" rtlCol="0" anchor="ctr">
              <a:spAutoFit/>
            </a:bodyPr>
            <a:lstStyle/>
            <a:p>
              <a:r>
                <a:rPr lang="it-IT" altLang="ko-KR" sz="1400" b="1" dirty="0">
                  <a:solidFill>
                    <a:schemeClr val="tx1">
                      <a:lumMod val="75000"/>
                      <a:lumOff val="25000"/>
                    </a:schemeClr>
                  </a:solidFill>
                </a:rPr>
                <a:t>Sfaturi pentru </a:t>
              </a:r>
              <a:r>
                <a:rPr lang="ro-RO" altLang="ko-KR" sz="1400" b="1" dirty="0">
                  <a:solidFill>
                    <a:schemeClr val="tx1">
                      <a:lumMod val="75000"/>
                      <a:lumOff val="25000"/>
                    </a:schemeClr>
                  </a:solidFill>
                </a:rPr>
                <a:t>îmbunătățirea productivității și eficienței</a:t>
              </a:r>
              <a:r>
                <a:rPr lang="it-IT" altLang="ko-KR" sz="1400" b="1" dirty="0">
                  <a:solidFill>
                    <a:schemeClr val="tx1">
                      <a:lumMod val="75000"/>
                      <a:lumOff val="25000"/>
                    </a:schemeClr>
                  </a:solidFill>
                </a:rPr>
                <a:t>
</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646331"/>
            </a:xfrm>
            <a:prstGeom prst="rect">
              <a:avLst/>
            </a:prstGeom>
            <a:noFill/>
          </p:spPr>
          <p:txBody>
            <a:bodyPr wrap="square" rtlCol="0">
              <a:spAutoFit/>
            </a:bodyPr>
            <a:lstStyle/>
            <a:p>
              <a:r>
                <a:rPr lang="en-US" altLang="ko-KR" sz="1200" dirty="0" err="1">
                  <a:solidFill>
                    <a:schemeClr val="tx1">
                      <a:lumMod val="75000"/>
                      <a:lumOff val="25000"/>
                    </a:schemeClr>
                  </a:solidFill>
                </a:rPr>
                <a:t>Stabilirea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jocuri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productivitate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ro-RO" altLang="ko-KR" sz="1200" dirty="0">
                  <a:solidFill>
                    <a:schemeClr val="tx1">
                      <a:lumMod val="75000"/>
                      <a:lumOff val="25000"/>
                    </a:schemeClr>
                  </a:solidFill>
                </a:rPr>
                <a:t>putem face </a:t>
              </a:r>
              <a:r>
                <a:rPr lang="en-US" altLang="ko-KR" sz="1200" dirty="0" err="1">
                  <a:solidFill>
                    <a:schemeClr val="tx1">
                      <a:lumMod val="75000"/>
                      <a:lumOff val="25000"/>
                    </a:schemeClr>
                  </a:solidFill>
                </a:rPr>
                <a:t>atunci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plictisitoare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instrumente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productivitate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err="1">
                <a:solidFill>
                  <a:srgbClr val="0594A9"/>
                </a:solidFill>
                <a:latin typeface="Trebuchet MS" panose="020B0603020202020204" pitchFamily="34" charset="0"/>
                <a:cs typeface="Arial" pitchFamily="34" charset="0"/>
              </a:rPr>
              <a:t>Secti</a:t>
            </a:r>
            <a:r>
              <a:rPr lang="ro-RO" altLang="ko-KR" sz="2800" b="1" dirty="0">
                <a:solidFill>
                  <a:srgbClr val="0594A9"/>
                </a:solidFill>
                <a:latin typeface="Trebuchet MS" panose="020B0603020202020204" pitchFamily="34" charset="0"/>
                <a:cs typeface="Arial" pitchFamily="34" charset="0"/>
              </a:rPr>
              <a:t>unea</a:t>
            </a:r>
            <a:r>
              <a:rPr lang="en-US" altLang="ko-KR" sz="2800" b="1" dirty="0">
                <a:solidFill>
                  <a:srgbClr val="0594A9"/>
                </a:solidFill>
                <a:latin typeface="Trebuchet MS" panose="020B0603020202020204" pitchFamily="34" charset="0"/>
                <a:cs typeface="Arial" pitchFamily="34" charset="0"/>
              </a:rPr>
              <a:t> 1. </a:t>
            </a:r>
            <a:r>
              <a:rPr lang="ro-RO" altLang="ko-KR" sz="2800" b="1" dirty="0">
                <a:solidFill>
                  <a:srgbClr val="0594A9"/>
                </a:solidFill>
                <a:latin typeface="Trebuchet MS" panose="020B0603020202020204" pitchFamily="34" charset="0"/>
                <a:cs typeface="Arial" pitchFamily="34" charset="0"/>
              </a:rPr>
              <a:t>Strategii de productivitate</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092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524315"/>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ro-RO" sz="2000" dirty="0">
                <a:latin typeface="Arial" panose="020B0604020202020204" pitchFamily="34" charset="0"/>
                <a:cs typeface="Arial" panose="020B0604020202020204" pitchFamily="34" charset="0"/>
              </a:rPr>
              <a:t>Tot mai multe studii confirmă faptul că, în anumite condiții, munca ”smart” sau de la distanță poate crește nivelul productivității.</a:t>
            </a: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afară</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reticența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rezistența</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schimbare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mulți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oameni</a:t>
            </a:r>
            <a:r>
              <a:rPr lang="en-US" sz="2000" dirty="0">
                <a:latin typeface="Arial" panose="020B0604020202020204" pitchFamily="34" charset="0"/>
                <a:cs typeface="Arial" panose="020B0604020202020204" pitchFamily="34" charset="0"/>
              </a:rPr>
              <a:t> par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bucure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lucrul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inteligent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ales </a:t>
            </a:r>
            <a:r>
              <a:rPr lang="en-US" sz="2000" dirty="0" err="1">
                <a:latin typeface="Arial" panose="020B0604020202020204" pitchFamily="34" charset="0"/>
                <a:cs typeface="Arial" panose="020B0604020202020204" pitchFamily="34" charset="0"/>
              </a:rPr>
              <a:t>într</a:t>
            </a:r>
            <a:r>
              <a:rPr lang="en-US" sz="2000" dirty="0">
                <a:latin typeface="Arial" panose="020B0604020202020204" pitchFamily="34" charset="0"/>
                <a:cs typeface="Arial" panose="020B0604020202020204" pitchFamily="34" charset="0"/>
              </a:rPr>
              <a:t>-o </a:t>
            </a:r>
            <a:r>
              <a:rPr lang="en-US" sz="2000" dirty="0" err="1">
                <a:latin typeface="Arial" panose="020B0604020202020204" pitchFamily="34" charset="0"/>
                <a:cs typeface="Arial" panose="020B0604020202020204" pitchFamily="34" charset="0"/>
              </a:rPr>
              <a:t>formulă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hibridă</a:t>
            </a:r>
            <a:r>
              <a:rPr lang="en-US" sz="2000" dirty="0">
                <a:latin typeface="Arial" panose="020B0604020202020204" pitchFamily="34" charset="0"/>
                <a:cs typeface="Arial" panose="020B0604020202020204" pitchFamily="34" charset="0"/>
              </a:rPr>
              <a:t>.
</a:t>
            </a:r>
          </a:p>
          <a:p>
            <a:pPr>
              <a:defRPr/>
            </a:pPr>
            <a:r>
              <a:rPr lang="en-US" sz="2000" dirty="0">
                <a:latin typeface="Arial" panose="020B0604020202020204" pitchFamily="34" charset="0"/>
                <a:cs typeface="Arial" panose="020B0604020202020204" pitchFamily="34" charset="0"/>
              </a:rPr>
              <a:t>Cu </a:t>
            </a:r>
            <a:r>
              <a:rPr lang="en-US" sz="2000" dirty="0" err="1">
                <a:latin typeface="Arial" panose="020B0604020202020204" pitchFamily="34" charset="0"/>
                <a:cs typeface="Arial" panose="020B0604020202020204" pitchFamily="34" charset="0"/>
              </a:rPr>
              <a:t>toate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până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când</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vor</a:t>
            </a:r>
            <a:r>
              <a:rPr lang="en-US" sz="2000" dirty="0">
                <a:latin typeface="Arial" panose="020B0604020202020204" pitchFamily="34" charset="0"/>
                <a:cs typeface="Arial" panose="020B0604020202020204" pitchFamily="34" charset="0"/>
              </a:rPr>
              <a:t> forma </a:t>
            </a:r>
            <a:r>
              <a:rPr lang="en-US" sz="2000" dirty="0" err="1">
                <a:latin typeface="Arial" panose="020B0604020202020204" pitchFamily="34" charset="0"/>
                <a:cs typeface="Arial" panose="020B0604020202020204" pitchFamily="34" charset="0"/>
              </a:rPr>
              <a:t>noi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obiceiuri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companiile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învăța</a:t>
            </a:r>
            <a:r>
              <a:rPr lang="en-US" sz="2000" dirty="0">
                <a:latin typeface="Arial" panose="020B0604020202020204" pitchFamily="34" charset="0"/>
                <a:cs typeface="Arial" panose="020B0604020202020204" pitchFamily="34" charset="0"/>
              </a:rPr>
              <a:t> cum </a:t>
            </a:r>
            <a:r>
              <a:rPr lang="en-US" sz="2000" dirty="0" err="1">
                <a:latin typeface="Arial" panose="020B0604020202020204" pitchFamily="34" charset="0"/>
                <a:cs typeface="Arial" panose="020B0604020202020204" pitchFamily="34" charset="0"/>
              </a:rPr>
              <a:t>să-și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susțină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antreneze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bine </a:t>
            </a:r>
            <a:r>
              <a:rPr lang="en-US" sz="2000" dirty="0" err="1">
                <a:latin typeface="Arial" panose="020B0604020202020204" pitchFamily="34" charset="0"/>
                <a:cs typeface="Arial" panose="020B0604020202020204" pitchFamily="34" charset="0"/>
              </a:rPr>
              <a:t>angajații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exista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provocări</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care trebuie abordate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timp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lucr</a:t>
            </a:r>
            <a:r>
              <a:rPr lang="ro-RO" sz="2000" dirty="0">
                <a:latin typeface="Arial" panose="020B0604020202020204" pitchFamily="34" charset="0"/>
                <a:cs typeface="Arial" panose="020B0604020202020204" pitchFamily="34" charset="0"/>
              </a:rPr>
              <a:t>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autonom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așa</a:t>
            </a:r>
            <a:r>
              <a:rPr lang="en-US" sz="2000" dirty="0">
                <a:latin typeface="Arial" panose="020B0604020202020204" pitchFamily="34" charset="0"/>
                <a:cs typeface="Arial" panose="020B0604020202020204" pitchFamily="34" charset="0"/>
              </a:rPr>
              <a:t> cum s-a </a:t>
            </a:r>
            <a:r>
              <a:rPr lang="en-US" sz="2000" dirty="0" err="1">
                <a:latin typeface="Arial" panose="020B0604020202020204" pitchFamily="34" charset="0"/>
                <a:cs typeface="Arial" panose="020B0604020202020204" pitchFamily="34" charset="0"/>
              </a:rPr>
              <a:t>subliniat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secțiunile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anterioare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e necesar să ne bazăm mai mult pe noi înșine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face </a:t>
            </a:r>
            <a:r>
              <a:rPr lang="en-US" sz="2000" dirty="0" err="1">
                <a:latin typeface="Arial" panose="020B0604020202020204" pitchFamily="34" charset="0"/>
                <a:cs typeface="Arial" panose="020B0604020202020204" pitchFamily="34" charset="0"/>
              </a:rPr>
              <a:t>lucrurile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potrivite</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momentul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potrivit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dacă</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uneori ”nu avem chef” sau ”nu ne simțim în stare” să facem </a:t>
            </a:r>
            <a:r>
              <a:rPr lang="en-US" sz="2000" dirty="0" err="1">
                <a:latin typeface="Arial" panose="020B0604020202020204" pitchFamily="34" charset="0"/>
                <a:cs typeface="Arial" panose="020B0604020202020204" pitchFamily="34" charset="0"/>
              </a:rPr>
              <a:t>acest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lucru</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sunte</a:t>
            </a:r>
            <a:r>
              <a:rPr lang="ro-RO" sz="2000"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expuși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distragerilor</a:t>
            </a:r>
            <a:r>
              <a:rPr lang="en-US" sz="2000" dirty="0">
                <a:latin typeface="Arial" panose="020B0604020202020204" pitchFamily="34" charset="0"/>
                <a:cs typeface="Arial" panose="020B0604020202020204" pitchFamily="34" charset="0"/>
              </a:rPr>
              <a:t>.
</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5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832092"/>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Nu </a:t>
            </a:r>
            <a:r>
              <a:rPr lang="en-US" sz="2000" dirty="0" err="1">
                <a:latin typeface="Arial" panose="020B0604020202020204" pitchFamily="34" charset="0"/>
                <a:cs typeface="Arial" panose="020B0604020202020204" pitchFamily="34" charset="0"/>
              </a:rPr>
              <a:t>există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rețetă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universală</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succes</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potrivească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particularităților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fiecăru</a:t>
            </a:r>
            <a:r>
              <a:rPr lang="ro-RO" sz="2000" dirty="0">
                <a:latin typeface="Arial" panose="020B0604020202020204" pitchFamily="34" charset="0"/>
                <a:cs typeface="Arial" panose="020B0604020202020204" pitchFamily="34" charset="0"/>
              </a:rPr>
              <a:t>ia.</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Unele persoane preferă să recreeze acasa cât mai mult din ”atmosfera” de la locul de muncă – prin amenajare, îmbrăcăminte, machiaj – altele se simt mai bine lucrând pe canapea, în ținută lejeră. Ambele variante sunt la fel de bune atâta timp cât sunt atinse rezultatele dorite.</a:t>
            </a: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Ca un </a:t>
            </a:r>
            <a:r>
              <a:rPr lang="en-US" sz="2000" dirty="0" err="1">
                <a:latin typeface="Arial" panose="020B0604020202020204" pitchFamily="34" charset="0"/>
                <a:cs typeface="Arial" panose="020B0604020202020204" pitchFamily="34" charset="0"/>
              </a:rPr>
              <a:t>lucrător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inteligent</a:t>
            </a:r>
            <a:r>
              <a:rPr lang="en-US" sz="2000" dirty="0">
                <a:latin typeface="Arial" panose="020B0604020202020204" pitchFamily="34" charset="0"/>
                <a:cs typeface="Arial" panose="020B0604020202020204" pitchFamily="34" charset="0"/>
              </a:rPr>
              <a:t>, sunt </a:t>
            </a:r>
            <a:r>
              <a:rPr lang="ro-RO" sz="2000" dirty="0">
                <a:latin typeface="Arial" panose="020B0604020202020204" pitchFamily="34" charset="0"/>
                <a:cs typeface="Arial" panose="020B0604020202020204" pitchFamily="34" charset="0"/>
              </a:rPr>
              <a:t>să fii </a:t>
            </a:r>
            <a:r>
              <a:rPr lang="en-US" sz="2000" dirty="0" err="1">
                <a:latin typeface="Arial" panose="020B0604020202020204" pitchFamily="34" charset="0"/>
                <a:cs typeface="Arial" panose="020B0604020202020204" pitchFamily="34" charset="0"/>
              </a:rPr>
              <a:t>deja</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familiarizat</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să operezi într-un mediu care presupune procesarea unei cantități mari de informație și cunoștințe, precum și realizarea de ”muncă de cercetare” pe cont propriu. Există numeroase resurse online care pot fi utilizate pentru îmbunătățirea productivității.</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Cu </a:t>
            </a:r>
            <a:r>
              <a:rPr lang="en-US" sz="2000" dirty="0" err="1">
                <a:latin typeface="Arial" panose="020B0604020202020204" pitchFamily="34" charset="0"/>
                <a:cs typeface="Arial" panose="020B0604020202020204" pitchFamily="34" charset="0"/>
              </a:rPr>
              <a:t>toate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acestea</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iată câteva idei ce pot fi luate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considerare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și adaptate la nevoile specifice.</a:t>
            </a:r>
            <a:r>
              <a:rPr lang="en-US" sz="2000" dirty="0">
                <a:latin typeface="Arial" panose="020B0604020202020204" pitchFamily="34" charset="0"/>
                <a:cs typeface="Arial" panose="020B0604020202020204" pitchFamily="34" charset="0"/>
              </a:rPr>
              <a:t>
</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130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6186193" cy="2677656"/>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ro-RO" sz="2000" b="1" dirty="0">
                <a:effectLst/>
                <a:latin typeface="Arial" panose="020B0604020202020204" pitchFamily="34" charset="0"/>
                <a:ea typeface="Calibri" panose="020F0502020204030204" pitchFamily="34" charset="0"/>
                <a:cs typeface="Arial" panose="020B0604020202020204" pitchFamily="34" charset="0"/>
              </a:rPr>
              <a:t>Stabilirea de obiective</a:t>
            </a:r>
          </a:p>
          <a:p>
            <a:pPr>
              <a:defRPr/>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defRPr/>
            </a:pPr>
            <a:r>
              <a:rPr lang="ro-RO" altLang="es-ES" sz="2000" dirty="0">
                <a:latin typeface="Arial" panose="020B0604020202020204" pitchFamily="34" charset="0"/>
                <a:cs typeface="Arial" panose="020B0604020202020204" pitchFamily="34" charset="0"/>
              </a:rPr>
              <a:t>Ajută mult să știm exact la ce rezultate dorim să ajungem și în ce interval de timp. Unii oameni preferă obiective zilnice, alții se simt mai confortabil cu obiective mai largi, pe termen mai lung.</a:t>
            </a: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with medium confidence">
            <a:extLst>
              <a:ext uri="{FF2B5EF4-FFF2-40B4-BE49-F238E27FC236}">
                <a16:creationId xmlns:a16="http://schemas.microsoft.com/office/drawing/2014/main" xmlns="" id="{833CB33F-DBE9-4229-9C51-79D112825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4774" y="1403314"/>
            <a:ext cx="5083629" cy="5083629"/>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4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21653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Ce </a:t>
            </a:r>
            <a:r>
              <a:rPr lang="en-GB" altLang="es-ES" sz="2000" b="1" dirty="0" err="1">
                <a:latin typeface="Arial" panose="020B0604020202020204" pitchFamily="34" charset="0"/>
                <a:cs typeface="Arial" panose="020B0604020202020204" pitchFamily="34" charset="0"/>
              </a:rPr>
              <a:t>trebuie</a:t>
            </a:r>
            <a:r>
              <a:rPr lang="en-GB" altLang="es-ES" sz="2000" b="1" dirty="0">
                <a:latin typeface="Arial" panose="020B0604020202020204" pitchFamily="34" charset="0"/>
                <a:cs typeface="Arial" panose="020B0604020202020204" pitchFamily="34" charset="0"/>
              </a:rPr>
              <a:t> </a:t>
            </a:r>
            <a:r>
              <a:rPr lang="ro-RO" altLang="es-ES" sz="2000" b="1" dirty="0">
                <a:latin typeface="Arial" panose="020B0604020202020204" pitchFamily="34" charset="0"/>
                <a:cs typeface="Arial" panose="020B0604020202020204" pitchFamily="34" charset="0"/>
              </a:rPr>
              <a:t>e bine de luat în </a:t>
            </a:r>
            <a:r>
              <a:rPr lang="en-GB" altLang="es-ES" sz="2000" b="1" dirty="0" err="1">
                <a:latin typeface="Arial" panose="020B0604020202020204" pitchFamily="34" charset="0"/>
                <a:cs typeface="Arial" panose="020B0604020202020204" pitchFamily="34" charset="0"/>
              </a:rPr>
              <a:t>considerare</a:t>
            </a:r>
            <a:r>
              <a:rPr lang="en-GB" altLang="es-ES" sz="2000" b="1" dirty="0">
                <a:latin typeface="Arial" panose="020B0604020202020204" pitchFamily="34" charset="0"/>
                <a:cs typeface="Arial" panose="020B0604020202020204" pitchFamily="34" charset="0"/>
              </a:rPr>
              <a:t> </a:t>
            </a:r>
            <a:r>
              <a:rPr lang="en-GB" altLang="es-ES" sz="2000" b="1" dirty="0" err="1">
                <a:latin typeface="Arial" panose="020B0604020202020204" pitchFamily="34" charset="0"/>
                <a:cs typeface="Arial" panose="020B0604020202020204" pitchFamily="34" charset="0"/>
              </a:rPr>
              <a:t>atunci</a:t>
            </a:r>
            <a:r>
              <a:rPr lang="en-GB" altLang="es-ES" sz="2000" b="1" dirty="0">
                <a:latin typeface="Arial" panose="020B0604020202020204" pitchFamily="34" charset="0"/>
                <a:cs typeface="Arial" panose="020B0604020202020204" pitchFamily="34" charset="0"/>
              </a:rPr>
              <a:t> </a:t>
            </a:r>
            <a:r>
              <a:rPr lang="en-GB" altLang="es-ES" sz="2000" b="1" dirty="0" err="1">
                <a:latin typeface="Arial" panose="020B0604020202020204" pitchFamily="34" charset="0"/>
                <a:cs typeface="Arial" panose="020B0604020202020204" pitchFamily="34" charset="0"/>
              </a:rPr>
              <a:t>când</a:t>
            </a:r>
            <a:r>
              <a:rPr lang="en-GB" altLang="es-ES" sz="2000" b="1" dirty="0">
                <a:latin typeface="Arial" panose="020B0604020202020204" pitchFamily="34" charset="0"/>
                <a:cs typeface="Arial" panose="020B0604020202020204" pitchFamily="34" charset="0"/>
              </a:rPr>
              <a:t> </a:t>
            </a:r>
            <a:r>
              <a:rPr lang="ro-RO" altLang="es-ES" sz="2000" b="1" dirty="0">
                <a:latin typeface="Arial" panose="020B0604020202020204" pitchFamily="34" charset="0"/>
                <a:cs typeface="Arial" panose="020B0604020202020204" pitchFamily="34" charset="0"/>
              </a:rPr>
              <a:t>stabilim obiective de lucru</a:t>
            </a:r>
            <a:r>
              <a:rPr lang="en-GB" altLang="es-ES" sz="2000" b="1" dirty="0">
                <a:latin typeface="Arial" panose="020B0604020202020204" pitchFamily="34" charset="0"/>
                <a:cs typeface="Arial" panose="020B0604020202020204" pitchFamily="34" charset="0"/>
              </a:rPr>
              <a:t>
</a:t>
            </a:r>
            <a:endParaRPr lang="en-GB" altLang="es-ES" sz="2000" dirty="0">
              <a:latin typeface="Arial" panose="020B0604020202020204" pitchFamily="34" charset="0"/>
              <a:cs typeface="Arial" panose="020B0604020202020204" pitchFamily="34" charset="0"/>
            </a:endParaRPr>
          </a:p>
          <a:p>
            <a:pPr marL="342900" indent="-342900">
              <a:buFontTx/>
              <a:buChar char="-"/>
              <a:defRPr/>
            </a:pPr>
            <a:r>
              <a:rPr lang="en-GB" altLang="es-ES" sz="2000" dirty="0" err="1">
                <a:latin typeface="Arial" panose="020B0604020202020204" pitchFamily="34" charset="0"/>
                <a:cs typeface="Arial" panose="020B0604020202020204" pitchFamily="34" charset="0"/>
              </a:rPr>
              <a:t>Obiectivele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generale</a:t>
            </a:r>
            <a:r>
              <a:rPr lang="en-GB" altLang="es-ES" sz="2000" dirty="0">
                <a:latin typeface="Arial" panose="020B0604020202020204" pitchFamily="34" charset="0"/>
                <a:cs typeface="Arial" panose="020B0604020202020204" pitchFamily="34" charset="0"/>
              </a:rPr>
              <a:t> ale </a:t>
            </a:r>
            <a:r>
              <a:rPr lang="en-GB" altLang="es-ES" sz="2000" dirty="0" err="1">
                <a:latin typeface="Arial" panose="020B0604020202020204" pitchFamily="34" charset="0"/>
                <a:cs typeface="Arial" panose="020B0604020202020204" pitchFamily="34" charset="0"/>
              </a:rPr>
              <a:t>echipei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dacă</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faci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parte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dintr</a:t>
            </a:r>
            <a:r>
              <a:rPr lang="en-GB" altLang="es-ES" sz="2000" dirty="0">
                <a:latin typeface="Arial" panose="020B0604020202020204" pitchFamily="34" charset="0"/>
                <a:cs typeface="Arial" panose="020B0604020202020204" pitchFamily="34" charset="0"/>
              </a:rPr>
              <a:t>-o </a:t>
            </a:r>
            <a:r>
              <a:rPr lang="en-GB" altLang="es-ES" sz="2000" dirty="0" err="1">
                <a:latin typeface="Arial" panose="020B0604020202020204" pitchFamily="34" charset="0"/>
                <a:cs typeface="Arial" panose="020B0604020202020204" pitchFamily="34" charset="0"/>
              </a:rPr>
              <a:t>echipă</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Obiectivele</a:t>
            </a:r>
            <a:r>
              <a:rPr lang="en-GB" altLang="es-ES" sz="2000" dirty="0">
                <a:latin typeface="Arial" panose="020B0604020202020204" pitchFamily="34" charset="0"/>
                <a:cs typeface="Arial" panose="020B0604020202020204" pitchFamily="34" charset="0"/>
              </a:rPr>
              <a:t> tale de </a:t>
            </a:r>
            <a:r>
              <a:rPr lang="en-GB" altLang="es-ES" sz="2000" dirty="0" err="1">
                <a:latin typeface="Arial" panose="020B0604020202020204" pitchFamily="34" charset="0"/>
                <a:cs typeface="Arial" panose="020B0604020202020204" pitchFamily="34" charset="0"/>
              </a:rPr>
              <a:t>viață</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mai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largi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Ritmul</a:t>
            </a:r>
            <a:r>
              <a:rPr lang="en-GB" altLang="es-ES" sz="2000" dirty="0">
                <a:latin typeface="Arial" panose="020B0604020202020204" pitchFamily="34" charset="0"/>
                <a:cs typeface="Arial" panose="020B0604020202020204" pitchFamily="34" charset="0"/>
              </a:rPr>
              <a:t> tau natural de </a:t>
            </a:r>
            <a:r>
              <a:rPr lang="en-GB" altLang="es-ES" sz="2000" dirty="0" err="1">
                <a:latin typeface="Arial" panose="020B0604020202020204" pitchFamily="34" charset="0"/>
                <a:cs typeface="Arial" panose="020B0604020202020204" pitchFamily="34" charset="0"/>
              </a:rPr>
              <a:t>lucru</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preferi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sa</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lucrezi</a:t>
            </a:r>
            <a:r>
              <a:rPr lang="en-GB" altLang="es-ES" sz="2000" dirty="0">
                <a:latin typeface="Arial" panose="020B0604020202020204" pitchFamily="34" charset="0"/>
                <a:cs typeface="Arial" panose="020B0604020202020204" pitchFamily="34" charset="0"/>
              </a:rPr>
              <a:t> constant, </a:t>
            </a:r>
            <a:r>
              <a:rPr lang="en-GB" altLang="es-ES" sz="2000" dirty="0" err="1">
                <a:latin typeface="Arial" panose="020B0604020202020204" pitchFamily="34" charset="0"/>
                <a:cs typeface="Arial" panose="020B0604020202020204" pitchFamily="34" charset="0"/>
              </a:rPr>
              <a:t>intr</a:t>
            </a:r>
            <a:r>
              <a:rPr lang="en-GB" altLang="es-ES" sz="2000" dirty="0">
                <a:latin typeface="Arial" panose="020B0604020202020204" pitchFamily="34" charset="0"/>
                <a:cs typeface="Arial" panose="020B0604020202020204" pitchFamily="34" charset="0"/>
              </a:rPr>
              <a:t>-un </a:t>
            </a:r>
            <a:r>
              <a:rPr lang="en-GB" altLang="es-ES" sz="2000" dirty="0" err="1">
                <a:latin typeface="Arial" panose="020B0604020202020204" pitchFamily="34" charset="0"/>
                <a:cs typeface="Arial" panose="020B0604020202020204" pitchFamily="34" charset="0"/>
              </a:rPr>
              <a:t>ritm</a:t>
            </a:r>
            <a:r>
              <a:rPr lang="en-GB" altLang="es-ES" sz="2000" dirty="0">
                <a:latin typeface="Arial" panose="020B0604020202020204" pitchFamily="34" charset="0"/>
                <a:cs typeface="Arial" panose="020B0604020202020204" pitchFamily="34" charset="0"/>
              </a:rPr>
              <a:t> egal </a:t>
            </a:r>
            <a:r>
              <a:rPr lang="en-GB" altLang="es-ES" sz="2000" dirty="0" err="1">
                <a:latin typeface="Arial" panose="020B0604020202020204" pitchFamily="34" charset="0"/>
                <a:cs typeface="Arial" panose="020B0604020202020204" pitchFamily="34" charset="0"/>
              </a:rPr>
              <a:t>sau</a:t>
            </a:r>
            <a:r>
              <a:rPr lang="en-GB" altLang="es-ES" sz="2000" dirty="0">
                <a:latin typeface="Arial" panose="020B0604020202020204" pitchFamily="34" charset="0"/>
                <a:cs typeface="Arial" panose="020B0604020202020204" pitchFamily="34" charset="0"/>
              </a:rPr>
              <a:t> ai </a:t>
            </a:r>
            <a:r>
              <a:rPr lang="en-GB" altLang="es-ES" sz="2000" dirty="0" err="1">
                <a:latin typeface="Arial" panose="020B0604020202020204" pitchFamily="34" charset="0"/>
                <a:cs typeface="Arial" panose="020B0604020202020204" pitchFamily="34" charset="0"/>
              </a:rPr>
              <a:t>tendinta</a:t>
            </a:r>
            <a:r>
              <a:rPr lang="en-GB" altLang="es-ES" sz="2000" dirty="0">
                <a:latin typeface="Arial" panose="020B0604020202020204" pitchFamily="34" charset="0"/>
                <a:cs typeface="Arial" panose="020B0604020202020204" pitchFamily="34" charset="0"/>
              </a:rPr>
              <a:t> de a </a:t>
            </a:r>
            <a:r>
              <a:rPr lang="en-GB" altLang="es-ES" sz="2000" dirty="0" err="1">
                <a:latin typeface="Arial" panose="020B0604020202020204" pitchFamily="34" charset="0"/>
                <a:cs typeface="Arial" panose="020B0604020202020204" pitchFamily="34" charset="0"/>
              </a:rPr>
              <a:t>lucra</a:t>
            </a:r>
            <a:r>
              <a:rPr lang="en-GB" altLang="es-ES" sz="2000" dirty="0">
                <a:latin typeface="Arial" panose="020B0604020202020204" pitchFamily="34" charset="0"/>
                <a:cs typeface="Arial" panose="020B0604020202020204" pitchFamily="34" charset="0"/>
              </a:rPr>
              <a:t> in </a:t>
            </a:r>
            <a:r>
              <a:rPr lang="en-GB" altLang="es-ES" sz="2000" dirty="0" err="1">
                <a:latin typeface="Arial" panose="020B0604020202020204" pitchFamily="34" charset="0"/>
                <a:cs typeface="Arial" panose="020B0604020202020204" pitchFamily="34" charset="0"/>
              </a:rPr>
              <a:t>explozii</a:t>
            </a:r>
            <a:r>
              <a:rPr lang="en-GB" altLang="es-ES" sz="2000" dirty="0">
                <a:latin typeface="Arial" panose="020B0604020202020204" pitchFamily="34" charset="0"/>
                <a:cs typeface="Arial" panose="020B0604020202020204" pitchFamily="34" charset="0"/>
              </a:rPr>
              <a:t> de </a:t>
            </a:r>
            <a:r>
              <a:rPr lang="en-GB" altLang="es-ES" sz="2000" dirty="0" err="1">
                <a:latin typeface="Arial" panose="020B0604020202020204" pitchFamily="34" charset="0"/>
                <a:cs typeface="Arial" panose="020B0604020202020204" pitchFamily="34" charset="0"/>
              </a:rPr>
              <a:t>energie</a:t>
            </a:r>
            <a:r>
              <a:rPr lang="en-GB"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Intervalul orar în care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nivelul</a:t>
            </a:r>
            <a:r>
              <a:rPr lang="en-GB" altLang="es-ES" sz="2000" dirty="0">
                <a:latin typeface="Arial" panose="020B0604020202020204" pitchFamily="34" charset="0"/>
                <a:cs typeface="Arial" panose="020B0604020202020204" pitchFamily="34" charset="0"/>
              </a:rPr>
              <a:t> de </a:t>
            </a:r>
            <a:r>
              <a:rPr lang="en-GB" altLang="es-ES" sz="2000" dirty="0" err="1">
                <a:latin typeface="Arial" panose="020B0604020202020204" pitchFamily="34" charset="0"/>
                <a:cs typeface="Arial" panose="020B0604020202020204" pitchFamily="34" charset="0"/>
              </a:rPr>
              <a:t>energie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atinge</a:t>
            </a:r>
            <a:r>
              <a:rPr lang="en-GB" altLang="es-ES" sz="2000" dirty="0">
                <a:latin typeface="Arial" panose="020B0604020202020204" pitchFamily="34" charset="0"/>
                <a:cs typeface="Arial" panose="020B0604020202020204" pitchFamily="34" charset="0"/>
              </a:rPr>
              <a:t> un </a:t>
            </a:r>
            <a:r>
              <a:rPr lang="en-GB" altLang="es-ES" sz="2000" dirty="0" err="1">
                <a:latin typeface="Arial" panose="020B0604020202020204" pitchFamily="34" charset="0"/>
                <a:cs typeface="Arial" panose="020B0604020202020204" pitchFamily="34" charset="0"/>
              </a:rPr>
              <a:t>vârf</a:t>
            </a:r>
            <a:r>
              <a:rPr lang="en-GB" altLang="es-ES" sz="2000" dirty="0">
                <a:latin typeface="Arial" panose="020B0604020202020204" pitchFamily="34" charset="0"/>
                <a:cs typeface="Arial" panose="020B0604020202020204" pitchFamily="34" charset="0"/>
              </a:rPr>
              <a:t> de-a </a:t>
            </a:r>
            <a:r>
              <a:rPr lang="en-GB" altLang="es-ES" sz="2000" dirty="0" err="1">
                <a:latin typeface="Arial" panose="020B0604020202020204" pitchFamily="34" charset="0"/>
                <a:cs typeface="Arial" panose="020B0604020202020204" pitchFamily="34" charset="0"/>
              </a:rPr>
              <a:t>lungul</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zilei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Planificarea</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timpului</a:t>
            </a:r>
            <a:r>
              <a:rPr lang="en-GB" altLang="es-ES" sz="2000" dirty="0">
                <a:latin typeface="Arial" panose="020B0604020202020204" pitchFamily="34" charset="0"/>
                <a:cs typeface="Arial" panose="020B0604020202020204" pitchFamily="34" charset="0"/>
              </a:rPr>
              <a:t> de </a:t>
            </a:r>
            <a:r>
              <a:rPr lang="en-GB" altLang="es-ES" sz="2000" dirty="0" err="1">
                <a:latin typeface="Arial" panose="020B0604020202020204" pitchFamily="34" charset="0"/>
                <a:cs typeface="Arial" panose="020B0604020202020204" pitchFamily="34" charset="0"/>
              </a:rPr>
              <a:t>odihnă</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deconectare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învățare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Timp</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liniștit</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pentru</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stabilirea</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obiectivelor</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și</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revizuire</a:t>
            </a:r>
            <a:r>
              <a:rPr lang="en-GB" altLang="es-ES" sz="2000" dirty="0">
                <a:latin typeface="Arial" panose="020B0604020202020204" pitchFamily="34" charset="0"/>
                <a:cs typeface="Arial" panose="020B0604020202020204" pitchFamily="34" charset="0"/>
              </a:rPr>
              <a:t> 
Nu </a:t>
            </a:r>
            <a:r>
              <a:rPr lang="en-GB" altLang="es-ES" sz="2000" dirty="0" err="1">
                <a:latin typeface="Arial" panose="020B0604020202020204" pitchFamily="34" charset="0"/>
                <a:cs typeface="Arial" panose="020B0604020202020204" pitchFamily="34" charset="0"/>
              </a:rPr>
              <a:t>uita</a:t>
            </a:r>
            <a:r>
              <a:rPr lang="ro-RO" altLang="es-ES" sz="2000" dirty="0">
                <a:latin typeface="Arial" panose="020B0604020202020204" pitchFamily="34" charset="0"/>
                <a:cs typeface="Arial" panose="020B0604020202020204" pitchFamily="34" charset="0"/>
              </a:rPr>
              <a:t> </a:t>
            </a:r>
            <a:r>
              <a:rPr lang="en-GB" altLang="es-ES" sz="2000" dirty="0">
                <a:latin typeface="Arial" panose="020B0604020202020204" pitchFamily="34" charset="0"/>
                <a:cs typeface="Arial" panose="020B0604020202020204" pitchFamily="34" charset="0"/>
              </a:rPr>
              <a:t>de </a:t>
            </a:r>
            <a:r>
              <a:rPr lang="en-GB" altLang="es-ES" sz="2000" dirty="0" err="1">
                <a:latin typeface="Arial" panose="020B0604020202020204" pitchFamily="34" charset="0"/>
                <a:cs typeface="Arial" panose="020B0604020202020204" pitchFamily="34" charset="0"/>
              </a:rPr>
              <a:t>regula</a:t>
            </a:r>
            <a:r>
              <a:rPr lang="en-GB" altLang="es-ES" sz="2000" dirty="0">
                <a:latin typeface="Arial" panose="020B0604020202020204" pitchFamily="34" charset="0"/>
                <a:cs typeface="Arial" panose="020B0604020202020204" pitchFamily="34" charset="0"/>
              </a:rPr>
              <a:t> 80/20 (</a:t>
            </a:r>
            <a:r>
              <a:rPr lang="en-GB" altLang="es-ES" sz="2000" dirty="0" err="1">
                <a:latin typeface="Arial" panose="020B0604020202020204" pitchFamily="34" charset="0"/>
                <a:cs typeface="Arial" panose="020B0604020202020204" pitchFamily="34" charset="0"/>
              </a:rPr>
              <a:t>cunoscută</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și</a:t>
            </a:r>
            <a:r>
              <a:rPr lang="en-GB" altLang="es-ES" sz="2000" dirty="0">
                <a:latin typeface="Arial" panose="020B0604020202020204" pitchFamily="34" charset="0"/>
                <a:cs typeface="Arial" panose="020B0604020202020204" pitchFamily="34" charset="0"/>
              </a:rPr>
              <a:t> sub </a:t>
            </a:r>
            <a:r>
              <a:rPr lang="en-GB" altLang="es-ES" sz="2000" dirty="0" err="1">
                <a:latin typeface="Arial" panose="020B0604020202020204" pitchFamily="34" charset="0"/>
                <a:cs typeface="Arial" panose="020B0604020202020204" pitchFamily="34" charset="0"/>
              </a:rPr>
              <a:t>numele</a:t>
            </a:r>
            <a:r>
              <a:rPr lang="en-GB" altLang="es-ES" sz="2000" dirty="0">
                <a:latin typeface="Arial" panose="020B0604020202020204" pitchFamily="34" charset="0"/>
                <a:cs typeface="Arial" panose="020B0604020202020204" pitchFamily="34" charset="0"/>
              </a:rPr>
              <a:t> de </a:t>
            </a:r>
            <a:r>
              <a:rPr lang="en-GB" altLang="es-ES" sz="2000" dirty="0" err="1">
                <a:latin typeface="Arial" panose="020B0604020202020204" pitchFamily="34" charset="0"/>
                <a:cs typeface="Arial" panose="020B0604020202020204" pitchFamily="34" charset="0"/>
              </a:rPr>
              <a:t>Principiul</a:t>
            </a:r>
            <a:r>
              <a:rPr lang="en-GB" altLang="es-ES" sz="2000" dirty="0">
                <a:latin typeface="Arial" panose="020B0604020202020204" pitchFamily="34" charset="0"/>
                <a:cs typeface="Arial" panose="020B0604020202020204" pitchFamily="34" charset="0"/>
              </a:rPr>
              <a:t> Pareto – </a:t>
            </a:r>
            <a:r>
              <a:rPr lang="en-GB" altLang="es-ES" sz="2000" dirty="0" err="1">
                <a:latin typeface="Arial" panose="020B0604020202020204" pitchFamily="34" charset="0"/>
                <a:cs typeface="Arial" panose="020B0604020202020204" pitchFamily="34" charset="0"/>
              </a:rPr>
              <a:t>prevede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că</a:t>
            </a:r>
            <a:r>
              <a:rPr lang="en-GB" altLang="es-ES" sz="2000" dirty="0">
                <a:latin typeface="Arial" panose="020B0604020202020204" pitchFamily="34" charset="0"/>
                <a:cs typeface="Arial" panose="020B0604020202020204" pitchFamily="34" charset="0"/>
              </a:rPr>
              <a:t> 80 % din </a:t>
            </a:r>
            <a:r>
              <a:rPr lang="en-GB" altLang="es-ES" sz="2000" dirty="0" err="1">
                <a:latin typeface="Arial" panose="020B0604020202020204" pitchFamily="34" charset="0"/>
                <a:cs typeface="Arial" panose="020B0604020202020204" pitchFamily="34" charset="0"/>
              </a:rPr>
              <a:t>rezultate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provin</a:t>
            </a:r>
            <a:r>
              <a:rPr lang="en-GB" altLang="es-ES" sz="2000" dirty="0">
                <a:latin typeface="Arial" panose="020B0604020202020204" pitchFamily="34" charset="0"/>
                <a:cs typeface="Arial" panose="020B0604020202020204" pitchFamily="34" charset="0"/>
              </a:rPr>
              <a:t> din 20% din </a:t>
            </a:r>
            <a:r>
              <a:rPr lang="en-GB" altLang="es-ES" sz="2000" dirty="0" err="1">
                <a:latin typeface="Arial" panose="020B0604020202020204" pitchFamily="34" charset="0"/>
                <a:cs typeface="Arial" panose="020B0604020202020204" pitchFamily="34" charset="0"/>
              </a:rPr>
              <a:t>acțiunile</a:t>
            </a:r>
            <a:r>
              <a:rPr lang="en-GB" altLang="es-ES" sz="2000" dirty="0">
                <a:latin typeface="Arial" panose="020B0604020202020204" pitchFamily="34" charset="0"/>
                <a:cs typeface="Arial" panose="020B0604020202020204" pitchFamily="34" charset="0"/>
              </a:rPr>
              <a:t> </a:t>
            </a:r>
            <a:r>
              <a:rPr lang="en-GB" altLang="es-ES" sz="2000" dirty="0" err="1">
                <a:latin typeface="Arial" panose="020B0604020202020204" pitchFamily="34" charset="0"/>
                <a:cs typeface="Arial" panose="020B0604020202020204" pitchFamily="34" charset="0"/>
              </a:rPr>
              <a:t>noastre</a:t>
            </a:r>
            <a:r>
              <a:rPr lang="en-GB" altLang="es-ES" sz="2000" dirty="0">
                <a:latin typeface="Arial" panose="020B0604020202020204" pitchFamily="34" charset="0"/>
                <a:cs typeface="Arial" panose="020B0604020202020204" pitchFamily="34" charset="0"/>
              </a:rPr>
              <a:t>).</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64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3908762"/>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GB" altLang="es-ES" sz="2000" b="1" dirty="0" err="1">
                <a:latin typeface="Arial" panose="020B0604020202020204" pitchFamily="34" charset="0"/>
                <a:cs typeface="Arial" panose="020B0604020202020204" pitchFamily="34" charset="0"/>
              </a:rPr>
              <a:t>Jocuri</a:t>
            </a:r>
            <a:r>
              <a:rPr lang="en-GB" altLang="es-ES" sz="2000" b="1" dirty="0">
                <a:latin typeface="Arial" panose="020B0604020202020204" pitchFamily="34" charset="0"/>
                <a:cs typeface="Arial" panose="020B0604020202020204" pitchFamily="34" charset="0"/>
              </a:rPr>
              <a:t> de </a:t>
            </a:r>
            <a:r>
              <a:rPr lang="en-GB" altLang="es-ES" sz="2000" b="1" dirty="0" err="1">
                <a:latin typeface="Arial" panose="020B0604020202020204" pitchFamily="34" charset="0"/>
                <a:cs typeface="Arial" panose="020B0604020202020204" pitchFamily="34" charset="0"/>
              </a:rPr>
              <a:t>productivitate</a:t>
            </a:r>
            <a:r>
              <a:rPr lang="en-GB" altLang="es-ES" sz="2000" b="1" dirty="0">
                <a:latin typeface="Arial" panose="020B0604020202020204" pitchFamily="34" charset="0"/>
                <a:cs typeface="Arial" panose="020B0604020202020204" pitchFamily="34" charset="0"/>
              </a:rPr>
              <a:t>
</a:t>
            </a:r>
            <a:endParaRPr lang="en-GB" altLang="es-ES" sz="2000"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Uneori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suntem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motivați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îndeplinim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sarcini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ne </a:t>
            </a:r>
            <a:r>
              <a:rPr lang="en-US" sz="2000" dirty="0" err="1">
                <a:latin typeface="Arial" panose="020B0604020202020204" pitchFamily="34" charset="0"/>
                <a:cs typeface="Arial" panose="020B0604020202020204" pitchFamily="34" charset="0"/>
              </a:rPr>
              <a:t>asumăm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proiecte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dragul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provocării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știm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facem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contează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dificil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complex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depinde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noi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facem</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nimeni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altcineva</a:t>
            </a:r>
            <a:r>
              <a:rPr lang="en-US" sz="2000" dirty="0">
                <a:latin typeface="Arial" panose="020B0604020202020204" pitchFamily="34" charset="0"/>
                <a:cs typeface="Arial" panose="020B0604020202020204" pitchFamily="34" charset="0"/>
              </a:rPr>
              <a:t> nu o </a:t>
            </a:r>
            <a:r>
              <a:rPr lang="en-US" sz="2000" dirty="0" err="1">
                <a:latin typeface="Arial" panose="020B0604020202020204" pitchFamily="34" charset="0"/>
                <a:cs typeface="Arial" panose="020B0604020202020204" pitchFamily="34" charset="0"/>
              </a:rPr>
              <a:t>poate</a:t>
            </a:r>
            <a:r>
              <a:rPr lang="en-US" sz="2000" dirty="0">
                <a:latin typeface="Arial" panose="020B0604020202020204" pitchFamily="34" charset="0"/>
                <a:cs typeface="Arial" panose="020B0604020202020204" pitchFamily="34" charset="0"/>
              </a:rPr>
              <a:t> face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bine. 
Cu </a:t>
            </a:r>
            <a:r>
              <a:rPr lang="en-US" sz="2000" dirty="0" err="1">
                <a:latin typeface="Arial" panose="020B0604020202020204" pitchFamily="34" charset="0"/>
                <a:cs typeface="Arial" panose="020B0604020202020204" pitchFamily="34" charset="0"/>
              </a:rPr>
              <a:t>toate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există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momente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munca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noastră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putea</a:t>
            </a:r>
            <a:r>
              <a:rPr lang="en-US" sz="2000" dirty="0">
                <a:latin typeface="Arial" panose="020B0604020202020204" pitchFamily="34" charset="0"/>
                <a:cs typeface="Arial" panose="020B0604020202020204" pitchFamily="34" charset="0"/>
              </a:rPr>
              <a:t> fi </a:t>
            </a:r>
            <a:r>
              <a:rPr lang="en-US" sz="2000" dirty="0" err="1">
                <a:latin typeface="Arial" panose="020B0604020202020204" pitchFamily="34" charset="0"/>
                <a:cs typeface="Arial" panose="020B0604020202020204" pitchFamily="34" charset="0"/>
              </a:rPr>
              <a:t>plictisitoare</a:t>
            </a:r>
            <a:r>
              <a:rPr lang="ro-RO"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monotonă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sub </a:t>
            </a:r>
            <a:r>
              <a:rPr lang="en-US" sz="2000" dirty="0" err="1">
                <a:latin typeface="Arial" panose="020B0604020202020204" pitchFamily="34" charset="0"/>
                <a:cs typeface="Arial" panose="020B0604020202020204" pitchFamily="34" charset="0"/>
              </a:rPr>
              <a:t>nivelul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nostru</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calificare</a:t>
            </a:r>
            <a:r>
              <a:rPr lang="ro-RO" sz="2000" dirty="0">
                <a:latin typeface="Arial" panose="020B0604020202020204" pitchFamily="34" charset="0"/>
                <a:cs typeface="Arial" panose="020B0604020202020204" pitchFamily="34" charset="0"/>
              </a:rPr>
              <a:t>/competență</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facem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Într</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un mediu </a:t>
            </a:r>
            <a:r>
              <a:rPr lang="en-US" sz="2000" dirty="0">
                <a:latin typeface="Arial" panose="020B0604020202020204" pitchFamily="34" charset="0"/>
                <a:cs typeface="Arial" panose="020B0604020202020204" pitchFamily="34" charset="0"/>
              </a:rPr>
              <a:t>de </a:t>
            </a:r>
            <a:r>
              <a:rPr lang="en-US" sz="2000" dirty="0" err="1">
                <a:latin typeface="Arial" panose="020B0604020202020204" pitchFamily="34" charset="0"/>
                <a:cs typeface="Arial" panose="020B0604020202020204" pitchFamily="34" charset="0"/>
              </a:rPr>
              <a:t>lucru</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tradițional este mai ușor – în parte datorită </a:t>
            </a:r>
            <a:r>
              <a:rPr lang="en-US" sz="2000" dirty="0" err="1">
                <a:latin typeface="Arial" panose="020B0604020202020204" pitchFamily="34" charset="0"/>
                <a:cs typeface="Arial" panose="020B0604020202020204" pitchFamily="34" charset="0"/>
              </a:rPr>
              <a:t>presiunii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externe</a:t>
            </a:r>
            <a:r>
              <a:rPr lang="en-US" sz="2000" dirty="0">
                <a:latin typeface="Arial" panose="020B0604020202020204" pitchFamily="34" charset="0"/>
                <a:cs typeface="Arial" panose="020B0604020202020204" pitchFamily="34" charset="0"/>
              </a:rPr>
              <a:t>. Dar, ca un </a:t>
            </a:r>
            <a:r>
              <a:rPr lang="en-US" sz="2000" dirty="0" err="1">
                <a:latin typeface="Arial" panose="020B0604020202020204" pitchFamily="34" charset="0"/>
                <a:cs typeface="Arial" panose="020B0604020202020204" pitchFamily="34" charset="0"/>
              </a:rPr>
              <a:t>lucrător</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”smart” este necesar să găsim modalități de auto-motivare.</a:t>
            </a: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10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421653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a:t>
            </a:r>
            <a:r>
              <a:rPr lang="en-GB" altLang="es-ES" sz="2400" b="1" dirty="0" err="1">
                <a:solidFill>
                  <a:srgbClr val="0594A9"/>
                </a:solidFill>
                <a:latin typeface="Trebuchet MS" panose="020B0603020202020204" pitchFamily="34" charset="0"/>
                <a:cs typeface="Calibri" panose="020F0502020204030204" pitchFamily="34" charset="0"/>
              </a:rPr>
              <a:t>Strategii</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productivitate</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GB" altLang="es-ES" sz="2000" b="1" dirty="0" err="1">
                <a:latin typeface="Arial" panose="020B0604020202020204" pitchFamily="34" charset="0"/>
                <a:cs typeface="Arial" panose="020B0604020202020204" pitchFamily="34" charset="0"/>
              </a:rPr>
              <a:t>Jocuri</a:t>
            </a:r>
            <a:r>
              <a:rPr lang="en-GB" altLang="es-ES" sz="2000" b="1" dirty="0">
                <a:latin typeface="Arial" panose="020B0604020202020204" pitchFamily="34" charset="0"/>
                <a:cs typeface="Arial" panose="020B0604020202020204" pitchFamily="34" charset="0"/>
              </a:rPr>
              <a:t> de </a:t>
            </a:r>
            <a:r>
              <a:rPr lang="en-GB" altLang="es-ES" sz="2000" b="1" dirty="0" err="1">
                <a:latin typeface="Arial" panose="020B0604020202020204" pitchFamily="34" charset="0"/>
                <a:cs typeface="Arial" panose="020B0604020202020204" pitchFamily="34" charset="0"/>
              </a:rPr>
              <a:t>productivitate</a:t>
            </a:r>
            <a:r>
              <a:rPr lang="en-GB" altLang="es-ES" sz="2000" b="1" dirty="0">
                <a:latin typeface="Arial" panose="020B0604020202020204" pitchFamily="34" charset="0"/>
                <a:cs typeface="Arial" panose="020B0604020202020204" pitchFamily="34" charset="0"/>
              </a:rPr>
              <a:t>
</a:t>
            </a:r>
            <a:endParaRPr lang="en-GB" altLang="es-ES" sz="2000" dirty="0">
              <a:latin typeface="Arial" panose="020B0604020202020204" pitchFamily="34" charset="0"/>
              <a:cs typeface="Arial" panose="020B0604020202020204" pitchFamily="34" charset="0"/>
            </a:endParaRPr>
          </a:p>
          <a:p>
            <a:pPr>
              <a:defRPr/>
            </a:pP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cazul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munca</a:t>
            </a:r>
            <a:r>
              <a:rPr lang="en-US" sz="2000" dirty="0">
                <a:latin typeface="Arial" panose="020B0604020202020204" pitchFamily="34" charset="0"/>
                <a:cs typeface="Arial" panose="020B0604020202020204" pitchFamily="34" charset="0"/>
              </a:rPr>
              <a:t> ta nu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destul</a:t>
            </a:r>
            <a:r>
              <a:rPr lang="en-US" sz="2000" dirty="0">
                <a:latin typeface="Arial" panose="020B0604020202020204" pitchFamily="34" charset="0"/>
                <a:cs typeface="Arial" panose="020B0604020202020204" pitchFamily="34" charset="0"/>
              </a:rPr>
              <a:t> de</a:t>
            </a:r>
            <a:r>
              <a:rPr lang="ro-RO" sz="2000" dirty="0">
                <a:latin typeface="Arial" panose="020B0604020202020204" pitchFamily="34" charset="0"/>
                <a:cs typeface="Arial" panose="020B0604020202020204" pitchFamily="34" charset="0"/>
              </a:rPr>
              <a:t> interesantă uneori</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încearcă să o faci să fie, transformând-o într-o provocare.</a:t>
            </a:r>
          </a:p>
          <a:p>
            <a:pPr>
              <a:defRP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Exemple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astfel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provocări</a:t>
            </a:r>
            <a:r>
              <a:rPr lang="en-US" sz="2000" dirty="0">
                <a:latin typeface="Arial" panose="020B0604020202020204" pitchFamily="34" charset="0"/>
                <a:cs typeface="Arial" panose="020B0604020202020204" pitchFamily="34" charset="0"/>
              </a:rPr>
              <a:t>:
</a:t>
            </a:r>
          </a:p>
          <a:p>
            <a:pPr>
              <a:defRPr/>
            </a:pPr>
            <a:r>
              <a:rPr lang="en-US" sz="2000" b="1" dirty="0">
                <a:latin typeface="Arial" panose="020B0604020202020204" pitchFamily="34" charset="0"/>
                <a:cs typeface="Arial" panose="020B0604020202020204" pitchFamily="34" charset="0"/>
              </a:rPr>
              <a:t>How much of X work can I accomplish in 30 minutes/1h/day?</a:t>
            </a:r>
          </a:p>
          <a:p>
            <a:pPr>
              <a:defRPr/>
            </a:pPr>
            <a:r>
              <a:rPr lang="en-US" sz="2000" b="1" dirty="0">
                <a:latin typeface="Arial" panose="020B0604020202020204" pitchFamily="34" charset="0"/>
                <a:cs typeface="Arial" panose="020B0604020202020204" pitchFamily="34" charset="0"/>
              </a:rPr>
              <a:t>How fast can I complete X?</a:t>
            </a:r>
          </a:p>
          <a:p>
            <a:pPr>
              <a:defRPr/>
            </a:pPr>
            <a:r>
              <a:rPr lang="en-US" sz="2000" b="1" dirty="0">
                <a:latin typeface="Arial" panose="020B0604020202020204" pitchFamily="34" charset="0"/>
                <a:cs typeface="Arial" panose="020B0604020202020204" pitchFamily="34" charset="0"/>
              </a:rPr>
              <a:t>Can I find an easier way to do X (e.g. automatize)?</a:t>
            </a:r>
          </a:p>
          <a:p>
            <a:pPr>
              <a:defRPr/>
            </a:pPr>
            <a:r>
              <a:rPr lang="en-US" sz="2000" b="1" dirty="0">
                <a:latin typeface="Arial" panose="020B0604020202020204" pitchFamily="34" charset="0"/>
                <a:cs typeface="Arial" panose="020B0604020202020204" pitchFamily="34" charset="0"/>
              </a:rPr>
              <a:t>Is there any way X can be done better in the same amount of time</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2030372"/>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4108654"/>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2030372"/>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509429"/>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2042786"/>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577461"/>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966620" y="2030372"/>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333541" y="5005317"/>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a:t>
            </a:r>
            <a:r>
              <a:rPr lang="ro-RO" altLang="ko-KR" sz="1200" b="1" dirty="0">
                <a:solidFill>
                  <a:schemeClr val="bg1"/>
                </a:solidFill>
                <a:cs typeface="Arial" pitchFamily="34" charset="0"/>
              </a:rPr>
              <a:t>atea</a:t>
            </a:r>
            <a:r>
              <a:rPr lang="en-US" altLang="ko-KR" sz="1200" b="1" dirty="0">
                <a:solidFill>
                  <a:schemeClr val="bg1"/>
                </a:solidFill>
                <a:cs typeface="Arial" pitchFamily="34" charset="0"/>
              </a:rPr>
              <a:t> 3</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a:t>
            </a:r>
            <a:r>
              <a:rPr lang="ro-RO" altLang="ko-KR" sz="1200" b="1" dirty="0">
                <a:solidFill>
                  <a:schemeClr val="bg1"/>
                </a:solidFill>
                <a:cs typeface="Arial" pitchFamily="34" charset="0"/>
              </a:rPr>
              <a:t>atea</a:t>
            </a:r>
            <a:r>
              <a:rPr lang="en-US" altLang="ko-KR" sz="1200" b="1" dirty="0">
                <a:solidFill>
                  <a:schemeClr val="bg1"/>
                </a:solidFill>
                <a:cs typeface="Arial" pitchFamily="34" charset="0"/>
              </a:rPr>
              <a:t> 1</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675574"/>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a:t>
            </a:r>
            <a:r>
              <a:rPr lang="ro-RO" altLang="ko-KR" sz="1200" b="1" dirty="0">
                <a:solidFill>
                  <a:schemeClr val="bg1"/>
                </a:solidFill>
                <a:cs typeface="Arial" pitchFamily="34" charset="0"/>
              </a:rPr>
              <a:t>atea</a:t>
            </a:r>
            <a:r>
              <a:rPr lang="en-US" altLang="ko-KR" sz="1200" b="1" dirty="0">
                <a:solidFill>
                  <a:schemeClr val="bg1"/>
                </a:solidFill>
                <a:cs typeface="Arial" pitchFamily="34" charset="0"/>
              </a:rPr>
              <a:t> 2</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520652" y="2372760"/>
            <a:ext cx="1832503" cy="3286134"/>
            <a:chOff x="218656" y="2004216"/>
            <a:chExt cx="1840474" cy="3286134"/>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218656" y="2735805"/>
              <a:ext cx="1828622" cy="2554545"/>
            </a:xfrm>
            <a:prstGeom prst="rect">
              <a:avLst/>
            </a:prstGeom>
            <a:noFill/>
          </p:spPr>
          <p:txBody>
            <a:bodyPr wrap="square" rtlCol="0">
              <a:spAutoFit/>
            </a:bodyPr>
            <a:lstStyle/>
            <a:p>
              <a:r>
                <a:rPr lang="en-US" altLang="ko-KR" sz="2000" dirty="0">
                  <a:solidFill>
                    <a:schemeClr val="bg1"/>
                  </a:solidFill>
                  <a:cs typeface="Arial" pitchFamily="34" charset="0"/>
                </a:rPr>
                <a:t>Ce </a:t>
              </a:r>
              <a:r>
                <a:rPr lang="en-US" altLang="ko-KR" sz="2000" dirty="0" err="1">
                  <a:solidFill>
                    <a:schemeClr val="bg1"/>
                  </a:solidFill>
                  <a:cs typeface="Arial" pitchFamily="34" charset="0"/>
                </a:rPr>
                <a:t>este</a:t>
              </a:r>
              <a:r>
                <a:rPr lang="en-US" altLang="ko-KR" sz="2000" dirty="0">
                  <a:solidFill>
                    <a:schemeClr val="bg1"/>
                  </a:solidFill>
                  <a:cs typeface="Arial" pitchFamily="34" charset="0"/>
                </a:rPr>
                <a:t> auto-</a:t>
              </a:r>
              <a:r>
                <a:rPr lang="en-US" altLang="ko-KR" sz="2000" dirty="0" err="1">
                  <a:solidFill>
                    <a:schemeClr val="bg1"/>
                  </a:solidFill>
                  <a:cs typeface="Arial" pitchFamily="34" charset="0"/>
                </a:rPr>
                <a:t>eficacitatea</a:t>
              </a:r>
              <a:r>
                <a:rPr lang="en-US" altLang="ko-KR" sz="2000" dirty="0">
                  <a:solidFill>
                    <a:schemeClr val="bg1"/>
                  </a:solidFill>
                  <a:cs typeface="Arial" pitchFamily="34" charset="0"/>
                </a:rPr>
                <a:t>
</a:t>
              </a:r>
            </a:p>
            <a:p>
              <a:r>
                <a:rPr lang="en-US" altLang="ko-KR" sz="2000" dirty="0">
                  <a:solidFill>
                    <a:schemeClr val="bg1"/>
                  </a:solidFill>
                  <a:cs typeface="Arial" pitchFamily="34" charset="0"/>
                </a:rPr>
                <a:t>Cum </a:t>
              </a:r>
              <a:r>
                <a:rPr lang="en-US" altLang="ko-KR" sz="2000" dirty="0" err="1">
                  <a:solidFill>
                    <a:schemeClr val="bg1"/>
                  </a:solidFill>
                  <a:cs typeface="Arial" pitchFamily="34" charset="0"/>
                </a:rPr>
                <a:t>funcționează</a:t>
              </a:r>
              <a:r>
                <a:rPr lang="en-US" altLang="ko-KR" sz="2000" dirty="0">
                  <a:solidFill>
                    <a:schemeClr val="bg1"/>
                  </a:solidFill>
                  <a:cs typeface="Arial" pitchFamily="34" charset="0"/>
                </a:rPr>
                <a:t> auto-</a:t>
              </a:r>
              <a:r>
                <a:rPr lang="en-US" altLang="ko-KR" sz="2000" dirty="0" err="1">
                  <a:solidFill>
                    <a:schemeClr val="bg1"/>
                  </a:solidFill>
                  <a:cs typeface="Arial" pitchFamily="34" charset="0"/>
                </a:rPr>
                <a:t>eficacitatea</a:t>
              </a:r>
              <a:r>
                <a:rPr lang="en-US" altLang="ko-KR" sz="2000" dirty="0">
                  <a:solidFill>
                    <a:schemeClr val="bg1"/>
                  </a:solidFill>
                  <a:cs typeface="Arial" pitchFamily="34" charset="0"/>
                </a:rPr>
                <a:t>
</a:t>
              </a:r>
              <a:endParaRPr lang="ko-KR" altLang="en-US" sz="20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424523" y="2004216"/>
              <a:ext cx="1634607"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Auto-</a:t>
              </a:r>
              <a:r>
                <a:rPr lang="en-US" altLang="ko-KR" sz="1200" b="1" dirty="0" err="1">
                  <a:solidFill>
                    <a:schemeClr val="bg1"/>
                  </a:solidFill>
                  <a:cs typeface="Arial" pitchFamily="34" charset="0"/>
                </a:rPr>
                <a:t>eficacitate</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830997"/>
          </a:xfrm>
          <a:prstGeom prst="rect">
            <a:avLst/>
          </a:prstGeom>
          <a:noFill/>
        </p:spPr>
        <p:txBody>
          <a:bodyPr wrap="square" rtlCol="0">
            <a:spAutoFit/>
          </a:bodyPr>
          <a:lstStyle/>
          <a:p>
            <a:pPr algn="ctr"/>
            <a:r>
              <a:rPr lang="en-US" altLang="ko-KR" sz="1200" b="1" dirty="0" err="1">
                <a:solidFill>
                  <a:schemeClr val="bg1"/>
                </a:solidFill>
                <a:cs typeface="Arial" pitchFamily="34" charset="0"/>
              </a:rPr>
              <a:t>Strategii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stimulare</a:t>
            </a:r>
            <a:r>
              <a:rPr lang="en-US" altLang="ko-KR" sz="1200" b="1" dirty="0">
                <a:solidFill>
                  <a:schemeClr val="bg1"/>
                </a:solidFill>
                <a:cs typeface="Arial" pitchFamily="34" charset="0"/>
              </a:rPr>
              <a:t> a </a:t>
            </a:r>
            <a:r>
              <a:rPr lang="en-US" altLang="ko-KR" sz="1200" b="1" dirty="0" err="1">
                <a:solidFill>
                  <a:schemeClr val="bg1"/>
                </a:solidFill>
                <a:cs typeface="Arial" pitchFamily="34" charset="0"/>
              </a:rPr>
              <a:t>productivității</a:t>
            </a:r>
            <a:r>
              <a:rPr lang="en-US" altLang="ko-KR" sz="1200" b="1" dirty="0">
                <a:solidFill>
                  <a:schemeClr val="bg1"/>
                </a:solidFill>
                <a:cs typeface="Arial" pitchFamily="34" charset="0"/>
              </a:rPr>
              <a:t>
</a:t>
            </a: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Auto-</a:t>
              </a:r>
              <a:r>
                <a:rPr lang="en-US" altLang="ko-KR" sz="1200" b="1" dirty="0" err="1">
                  <a:solidFill>
                    <a:schemeClr val="bg1"/>
                  </a:solidFill>
                  <a:cs typeface="Arial" pitchFamily="34" charset="0"/>
                </a:rPr>
                <a:t>motivarea</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388760" y="2323544"/>
            <a:ext cx="1820701" cy="1026645"/>
            <a:chOff x="732381" y="1895792"/>
            <a:chExt cx="1828622" cy="1026645"/>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32381" y="2460772"/>
              <a:ext cx="1828622" cy="461665"/>
            </a:xfrm>
            <a:prstGeom prst="rect">
              <a:avLst/>
            </a:prstGeom>
            <a:noFill/>
          </p:spPr>
          <p:txBody>
            <a:bodyPr wrap="square" rtlCol="0">
              <a:spAutoFit/>
            </a:bodyPr>
            <a:lstStyle/>
            <a:p>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Introducere</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4219980"/>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29">
            <a:extLst>
              <a:ext uri="{FF2B5EF4-FFF2-40B4-BE49-F238E27FC236}">
                <a16:creationId xmlns:a16="http://schemas.microsoft.com/office/drawing/2014/main" xmlns="" id="{E46AAD04-4626-42A2-8EDD-875EF425B8D2}"/>
              </a:ext>
            </a:extLst>
          </p:cNvPr>
          <p:cNvSpPr txBox="1"/>
          <p:nvPr/>
        </p:nvSpPr>
        <p:spPr>
          <a:xfrm>
            <a:off x="6880471" y="2785209"/>
            <a:ext cx="1987823" cy="2616101"/>
          </a:xfrm>
          <a:prstGeom prst="rect">
            <a:avLst/>
          </a:prstGeom>
          <a:noFill/>
        </p:spPr>
        <p:txBody>
          <a:bodyPr wrap="square" rtlCol="0">
            <a:spAutoFit/>
          </a:bodyPr>
          <a:lstStyle/>
          <a:p>
            <a:r>
              <a:rPr lang="en-US" altLang="ko-KR" sz="2000" dirty="0">
                <a:solidFill>
                  <a:schemeClr val="bg1"/>
                </a:solidFill>
                <a:cs typeface="Arial" pitchFamily="34" charset="0"/>
              </a:rPr>
              <a:t>Ce </a:t>
            </a:r>
            <a:r>
              <a:rPr lang="en-US" altLang="ko-KR" sz="2000" dirty="0" err="1">
                <a:solidFill>
                  <a:schemeClr val="bg1"/>
                </a:solidFill>
                <a:cs typeface="Arial" pitchFamily="34" charset="0"/>
              </a:rPr>
              <a:t>este</a:t>
            </a:r>
            <a:r>
              <a:rPr lang="en-US" altLang="ko-KR" sz="2000" dirty="0">
                <a:solidFill>
                  <a:schemeClr val="bg1"/>
                </a:solidFill>
                <a:cs typeface="Arial" pitchFamily="34" charset="0"/>
              </a:rPr>
              <a:t> auto-</a:t>
            </a:r>
            <a:r>
              <a:rPr lang="en-US" altLang="ko-KR" sz="2000" dirty="0" err="1">
                <a:solidFill>
                  <a:schemeClr val="bg1"/>
                </a:solidFill>
                <a:cs typeface="Arial" pitchFamily="34" charset="0"/>
              </a:rPr>
              <a:t>motivația</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și</a:t>
            </a:r>
            <a:r>
              <a:rPr lang="en-US" altLang="ko-KR" sz="2000" dirty="0">
                <a:solidFill>
                  <a:schemeClr val="bg1"/>
                </a:solidFill>
                <a:cs typeface="Arial" pitchFamily="34" charset="0"/>
              </a:rPr>
              <a:t>
</a:t>
            </a:r>
            <a:r>
              <a:rPr lang="ro-RO" altLang="ko-KR" sz="2000" dirty="0">
                <a:solidFill>
                  <a:schemeClr val="bg1"/>
                </a:solidFill>
                <a:cs typeface="Arial" pitchFamily="34" charset="0"/>
              </a:rPr>
              <a:t>d</a:t>
            </a:r>
            <a:r>
              <a:rPr lang="en-US" altLang="ko-KR" sz="2000" dirty="0">
                <a:solidFill>
                  <a:schemeClr val="bg1"/>
                </a:solidFill>
                <a:cs typeface="Arial" pitchFamily="34" charset="0"/>
              </a:rPr>
              <a:t>e </a:t>
            </a:r>
            <a:r>
              <a:rPr lang="en-US" altLang="ko-KR" sz="2000" dirty="0" err="1">
                <a:solidFill>
                  <a:schemeClr val="bg1"/>
                </a:solidFill>
                <a:cs typeface="Arial" pitchFamily="34" charset="0"/>
              </a:rPr>
              <a:t>ce</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este</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este</a:t>
            </a:r>
            <a:r>
              <a:rPr lang="en-US" altLang="ko-KR" sz="2000" dirty="0">
                <a:solidFill>
                  <a:schemeClr val="bg1"/>
                </a:solidFill>
                <a:cs typeface="Arial" pitchFamily="34" charset="0"/>
              </a:rPr>
              <a:t> important</a:t>
            </a:r>
            <a:r>
              <a:rPr lang="ro-RO" altLang="ko-KR" sz="2000" dirty="0">
                <a:solidFill>
                  <a:schemeClr val="bg1"/>
                </a:solidFill>
                <a:cs typeface="Arial" pitchFamily="34" charset="0"/>
              </a:rPr>
              <a:t>ă</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în</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contexte</a:t>
            </a:r>
            <a:r>
              <a:rPr lang="en-US" altLang="ko-KR" sz="2000" dirty="0">
                <a:solidFill>
                  <a:schemeClr val="bg1"/>
                </a:solidFill>
                <a:cs typeface="Arial" pitchFamily="34" charset="0"/>
              </a:rPr>
              <a:t> de </a:t>
            </a:r>
            <a:r>
              <a:rPr lang="en-US" altLang="ko-KR" sz="2000" dirty="0" err="1">
                <a:solidFill>
                  <a:schemeClr val="bg1"/>
                </a:solidFill>
                <a:cs typeface="Arial" pitchFamily="34" charset="0"/>
              </a:rPr>
              <a:t>lucru</a:t>
            </a:r>
            <a:r>
              <a:rPr lang="en-US" altLang="ko-KR" sz="2000" dirty="0">
                <a:solidFill>
                  <a:schemeClr val="bg1"/>
                </a:solidFill>
                <a:cs typeface="Arial" pitchFamily="34" charset="0"/>
              </a:rPr>
              <a:t> </a:t>
            </a:r>
            <a:r>
              <a:rPr lang="ro-RO" altLang="ko-KR" sz="2000" dirty="0">
                <a:solidFill>
                  <a:schemeClr val="bg1"/>
                </a:solidFill>
                <a:cs typeface="Arial" pitchFamily="34" charset="0"/>
              </a:rPr>
              <a:t>”smart”</a:t>
            </a:r>
            <a:r>
              <a:rPr lang="en-US" altLang="ko-KR" sz="2000" dirty="0">
                <a:solidFill>
                  <a:schemeClr val="bg1"/>
                </a:solidFill>
                <a:cs typeface="Arial" pitchFamily="34" charset="0"/>
              </a:rPr>
              <a:t>
</a:t>
            </a:r>
            <a:endParaRPr lang="en-US" altLang="ko-KR" sz="2400" dirty="0">
              <a:solidFill>
                <a:schemeClr val="bg1"/>
              </a:solidFill>
              <a:cs typeface="Arial" pitchFamily="34" charset="0"/>
            </a:endParaRPr>
          </a:p>
        </p:txBody>
      </p:sp>
      <p:sp>
        <p:nvSpPr>
          <p:cNvPr id="31" name="TextBox 30">
            <a:extLst>
              <a:ext uri="{FF2B5EF4-FFF2-40B4-BE49-F238E27FC236}">
                <a16:creationId xmlns:a16="http://schemas.microsoft.com/office/drawing/2014/main" xmlns="" id="{DD76AB9D-C4F4-4994-B534-E1895CBC8603}"/>
              </a:ext>
            </a:extLst>
          </p:cNvPr>
          <p:cNvSpPr txBox="1"/>
          <p:nvPr/>
        </p:nvSpPr>
        <p:spPr>
          <a:xfrm>
            <a:off x="9134206" y="2881152"/>
            <a:ext cx="1820702" cy="2862322"/>
          </a:xfrm>
          <a:prstGeom prst="rect">
            <a:avLst/>
          </a:prstGeom>
          <a:noFill/>
        </p:spPr>
        <p:txBody>
          <a:bodyPr wrap="square" rtlCol="0">
            <a:spAutoFit/>
          </a:bodyPr>
          <a:lstStyle/>
          <a:p>
            <a:r>
              <a:rPr lang="en-US" altLang="ko-KR" sz="2000" dirty="0" err="1">
                <a:solidFill>
                  <a:schemeClr val="bg1"/>
                </a:solidFill>
                <a:cs typeface="Arial" pitchFamily="34" charset="0"/>
              </a:rPr>
              <a:t>Strategii</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și</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jocuri</a:t>
            </a:r>
            <a:r>
              <a:rPr lang="en-US" altLang="ko-KR" sz="2000" dirty="0">
                <a:solidFill>
                  <a:schemeClr val="bg1"/>
                </a:solidFill>
                <a:cs typeface="Arial" pitchFamily="34" charset="0"/>
              </a:rPr>
              <a:t> de </a:t>
            </a:r>
            <a:r>
              <a:rPr lang="en-US" altLang="ko-KR" sz="2000" dirty="0" err="1">
                <a:solidFill>
                  <a:schemeClr val="bg1"/>
                </a:solidFill>
                <a:cs typeface="Arial" pitchFamily="34" charset="0"/>
              </a:rPr>
              <a:t>productivitate</a:t>
            </a:r>
            <a:r>
              <a:rPr lang="en-US" altLang="ko-KR" sz="2000" dirty="0">
                <a:solidFill>
                  <a:schemeClr val="bg1"/>
                </a:solidFill>
                <a:cs typeface="Arial" pitchFamily="34" charset="0"/>
              </a:rPr>
              <a:t>
</a:t>
            </a:r>
          </a:p>
          <a:p>
            <a:r>
              <a:rPr lang="en-US" altLang="ko-KR" sz="2000" dirty="0">
                <a:solidFill>
                  <a:schemeClr val="bg1"/>
                </a:solidFill>
                <a:cs typeface="Arial" pitchFamily="34" charset="0"/>
              </a:rPr>
              <a:t>Focus</a:t>
            </a: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Evitarea</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Distrageri</a:t>
            </a:r>
            <a:r>
              <a:rPr lang="ro-RO" altLang="ko-KR" sz="2000" dirty="0">
                <a:solidFill>
                  <a:schemeClr val="bg1"/>
                </a:solidFill>
                <a:cs typeface="Arial" pitchFamily="34" charset="0"/>
              </a:rPr>
              <a:t>lor</a:t>
            </a:r>
            <a:r>
              <a:rPr lang="en-US" altLang="ko-KR" sz="2000" dirty="0">
                <a:solidFill>
                  <a:schemeClr val="bg1"/>
                </a:solidFill>
                <a:cs typeface="Arial" pitchFamily="34" charset="0"/>
              </a:rPr>
              <a:t>
</a:t>
            </a:r>
          </a:p>
        </p:txBody>
      </p:sp>
      <p:sp>
        <p:nvSpPr>
          <p:cNvPr id="35" name="TextBox 34">
            <a:extLst>
              <a:ext uri="{FF2B5EF4-FFF2-40B4-BE49-F238E27FC236}">
                <a16:creationId xmlns:a16="http://schemas.microsoft.com/office/drawing/2014/main" xmlns="" id="{7A297692-7ADC-466F-990C-206569F16151}"/>
              </a:ext>
            </a:extLst>
          </p:cNvPr>
          <p:cNvSpPr txBox="1"/>
          <p:nvPr/>
        </p:nvSpPr>
        <p:spPr>
          <a:xfrm>
            <a:off x="2486767" y="2584890"/>
            <a:ext cx="2047791" cy="3477875"/>
          </a:xfrm>
          <a:prstGeom prst="rect">
            <a:avLst/>
          </a:prstGeom>
          <a:noFill/>
        </p:spPr>
        <p:txBody>
          <a:bodyPr wrap="square" rtlCol="0">
            <a:spAutoFit/>
          </a:bodyPr>
          <a:lstStyle/>
          <a:p>
            <a:r>
              <a:rPr lang="it-IT" altLang="ko-KR" sz="2000" dirty="0">
                <a:solidFill>
                  <a:schemeClr val="bg1"/>
                </a:solidFill>
                <a:cs typeface="Arial" pitchFamily="34" charset="0"/>
              </a:rPr>
              <a:t>Munca inteligentă și provocările sale
</a:t>
            </a:r>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Autoeficacitatea</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motivația</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și</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concentrarea</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în</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cadrele</a:t>
            </a:r>
            <a:r>
              <a:rPr lang="en-US" altLang="ko-KR" sz="2000" dirty="0">
                <a:solidFill>
                  <a:schemeClr val="bg1"/>
                </a:solidFill>
                <a:cs typeface="Arial" pitchFamily="34" charset="0"/>
              </a:rPr>
              <a:t> de </a:t>
            </a:r>
            <a:r>
              <a:rPr lang="en-US" altLang="ko-KR" sz="2000" dirty="0" err="1">
                <a:solidFill>
                  <a:schemeClr val="bg1"/>
                </a:solidFill>
                <a:cs typeface="Arial" pitchFamily="34" charset="0"/>
              </a:rPr>
              <a:t>competențe</a:t>
            </a:r>
            <a:r>
              <a:rPr lang="en-US" altLang="ko-KR" sz="2000" dirty="0">
                <a:solidFill>
                  <a:schemeClr val="bg1"/>
                </a:solidFill>
                <a:cs typeface="Arial" pitchFamily="34" charset="0"/>
              </a:rPr>
              <a:t> ale UE
</a:t>
            </a:r>
          </a:p>
        </p:txBody>
      </p:sp>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758865"/>
            <a:chOff x="5865235" y="2880785"/>
            <a:chExt cx="3647182" cy="75886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Focus</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461665"/>
            </a:xfrm>
            <a:prstGeom prst="rect">
              <a:avLst/>
            </a:prstGeom>
            <a:noFill/>
          </p:spPr>
          <p:txBody>
            <a:bodyPr wrap="square" rtlCol="0">
              <a:spAutoFit/>
            </a:bodyPr>
            <a:lstStyle/>
            <a:p>
              <a:r>
                <a:rPr lang="fr-FR" altLang="ko-KR" sz="1200" dirty="0">
                  <a:solidFill>
                    <a:schemeClr val="tx1">
                      <a:lumMod val="75000"/>
                      <a:lumOff val="25000"/>
                    </a:schemeClr>
                  </a:solidFill>
                </a:rPr>
                <a:t>Ce este </a:t>
              </a:r>
              <a:r>
                <a:rPr lang="fr-FR" altLang="ko-KR" sz="1200" dirty="0" err="1">
                  <a:solidFill>
                    <a:schemeClr val="tx1">
                      <a:lumMod val="75000"/>
                      <a:lumOff val="25000"/>
                    </a:schemeClr>
                  </a:solidFill>
                </a:rPr>
                <a:t>și</a:t>
              </a:r>
              <a:r>
                <a:rPr lang="fr-FR" altLang="ko-KR" sz="1200" dirty="0">
                  <a:solidFill>
                    <a:schemeClr val="tx1">
                      <a:lumMod val="75000"/>
                      <a:lumOff val="25000"/>
                    </a:schemeClr>
                  </a:solidFill>
                </a:rPr>
                <a:t> de ce este </a:t>
              </a:r>
              <a:r>
                <a:rPr lang="fr-FR" altLang="ko-KR" sz="1200" dirty="0" err="1">
                  <a:solidFill>
                    <a:schemeClr val="tx1">
                      <a:lumMod val="75000"/>
                      <a:lumOff val="25000"/>
                    </a:schemeClr>
                  </a:solidFill>
                </a:rPr>
                <a:t>atât</a:t>
              </a:r>
              <a:r>
                <a:rPr lang="fr-FR" altLang="ko-KR" sz="1200" dirty="0">
                  <a:solidFill>
                    <a:schemeClr val="tx1">
                      <a:lumMod val="75000"/>
                      <a:lumOff val="25000"/>
                    </a:schemeClr>
                  </a:solidFill>
                </a:rPr>
                <a:t> de </a:t>
              </a:r>
              <a:r>
                <a:rPr lang="fr-FR" altLang="ko-KR" sz="1200" dirty="0" err="1">
                  <a:solidFill>
                    <a:schemeClr val="tx1">
                      <a:lumMod val="75000"/>
                      <a:lumOff val="25000"/>
                    </a:schemeClr>
                  </a:solidFill>
                </a:rPr>
                <a:t>dificil</a:t>
              </a:r>
              <a:r>
                <a:rPr lang="fr-FR" altLang="ko-KR" sz="1200" dirty="0">
                  <a:solidFill>
                    <a:schemeClr val="tx1">
                      <a:lumMod val="75000"/>
                      <a:lumOff val="25000"/>
                    </a:schemeClr>
                  </a:solidFill>
                </a:rPr>
                <a:t> </a:t>
              </a:r>
              <a:r>
                <a:rPr lang="fr-FR" altLang="ko-KR" sz="1200" dirty="0" err="1">
                  <a:solidFill>
                    <a:schemeClr val="tx1">
                      <a:lumMod val="75000"/>
                      <a:lumOff val="25000"/>
                    </a:schemeClr>
                  </a:solidFill>
                </a:rPr>
                <a:t>să-l</a:t>
              </a:r>
              <a:r>
                <a:rPr lang="fr-FR" altLang="ko-KR" sz="1200" dirty="0">
                  <a:solidFill>
                    <a:schemeClr val="tx1">
                      <a:lumMod val="75000"/>
                      <a:lumOff val="25000"/>
                    </a:schemeClr>
                  </a:solidFill>
                </a:rPr>
                <a:t> </a:t>
              </a:r>
              <a:r>
                <a:rPr lang="fr-FR" altLang="ko-KR" sz="1200" dirty="0" err="1">
                  <a:solidFill>
                    <a:schemeClr val="tx1">
                      <a:lumMod val="75000"/>
                      <a:lumOff val="25000"/>
                    </a:schemeClr>
                  </a:solidFill>
                </a:rPr>
                <a:t>menținem</a:t>
              </a:r>
              <a:r>
                <a:rPr lang="fr-FR"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246764"/>
            <a:ext cx="5500672" cy="862676"/>
            <a:chOff x="5865235" y="3887861"/>
            <a:chExt cx="3647182" cy="862676"/>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887861"/>
              <a:ext cx="3647182"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Distrageri</a:t>
              </a:r>
              <a:r>
                <a:rPr lang="en-US" altLang="ko-KR" sz="1400" b="1" dirty="0">
                  <a:solidFill>
                    <a:schemeClr val="tx1">
                      <a:lumMod val="75000"/>
                      <a:lumOff val="25000"/>
                    </a:schemeClr>
                  </a:solidFill>
                </a:rPr>
                <a:t>
</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Care sunt </a:t>
              </a:r>
              <a:r>
                <a:rPr lang="en-US" altLang="ko-KR" sz="1200" dirty="0" err="1">
                  <a:solidFill>
                    <a:schemeClr val="tx1">
                      <a:lumMod val="75000"/>
                      <a:lumOff val="25000"/>
                    </a:schemeClr>
                  </a:solidFill>
                </a:rPr>
                <a:t>principalele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surse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externe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interne</a:t>
              </a:r>
              <a:r>
                <a:rPr lang="ro-RO" altLang="ko-KR" sz="1200" dirty="0">
                  <a:solidFill>
                    <a:schemeClr val="tx1">
                      <a:lumMod val="75000"/>
                      <a:lumOff val="25000"/>
                    </a:schemeClr>
                  </a:solidFill>
                </a:rPr>
                <a:t> </a:t>
              </a:r>
              <a:r>
                <a:rPr lang="en-US" altLang="ko-KR" sz="1200" dirty="0">
                  <a:solidFill>
                    <a:schemeClr val="tx1">
                      <a:lumMod val="75000"/>
                      <a:lumOff val="25000"/>
                    </a:schemeClr>
                  </a:solidFill>
                </a:rPr>
                <a:t>de </a:t>
              </a:r>
              <a:r>
                <a:rPr lang="en-US" altLang="ko-KR" sz="1200" dirty="0" err="1">
                  <a:solidFill>
                    <a:schemeClr val="tx1">
                      <a:lumMod val="75000"/>
                      <a:lumOff val="25000"/>
                    </a:schemeClr>
                  </a:solidFill>
                </a:rPr>
                <a:t>distragere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atenției</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Section 2. </a:t>
            </a:r>
            <a:r>
              <a:rPr lang="ro-RO" altLang="ko-KR" sz="2800" b="1" dirty="0">
                <a:solidFill>
                  <a:srgbClr val="0594A9"/>
                </a:solidFill>
                <a:latin typeface="Trebuchet MS" panose="020B0603020202020204" pitchFamily="34" charset="0"/>
                <a:cs typeface="Arial" pitchFamily="34" charset="0"/>
              </a:rPr>
              <a:t>Evitarea distragerilor și menținerea focus-ului</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52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1E7C2DA8-98C7-4204-9F77-26C59970FC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8414209" y="2894513"/>
            <a:ext cx="3695005" cy="1953934"/>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98579" y="1270585"/>
            <a:ext cx="8133039" cy="526297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a:t>
            </a:r>
            <a:r>
              <a:rPr lang="en-GB" altLang="es-ES" sz="2400" b="1" dirty="0" err="1">
                <a:solidFill>
                  <a:srgbClr val="0594A9"/>
                </a:solidFill>
                <a:latin typeface="Trebuchet MS" panose="020B0603020202020204" pitchFamily="34" charset="0"/>
                <a:cs typeface="Calibri" panose="020F0502020204030204" pitchFamily="34" charset="0"/>
              </a:rPr>
              <a:t>Evitarea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distragerilor</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menținerea focus-ului</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Focus</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capacitatea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persoane</a:t>
            </a:r>
            <a:r>
              <a:rPr lang="en-US" sz="2000" dirty="0">
                <a:latin typeface="Arial" panose="020B0604020202020204" pitchFamily="34" charset="0"/>
                <a:cs typeface="Arial" panose="020B0604020202020204" pitchFamily="34" charset="0"/>
              </a:rPr>
              <a:t> de a </a:t>
            </a:r>
            <a:r>
              <a:rPr lang="en-US" sz="2000" dirty="0" err="1">
                <a:latin typeface="Arial" panose="020B0604020202020204" pitchFamily="34" charset="0"/>
                <a:cs typeface="Arial" panose="020B0604020202020204" pitchFamily="34" charset="0"/>
              </a:rPr>
              <a:t>direcționa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efortul</a:t>
            </a:r>
            <a:r>
              <a:rPr lang="en-US" sz="2000" dirty="0">
                <a:latin typeface="Arial" panose="020B0604020202020204" pitchFamily="34" charset="0"/>
                <a:cs typeface="Arial" panose="020B0604020202020204" pitchFamily="34" charset="0"/>
              </a:rPr>
              <a:t> mental </a:t>
            </a:r>
            <a:r>
              <a:rPr lang="en-US" sz="2000" dirty="0" err="1">
                <a:latin typeface="Arial" panose="020B0604020202020204" pitchFamily="34" charset="0"/>
                <a:cs typeface="Arial" panose="020B0604020202020204" pitchFamily="34" charset="0"/>
              </a:rPr>
              <a:t>asupra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relevante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informații</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mediul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înconjurător</a:t>
            </a:r>
            <a:r>
              <a:rPr lang="en-US" sz="2000" dirty="0">
                <a:latin typeface="Arial" panose="020B0604020202020204" pitchFamily="34" charset="0"/>
                <a:cs typeface="Arial" panose="020B0604020202020204" pitchFamily="34" charset="0"/>
              </a:rPr>
              <a:t>". (Center for Performance Psychology)</a:t>
            </a:r>
          </a:p>
          <a:p>
            <a:pPr>
              <a:defRPr/>
            </a:pPr>
            <a:endParaRPr lang="en-US" sz="2000" b="0" i="0" dirty="0">
              <a:solidFill>
                <a:srgbClr val="111111"/>
              </a:solidFill>
              <a:effectLst/>
              <a:latin typeface="Arial" panose="020B0604020202020204" pitchFamily="34" charset="0"/>
              <a:cs typeface="Arial" panose="020B0604020202020204" pitchFamily="34" charset="0"/>
            </a:endParaRPr>
          </a:p>
          <a:p>
            <a:pPr>
              <a:defRPr/>
            </a:pPr>
            <a:r>
              <a:rPr lang="en-US" sz="2000" dirty="0" err="1">
                <a:solidFill>
                  <a:srgbClr val="111111"/>
                </a:solidFill>
                <a:latin typeface="Arial" panose="020B0604020202020204" pitchFamily="34" charset="0"/>
                <a:cs typeface="Arial" panose="020B0604020202020204" pitchFamily="34" charset="0"/>
              </a:rPr>
              <a:t>Concentrarea</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este</a:t>
            </a:r>
            <a:r>
              <a:rPr lang="en-US" sz="2000" dirty="0">
                <a:solidFill>
                  <a:srgbClr val="111111"/>
                </a:solidFill>
                <a:latin typeface="Arial" panose="020B0604020202020204" pitchFamily="34" charset="0"/>
                <a:cs typeface="Arial" panose="020B0604020202020204" pitchFamily="34" charset="0"/>
              </a:rPr>
              <a:t> o </a:t>
            </a:r>
            <a:r>
              <a:rPr lang="en-US" sz="2000" dirty="0" err="1">
                <a:solidFill>
                  <a:srgbClr val="111111"/>
                </a:solidFill>
                <a:latin typeface="Arial" panose="020B0604020202020204" pitchFamily="34" charset="0"/>
                <a:cs typeface="Arial" panose="020B0604020202020204" pitchFamily="34" charset="0"/>
              </a:rPr>
              <a:t>abilitate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și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poate</a:t>
            </a:r>
            <a:r>
              <a:rPr lang="en-US" sz="2000" dirty="0">
                <a:solidFill>
                  <a:srgbClr val="111111"/>
                </a:solidFill>
                <a:latin typeface="Arial" panose="020B0604020202020204" pitchFamily="34" charset="0"/>
                <a:cs typeface="Arial" panose="020B0604020202020204" pitchFamily="34" charset="0"/>
              </a:rPr>
              <a:t> fi </a:t>
            </a:r>
            <a:r>
              <a:rPr lang="en-US" sz="2000" dirty="0" err="1">
                <a:solidFill>
                  <a:srgbClr val="111111"/>
                </a:solidFill>
                <a:latin typeface="Arial" panose="020B0604020202020204" pitchFamily="34" charset="0"/>
                <a:cs typeface="Arial" panose="020B0604020202020204" pitchFamily="34" charset="0"/>
              </a:rPr>
              <a:t>îmbunătățită</a:t>
            </a:r>
            <a:r>
              <a:rPr lang="en-US" sz="2000" dirty="0">
                <a:solidFill>
                  <a:srgbClr val="111111"/>
                </a:solidFill>
                <a:latin typeface="Arial" panose="020B0604020202020204" pitchFamily="34" charset="0"/>
                <a:cs typeface="Arial" panose="020B0604020202020204" pitchFamily="34" charset="0"/>
              </a:rPr>
              <a:t> cu o </a:t>
            </a:r>
            <a:r>
              <a:rPr lang="en-US" sz="2000" dirty="0" err="1">
                <a:solidFill>
                  <a:srgbClr val="111111"/>
                </a:solidFill>
                <a:latin typeface="Arial" panose="020B0604020202020204" pitchFamily="34" charset="0"/>
                <a:cs typeface="Arial" panose="020B0604020202020204" pitchFamily="34" charset="0"/>
              </a:rPr>
              <a:t>practică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adecvată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și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perseverență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În</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timp</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ce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unii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oameni</a:t>
            </a:r>
            <a:r>
              <a:rPr lang="ro-RO"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ar</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putea</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găsi</a:t>
            </a:r>
            <a:r>
              <a:rPr lang="ro-RO" sz="2000" dirty="0">
                <a:solidFill>
                  <a:srgbClr val="111111"/>
                </a:solidFill>
                <a:latin typeface="Arial" panose="020B0604020202020204" pitchFamily="34" charset="0"/>
                <a:cs typeface="Arial" panose="020B0604020202020204" pitchFamily="34" charset="0"/>
              </a:rPr>
              <a:t> în mod natural</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mai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ușor</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să</a:t>
            </a:r>
            <a:r>
              <a:rPr lang="en-US" sz="2000" dirty="0">
                <a:solidFill>
                  <a:srgbClr val="111111"/>
                </a:solidFill>
                <a:latin typeface="Arial" panose="020B0604020202020204" pitchFamily="34" charset="0"/>
                <a:cs typeface="Arial" panose="020B0604020202020204" pitchFamily="34" charset="0"/>
              </a:rPr>
              <a:t> se </a:t>
            </a:r>
            <a:r>
              <a:rPr lang="en-US" sz="2000" dirty="0" err="1">
                <a:solidFill>
                  <a:srgbClr val="111111"/>
                </a:solidFill>
                <a:latin typeface="Arial" panose="020B0604020202020204" pitchFamily="34" charset="0"/>
                <a:cs typeface="Arial" panose="020B0604020202020204" pitchFamily="34" charset="0"/>
              </a:rPr>
              <a:t>concentreze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decât</a:t>
            </a:r>
            <a:r>
              <a:rPr lang="en-US" sz="2000" dirty="0">
                <a:solidFill>
                  <a:srgbClr val="111111"/>
                </a:solidFill>
                <a:latin typeface="Arial" panose="020B0604020202020204" pitchFamily="34" charset="0"/>
                <a:cs typeface="Arial" panose="020B0604020202020204" pitchFamily="34" charset="0"/>
              </a:rPr>
              <a:t> al</a:t>
            </a:r>
            <a:r>
              <a:rPr lang="ro-RO" sz="2000" dirty="0">
                <a:solidFill>
                  <a:srgbClr val="111111"/>
                </a:solidFill>
                <a:latin typeface="Arial" panose="020B0604020202020204" pitchFamily="34" charset="0"/>
                <a:cs typeface="Arial" panose="020B0604020202020204" pitchFamily="34" charset="0"/>
              </a:rPr>
              <a:t>ții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în</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diferite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situați</a:t>
            </a:r>
            <a:r>
              <a:rPr lang="ro-RO" sz="2000" dirty="0">
                <a:solidFill>
                  <a:srgbClr val="111111"/>
                </a:solidFill>
                <a:latin typeface="Arial" panose="020B0604020202020204" pitchFamily="34" charset="0"/>
                <a:cs typeface="Arial" panose="020B0604020202020204" pitchFamily="34" charset="0"/>
              </a:rPr>
              <a:t>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acest</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lucru</a:t>
            </a:r>
            <a:r>
              <a:rPr lang="en-US" sz="2000" dirty="0">
                <a:solidFill>
                  <a:srgbClr val="111111"/>
                </a:solidFill>
                <a:latin typeface="Arial" panose="020B0604020202020204" pitchFamily="34" charset="0"/>
                <a:cs typeface="Arial" panose="020B0604020202020204" pitchFamily="34" charset="0"/>
              </a:rPr>
              <a:t> nu </a:t>
            </a:r>
            <a:r>
              <a:rPr lang="en-US" sz="2000" dirty="0" err="1">
                <a:solidFill>
                  <a:srgbClr val="111111"/>
                </a:solidFill>
                <a:latin typeface="Arial" panose="020B0604020202020204" pitchFamily="34" charset="0"/>
                <a:cs typeface="Arial" panose="020B0604020202020204" pitchFamily="34" charset="0"/>
              </a:rPr>
              <a:t>înseamnă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că</a:t>
            </a:r>
            <a:r>
              <a:rPr lang="en-US" sz="2000" dirty="0">
                <a:solidFill>
                  <a:srgbClr val="111111"/>
                </a:solidFill>
                <a:latin typeface="Arial" panose="020B0604020202020204" pitchFamily="34" charset="0"/>
                <a:cs typeface="Arial" panose="020B0604020202020204" pitchFamily="34" charset="0"/>
              </a:rPr>
              <a:t> nu </a:t>
            </a:r>
            <a:r>
              <a:rPr lang="ro-RO" sz="2000" dirty="0">
                <a:solidFill>
                  <a:srgbClr val="111111"/>
                </a:solidFill>
                <a:latin typeface="Arial" panose="020B0604020202020204" pitchFamily="34" charset="0"/>
                <a:cs typeface="Arial" panose="020B0604020202020204" pitchFamily="34" charset="0"/>
              </a:rPr>
              <a:t>se poate face nimic în această privință.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Capacitatea</a:t>
            </a:r>
            <a:r>
              <a:rPr lang="en-US" sz="2000" dirty="0">
                <a:solidFill>
                  <a:srgbClr val="111111"/>
                </a:solidFill>
                <a:latin typeface="Arial" panose="020B0604020202020204" pitchFamily="34" charset="0"/>
                <a:cs typeface="Arial" panose="020B0604020202020204" pitchFamily="34" charset="0"/>
              </a:rPr>
              <a:t> de </a:t>
            </a:r>
            <a:r>
              <a:rPr lang="en-US" sz="2000" dirty="0" err="1">
                <a:solidFill>
                  <a:srgbClr val="111111"/>
                </a:solidFill>
                <a:latin typeface="Arial" panose="020B0604020202020204" pitchFamily="34" charset="0"/>
                <a:cs typeface="Arial" panose="020B0604020202020204" pitchFamily="34" charset="0"/>
              </a:rPr>
              <a:t>concentrare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depinde</a:t>
            </a:r>
            <a:r>
              <a:rPr lang="en-US" sz="2000" dirty="0">
                <a:solidFill>
                  <a:srgbClr val="111111"/>
                </a:solidFill>
                <a:latin typeface="Arial" panose="020B0604020202020204" pitchFamily="34" charset="0"/>
                <a:cs typeface="Arial" panose="020B0604020202020204" pitchFamily="34" charset="0"/>
              </a:rPr>
              <a:t> de </a:t>
            </a:r>
            <a:r>
              <a:rPr lang="en-US" sz="2000" dirty="0" err="1">
                <a:solidFill>
                  <a:srgbClr val="111111"/>
                </a:solidFill>
                <a:latin typeface="Arial" panose="020B0604020202020204" pitchFamily="34" charset="0"/>
                <a:cs typeface="Arial" panose="020B0604020202020204" pitchFamily="34" charset="0"/>
              </a:rPr>
              <a:t>mai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multe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variabile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mentale</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fizice</a:t>
            </a:r>
            <a:r>
              <a:rPr lang="en-US" sz="2000" dirty="0">
                <a:solidFill>
                  <a:srgbClr val="111111"/>
                </a:solidFill>
                <a:latin typeface="Arial" panose="020B0604020202020204" pitchFamily="34" charset="0"/>
                <a:cs typeface="Arial" panose="020B0604020202020204" pitchFamily="34" charset="0"/>
              </a:rPr>
              <a:t>, de </a:t>
            </a:r>
            <a:r>
              <a:rPr lang="en-US" sz="2000" dirty="0" err="1">
                <a:solidFill>
                  <a:srgbClr val="111111"/>
                </a:solidFill>
                <a:latin typeface="Arial" panose="020B0604020202020204" pitchFamily="34" charset="0"/>
                <a:cs typeface="Arial" panose="020B0604020202020204" pitchFamily="34" charset="0"/>
              </a:rPr>
              <a:t>mediu</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și</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fluctuează</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în</a:t>
            </a:r>
            <a:r>
              <a:rPr lang="en-US" sz="2000" dirty="0">
                <a:solidFill>
                  <a:srgbClr val="111111"/>
                </a:solidFill>
                <a:latin typeface="Arial" panose="020B0604020202020204" pitchFamily="34" charset="0"/>
                <a:cs typeface="Arial" panose="020B0604020202020204" pitchFamily="34" charset="0"/>
              </a:rPr>
              <a:t> </a:t>
            </a:r>
            <a:r>
              <a:rPr lang="en-US" sz="2000" dirty="0" err="1">
                <a:solidFill>
                  <a:srgbClr val="111111"/>
                </a:solidFill>
                <a:latin typeface="Arial" panose="020B0604020202020204" pitchFamily="34" charset="0"/>
                <a:cs typeface="Arial" panose="020B0604020202020204" pitchFamily="34" charset="0"/>
              </a:rPr>
              <a:t>timp.</a:t>
            </a:r>
            <a:r>
              <a:rPr lang="en-US" sz="2000" dirty="0">
                <a:solidFill>
                  <a:srgbClr val="111111"/>
                </a:solidFill>
                <a:latin typeface="Arial" panose="020B0604020202020204" pitchFamily="34" charset="0"/>
                <a:cs typeface="Arial" panose="020B0604020202020204" pitchFamily="34" charset="0"/>
              </a:rPr>
              <a:t>
</a:t>
            </a: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355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1523E2D2-AE58-470E-ADE9-B6D38FFFD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5363" y="1770583"/>
            <a:ext cx="4548208" cy="3790173"/>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55037" y="1536667"/>
            <a:ext cx="8718842" cy="4462760"/>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a:t>
            </a:r>
            <a:r>
              <a:rPr lang="en-GB" altLang="es-ES" sz="2400" b="1" dirty="0" err="1">
                <a:solidFill>
                  <a:srgbClr val="0594A9"/>
                </a:solidFill>
                <a:latin typeface="Trebuchet MS" panose="020B0603020202020204" pitchFamily="34" charset="0"/>
                <a:cs typeface="Calibri" panose="020F0502020204030204" pitchFamily="34" charset="0"/>
              </a:rPr>
              <a:t>Evitarea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distragerilor</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menținerea focus-ului</a:t>
            </a:r>
            <a:endParaRPr lang="en-GB" altLang="es-ES" sz="2400" dirty="0">
              <a:latin typeface="Trebuchet MS" panose="020B0603020202020204" pitchFamily="34" charset="0"/>
              <a:cs typeface="Calibri" panose="020F0502020204030204" pitchFamily="34" charset="0"/>
            </a:endParaRPr>
          </a:p>
          <a:p>
            <a:pPr>
              <a:defRPr/>
            </a:pPr>
            <a:r>
              <a:rPr lang="ro-RO" altLang="es-ES" sz="2000" b="1" dirty="0">
                <a:latin typeface="Arial" panose="020B0604020202020204" pitchFamily="34" charset="0"/>
                <a:cs typeface="Arial" panose="020B0604020202020204" pitchFamily="34" charset="0"/>
              </a:rPr>
              <a:t>
Distrageri
</a:t>
            </a: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Extern:
Social media
Multi tasking
</a:t>
            </a:r>
            <a:r>
              <a:rPr lang="en-US" sz="2000" dirty="0" err="1">
                <a:latin typeface="Arial" panose="020B0604020202020204" pitchFamily="34" charset="0"/>
                <a:cs typeface="Arial" panose="020B0604020202020204" pitchFamily="34" charset="0"/>
              </a:rPr>
              <a:t>Răspunsul</a:t>
            </a:r>
            <a:r>
              <a:rPr lang="en-US" sz="2000" dirty="0">
                <a:latin typeface="Arial" panose="020B0604020202020204" pitchFamily="34" charset="0"/>
                <a:cs typeface="Arial" panose="020B0604020202020204" pitchFamily="34" charset="0"/>
              </a:rPr>
              <a:t> la e-</a:t>
            </a:r>
            <a:r>
              <a:rPr lang="en-US" sz="2000" dirty="0" err="1">
                <a:latin typeface="Arial" panose="020B0604020202020204" pitchFamily="34" charset="0"/>
                <a:cs typeface="Arial" panose="020B0604020202020204" pitchFamily="34" charset="0"/>
              </a:rPr>
              <a:t>mailuri</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excepția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cazului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treaba</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principală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răspunzi</a:t>
            </a:r>
            <a:r>
              <a:rPr lang="en-US" sz="2000" dirty="0">
                <a:latin typeface="Arial" panose="020B0604020202020204" pitchFamily="34" charset="0"/>
                <a:cs typeface="Arial" panose="020B0604020202020204" pitchFamily="34" charset="0"/>
              </a:rPr>
              <a:t> la e-</a:t>
            </a:r>
            <a:r>
              <a:rPr lang="en-US" sz="2000" dirty="0" err="1">
                <a:latin typeface="Arial" panose="020B0604020202020204" pitchFamily="34" charset="0"/>
                <a:cs typeface="Arial" panose="020B0604020202020204" pitchFamily="34" charset="0"/>
              </a:rPr>
              <a:t>mailuri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Discuții</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colegii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Treburi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casă</a:t>
            </a:r>
            <a:r>
              <a:rPr lang="en-US" sz="2000" dirty="0">
                <a:latin typeface="Arial" panose="020B0604020202020204" pitchFamily="34" charset="0"/>
                <a:cs typeface="Arial" panose="020B0604020202020204" pitchFamily="34" charset="0"/>
              </a:rPr>
              <a:t>
</a:t>
            </a:r>
          </a:p>
          <a:p>
            <a:pPr>
              <a:defRPr/>
            </a:pPr>
            <a:r>
              <a:rPr lang="en-US" sz="2000" dirty="0">
                <a:latin typeface="Arial" panose="020B0604020202020204" pitchFamily="34" charset="0"/>
                <a:cs typeface="Arial" panose="020B0604020202020204" pitchFamily="34" charset="0"/>
              </a:rPr>
              <a:t>Interne: supra-</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sub-</a:t>
            </a:r>
            <a:r>
              <a:rPr lang="en-US" sz="2000" dirty="0" err="1">
                <a:latin typeface="Arial" panose="020B0604020202020204" pitchFamily="34" charset="0"/>
                <a:cs typeface="Arial" panose="020B0604020202020204" pitchFamily="34" charset="0"/>
              </a:rPr>
              <a:t>stimulare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discurs interior negativ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probleme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nerezolvate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îngijorare</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tendință către ruminație, </a:t>
            </a:r>
            <a:r>
              <a:rPr lang="en-US" sz="2000" dirty="0" err="1">
                <a:latin typeface="Arial" panose="020B0604020202020204" pitchFamily="34" charset="0"/>
                <a:cs typeface="Arial" panose="020B0604020202020204" pitchFamily="34" charset="0"/>
              </a:rPr>
              <a:t>oboseală</a:t>
            </a:r>
            <a:r>
              <a:rPr lang="ro-RO" sz="2000" dirty="0" smtClean="0">
                <a:latin typeface="Arial" panose="020B0604020202020204" pitchFamily="34" charset="0"/>
                <a:cs typeface="Arial" panose="020B0604020202020204" pitchFamily="34" charset="0"/>
              </a:rPr>
              <a:t>;</a:t>
            </a: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84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a:off x="4626663" y="404088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rot="10800000">
            <a:off x="6988605" y="2221786"/>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rot="10800000">
            <a:off x="5421533" y="4749872"/>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333612" y="3826749"/>
            <a:ext cx="1418439" cy="307777"/>
          </a:xfrm>
          <a:prstGeom prst="rect">
            <a:avLst/>
          </a:prstGeom>
          <a:noFill/>
        </p:spPr>
        <p:txBody>
          <a:bodyPr wrap="square" rtlCol="0">
            <a:spAutoFit/>
          </a:bodyPr>
          <a:lstStyle/>
          <a:p>
            <a:pPr algn="ctr"/>
            <a:r>
              <a:rPr lang="ro-RO" altLang="ko-KR" sz="1400" b="1" dirty="0">
                <a:solidFill>
                  <a:schemeClr val="tx1">
                    <a:lumMod val="75000"/>
                    <a:lumOff val="25000"/>
                  </a:schemeClr>
                </a:solidFill>
                <a:ea typeface="FZShuTi" pitchFamily="2" charset="-122"/>
                <a:cs typeface="Arial" pitchFamily="34" charset="0"/>
              </a:rPr>
              <a:t>Productivitate</a:t>
            </a:r>
            <a:endParaRPr lang="en-US" altLang="ko-KR" sz="1400" b="1" dirty="0">
              <a:solidFill>
                <a:schemeClr val="tx1">
                  <a:lumMod val="75000"/>
                  <a:lumOff val="25000"/>
                </a:schemeClr>
              </a:solidFill>
              <a:ea typeface="FZShuTi" pitchFamily="2" charset="-122"/>
              <a:cs typeface="Arial"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748990"/>
            <a:chOff x="3556042" y="1744979"/>
            <a:chExt cx="3240000" cy="748990"/>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461665"/>
            </a:xfrm>
            <a:prstGeom prst="rect">
              <a:avLst/>
            </a:prstGeom>
            <a:noFill/>
          </p:spPr>
          <p:txBody>
            <a:bodyPr wrap="square" rtlCol="0">
              <a:spAutoFit/>
            </a:bodyPr>
            <a:lstStyle/>
            <a:p>
              <a:pPr algn="r"/>
              <a:r>
                <a:rPr lang="ro-RO" altLang="ko-KR" sz="1200" dirty="0">
                  <a:solidFill>
                    <a:schemeClr val="tx1">
                      <a:lumMod val="75000"/>
                      <a:lumOff val="25000"/>
                    </a:schemeClr>
                  </a:solidFill>
                  <a:ea typeface="FZShuTi" pitchFamily="2" charset="-122"/>
                  <a:cs typeface="Arial" pitchFamily="34" charset="0"/>
                </a:rPr>
                <a:t>A face ceea ce trebuie și atunci când nu ne obligă și nu ne vede nimeni</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Self-motivation</a:t>
              </a:r>
              <a:endParaRPr lang="ko-KR" altLang="en-US"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11181" y="5171847"/>
            <a:ext cx="3204000" cy="1479698"/>
            <a:chOff x="3471049" y="1775757"/>
            <a:chExt cx="3240000" cy="1479698"/>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471049" y="2424458"/>
              <a:ext cx="3240000" cy="830997"/>
            </a:xfrm>
            <a:prstGeom prst="rect">
              <a:avLst/>
            </a:prstGeom>
            <a:noFill/>
          </p:spPr>
          <p:txBody>
            <a:bodyPr wrap="square" rtlCol="0">
              <a:spAutoFit/>
            </a:bodyPr>
            <a:lstStyle/>
            <a:p>
              <a:pPr algn="r"/>
              <a:r>
                <a:rPr lang="en-US" altLang="ko-KR" sz="1200" dirty="0" err="1">
                  <a:solidFill>
                    <a:schemeClr val="tx1">
                      <a:lumMod val="75000"/>
                      <a:lumOff val="25000"/>
                    </a:schemeClr>
                  </a:solidFill>
                  <a:ea typeface="FZShuTi" pitchFamily="2" charset="-122"/>
                  <a:cs typeface="Arial" pitchFamily="34" charset="0"/>
                </a:rPr>
                <a:t>Stabilirea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unor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obiective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inteligente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utilizarea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strategiilor</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productivitate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utilizarea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jocurilor</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productivitate</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75757"/>
              <a:ext cx="2548315" cy="738664"/>
            </a:xfrm>
            <a:prstGeom prst="rect">
              <a:avLst/>
            </a:prstGeom>
            <a:noFill/>
          </p:spPr>
          <p:txBody>
            <a:bodyPr wrap="square" rtlCol="0">
              <a:spAutoFit/>
            </a:bodyPr>
            <a:lstStyle/>
            <a:p>
              <a:r>
                <a:rPr lang="en-US" altLang="ko-KR" sz="1400" b="1" dirty="0" err="1">
                  <a:solidFill>
                    <a:schemeClr val="tx1">
                      <a:lumMod val="75000"/>
                      <a:lumOff val="25000"/>
                    </a:schemeClr>
                  </a:solidFill>
                  <a:ea typeface="FZShuTi" pitchFamily="2" charset="-122"/>
                  <a:cs typeface="Arial" pitchFamily="34" charset="0"/>
                </a:rPr>
                <a:t>Stabilirea</a:t>
              </a:r>
              <a:r>
                <a:rPr lang="en-US" altLang="ko-KR" sz="1400" b="1" dirty="0">
                  <a:solidFill>
                    <a:schemeClr val="tx1">
                      <a:lumMod val="75000"/>
                      <a:lumOff val="25000"/>
                    </a:schemeClr>
                  </a:solidFill>
                  <a:ea typeface="FZShuTi" pitchFamily="2" charset="-122"/>
                  <a:cs typeface="Arial" pitchFamily="34" charset="0"/>
                </a:rPr>
                <a:t> </a:t>
              </a:r>
              <a:r>
                <a:rPr lang="en-US" altLang="ko-KR" sz="1400" b="1" dirty="0" err="1">
                  <a:solidFill>
                    <a:schemeClr val="tx1">
                      <a:lumMod val="75000"/>
                      <a:lumOff val="25000"/>
                    </a:schemeClr>
                  </a:solidFill>
                  <a:ea typeface="FZShuTi" pitchFamily="2" charset="-122"/>
                  <a:cs typeface="Arial" pitchFamily="34" charset="0"/>
                </a:rPr>
                <a:t>obiectivelor</a:t>
              </a:r>
              <a:r>
                <a:rPr lang="en-US" altLang="ko-KR" sz="1400" b="1" dirty="0">
                  <a:solidFill>
                    <a:schemeClr val="tx1">
                      <a:lumMod val="75000"/>
                      <a:lumOff val="25000"/>
                    </a:schemeClr>
                  </a:solidFill>
                  <a:ea typeface="FZShuTi" pitchFamily="2" charset="-122"/>
                  <a:cs typeface="Arial" pitchFamily="34" charset="0"/>
                </a:rPr>
                <a:t> </a:t>
              </a:r>
              <a:r>
                <a:rPr lang="en-US" altLang="ko-KR" sz="1400" b="1" dirty="0" err="1">
                  <a:solidFill>
                    <a:schemeClr val="tx1">
                      <a:lumMod val="75000"/>
                      <a:lumOff val="25000"/>
                    </a:schemeClr>
                  </a:solidFill>
                  <a:ea typeface="FZShuTi" pitchFamily="2" charset="-122"/>
                  <a:cs typeface="Arial" pitchFamily="34" charset="0"/>
                </a:rPr>
                <a:t>și</a:t>
              </a:r>
              <a:r>
                <a:rPr lang="en-US" altLang="ko-KR" sz="1400" b="1" dirty="0">
                  <a:solidFill>
                    <a:schemeClr val="tx1">
                      <a:lumMod val="75000"/>
                      <a:lumOff val="25000"/>
                    </a:schemeClr>
                  </a:solidFill>
                  <a:ea typeface="FZShuTi" pitchFamily="2" charset="-122"/>
                  <a:cs typeface="Arial" pitchFamily="34" charset="0"/>
                </a:rPr>
                <a:t> </a:t>
              </a:r>
              <a:r>
                <a:rPr lang="en-US" altLang="ko-KR" sz="1400" b="1" dirty="0" err="1">
                  <a:solidFill>
                    <a:schemeClr val="tx1">
                      <a:lumMod val="75000"/>
                      <a:lumOff val="25000"/>
                    </a:schemeClr>
                  </a:solidFill>
                  <a:ea typeface="FZShuTi" pitchFamily="2" charset="-122"/>
                  <a:cs typeface="Arial" pitchFamily="34" charset="0"/>
                </a:rPr>
                <a:t>strategii</a:t>
              </a:r>
              <a:r>
                <a:rPr lang="en-US" altLang="ko-KR" sz="1400" b="1" dirty="0">
                  <a:solidFill>
                    <a:schemeClr val="tx1">
                      <a:lumMod val="75000"/>
                      <a:lumOff val="25000"/>
                    </a:schemeClr>
                  </a:solidFill>
                  <a:ea typeface="FZShuTi" pitchFamily="2" charset="-122"/>
                  <a:cs typeface="Arial" pitchFamily="34" charset="0"/>
                </a:rPr>
                <a:t> de </a:t>
              </a:r>
              <a:r>
                <a:rPr lang="en-US" altLang="ko-KR" sz="1400" b="1" dirty="0" err="1">
                  <a:solidFill>
                    <a:schemeClr val="tx1">
                      <a:lumMod val="75000"/>
                      <a:lumOff val="25000"/>
                    </a:schemeClr>
                  </a:solidFill>
                  <a:ea typeface="FZShuTi" pitchFamily="2" charset="-122"/>
                  <a:cs typeface="Arial" pitchFamily="34" charset="0"/>
                </a:rPr>
                <a:t>productivitate</a:t>
              </a:r>
              <a:r>
                <a:rPr lang="en-US" altLang="ko-KR" sz="1400" b="1" dirty="0">
                  <a:solidFill>
                    <a:schemeClr val="tx1">
                      <a:lumMod val="75000"/>
                      <a:lumOff val="25000"/>
                    </a:schemeClr>
                  </a:solidFill>
                  <a:ea typeface="FZShuTi" pitchFamily="2" charset="-122"/>
                  <a:cs typeface="Arial" pitchFamily="34" charset="0"/>
                </a:rPr>
                <a:t>
</a:t>
              </a:r>
              <a:endParaRPr lang="ko-KR" altLang="en-US" sz="1400" b="1"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355830" y="5232794"/>
            <a:ext cx="3520539" cy="1150378"/>
            <a:chOff x="3556042" y="1528257"/>
            <a:chExt cx="3560096" cy="1150378"/>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646331"/>
            </a:xfrm>
            <a:prstGeom prst="rect">
              <a:avLst/>
            </a:prstGeom>
            <a:noFill/>
          </p:spPr>
          <p:txBody>
            <a:bodyPr wrap="square" rtlCol="0">
              <a:spAutoFit/>
            </a:bodyPr>
            <a:lstStyle/>
            <a:p>
              <a:pPr algn="r"/>
              <a:r>
                <a:rPr lang="pt-BR" altLang="ko-KR" sz="1200" dirty="0">
                  <a:solidFill>
                    <a:schemeClr val="tx1">
                      <a:lumMod val="75000"/>
                      <a:lumOff val="25000"/>
                    </a:schemeClr>
                  </a:solidFill>
                  <a:ea typeface="FZShuTi" pitchFamily="2" charset="-122"/>
                  <a:cs typeface="Arial" pitchFamily="34" charset="0"/>
                </a:rPr>
                <a:t>Înțelegerea concentrării și a principalelor surse de distragere a atenției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876138" y="1528257"/>
              <a:ext cx="3240000" cy="738664"/>
            </a:xfrm>
            <a:prstGeom prst="rect">
              <a:avLst/>
            </a:prstGeom>
            <a:noFill/>
          </p:spPr>
          <p:txBody>
            <a:bodyPr wrap="square" rtlCol="0">
              <a:spAutoFit/>
            </a:bodyPr>
            <a:lstStyle/>
            <a:p>
              <a:pPr algn="r"/>
              <a:r>
                <a:rPr lang="it-IT" altLang="ko-KR" sz="1400" b="1" dirty="0">
                  <a:solidFill>
                    <a:schemeClr val="tx1">
                      <a:lumMod val="75000"/>
                      <a:lumOff val="25000"/>
                    </a:schemeClr>
                  </a:solidFill>
                  <a:ea typeface="FZShuTi" pitchFamily="2" charset="-122"/>
                  <a:cs typeface="Arial" pitchFamily="34" charset="0"/>
                </a:rPr>
                <a:t>Evitarea distragerilor și menținerea </a:t>
              </a:r>
              <a:r>
                <a:rPr lang="ro-RO" altLang="ko-KR" sz="1400" b="1" dirty="0">
                  <a:solidFill>
                    <a:schemeClr val="tx1">
                      <a:lumMod val="75000"/>
                      <a:lumOff val="25000"/>
                    </a:schemeClr>
                  </a:solidFill>
                  <a:ea typeface="FZShuTi" pitchFamily="2" charset="-122"/>
                  <a:cs typeface="Arial" pitchFamily="34" charset="0"/>
                </a:rPr>
                <a:t>focus-ului</a:t>
              </a:r>
              <a:r>
                <a:rPr lang="it-IT" altLang="ko-KR" sz="1400" b="1" dirty="0">
                  <a:solidFill>
                    <a:schemeClr val="tx1">
                      <a:lumMod val="75000"/>
                      <a:lumOff val="25000"/>
                    </a:schemeClr>
                  </a:solidFill>
                  <a:ea typeface="FZShuTi" pitchFamily="2" charset="-122"/>
                  <a:cs typeface="Arial" pitchFamily="34" charset="0"/>
                </a:rPr>
                <a:t>
</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748990"/>
            <a:chOff x="3556042" y="1744979"/>
            <a:chExt cx="3240000" cy="74899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461665"/>
            </a:xfrm>
            <a:prstGeom prst="rect">
              <a:avLst/>
            </a:prstGeom>
            <a:noFill/>
          </p:spPr>
          <p:txBody>
            <a:bodyPr wrap="square" rtlCol="0">
              <a:spAutoFit/>
            </a:bodyPr>
            <a:lstStyle/>
            <a:p>
              <a:pPr algn="r"/>
              <a:r>
                <a:rPr lang="en-US" altLang="ko-KR" sz="1200" dirty="0" err="1">
                  <a:solidFill>
                    <a:schemeClr val="tx1">
                      <a:lumMod val="75000"/>
                      <a:lumOff val="25000"/>
                    </a:schemeClr>
                  </a:solidFill>
                </a:rPr>
                <a:t>Puterea</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crede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capacitatea</a:t>
              </a:r>
              <a:r>
                <a:rPr lang="en-US" altLang="ko-KR" sz="1200" dirty="0">
                  <a:solidFill>
                    <a:schemeClr val="tx1">
                      <a:lumMod val="75000"/>
                      <a:lumOff val="25000"/>
                    </a:schemeClr>
                  </a:solidFill>
                </a:rPr>
                <a:t> ta de a </a:t>
              </a:r>
              <a:r>
                <a:rPr lang="en-US" altLang="ko-KR" sz="1200" dirty="0" err="1">
                  <a:solidFill>
                    <a:schemeClr val="tx1">
                      <a:lumMod val="75000"/>
                      <a:lumOff val="25000"/>
                    </a:schemeClr>
                  </a:solidFill>
                </a:rPr>
                <a:t>reuși</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Self-efficacy</a:t>
              </a: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a:off x="4307817" y="2683881"/>
            <a:ext cx="1898211" cy="649223"/>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Sumarizare</a:t>
            </a:r>
            <a:endParaRPr lang="en-US"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ro-RO" altLang="ko-KR" sz="2800" dirty="0">
                <a:solidFill>
                  <a:schemeClr val="bg1"/>
                </a:solidFill>
                <a:cs typeface="Arial" pitchFamily="34" charset="0"/>
              </a:rPr>
              <a:t>VĂ MULȚUMIM!</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dirty="0"/>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58528"/>
            <a:ext cx="7750059" cy="5509200"/>
          </a:xfrm>
          <a:prstGeom prst="rect">
            <a:avLst/>
          </a:prstGeom>
          <a:noFill/>
        </p:spPr>
        <p:txBody>
          <a:bodyPr wrap="square">
            <a:spAutoFit/>
          </a:bodyPr>
          <a:lstStyle/>
          <a:p>
            <a:pPr>
              <a:defRPr/>
            </a:pPr>
            <a:r>
              <a:rPr lang="ro-RO" altLang="es-ES" sz="2400" b="1" dirty="0">
                <a:solidFill>
                  <a:srgbClr val="0594A9"/>
                </a:solidFill>
                <a:latin typeface="Trebuchet MS" panose="020B0603020202020204" pitchFamily="34" charset="0"/>
                <a:cs typeface="Calibri" panose="020F0502020204030204" pitchFamily="34" charset="0"/>
              </a:rPr>
              <a:t>Introducere. De ce ”auto”?</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2000" dirty="0" err="1">
                <a:latin typeface="Arial" panose="020B0604020202020204" pitchFamily="34" charset="0"/>
                <a:cs typeface="Arial" panose="020B0604020202020204" pitchFamily="34" charset="0"/>
              </a:rPr>
              <a:t>Pandemia</a:t>
            </a:r>
            <a:r>
              <a:rPr lang="en-US" altLang="es-ES" sz="2000" dirty="0">
                <a:latin typeface="Arial" panose="020B0604020202020204" pitchFamily="34" charset="0"/>
                <a:cs typeface="Arial" panose="020B0604020202020204" pitchFamily="34" charset="0"/>
              </a:rPr>
              <a:t> de COVID19 nu </a:t>
            </a:r>
            <a:r>
              <a:rPr lang="en-US" altLang="es-ES" sz="2000" dirty="0" err="1">
                <a:latin typeface="Arial" panose="020B0604020202020204" pitchFamily="34" charset="0"/>
                <a:cs typeface="Arial" panose="020B0604020202020204" pitchFamily="34" charset="0"/>
              </a:rPr>
              <a:t>numai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că</a:t>
            </a:r>
            <a:r>
              <a:rPr lang="en-US" altLang="es-ES" sz="2000" dirty="0">
                <a:latin typeface="Arial" panose="020B0604020202020204" pitchFamily="34" charset="0"/>
                <a:cs typeface="Arial" panose="020B0604020202020204" pitchFamily="34" charset="0"/>
              </a:rPr>
              <a:t> ne-a </a:t>
            </a:r>
            <a:r>
              <a:rPr lang="en-US" altLang="es-ES" sz="2000" dirty="0" err="1">
                <a:latin typeface="Arial" panose="020B0604020202020204" pitchFamily="34" charset="0"/>
                <a:cs typeface="Arial" panose="020B0604020202020204" pitchFamily="34" charset="0"/>
              </a:rPr>
              <a:t>arătat</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importanța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incontestabilă</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muncii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inteligente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telemuncii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păstrarea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locurilor</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muncă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menținerea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economiilor</a:t>
            </a:r>
            <a:r>
              <a:rPr lang="en-US"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precum și faptul </a:t>
            </a:r>
            <a:r>
              <a:rPr lang="en-US" altLang="es-ES" sz="2000" dirty="0" err="1">
                <a:latin typeface="Arial" panose="020B0604020202020204" pitchFamily="34" charset="0"/>
                <a:cs typeface="Arial" panose="020B0604020202020204" pitchFamily="34" charset="0"/>
              </a:rPr>
              <a:t>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fiecare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dintre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noi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trebuie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învețe</a:t>
            </a:r>
            <a:r>
              <a:rPr lang="en-US" altLang="es-ES" sz="2000" dirty="0">
                <a:latin typeface="Arial" panose="020B0604020202020204" pitchFamily="34" charset="0"/>
                <a:cs typeface="Arial" panose="020B0604020202020204" pitchFamily="34" charset="0"/>
              </a:rPr>
              <a:t> (rapid)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se </a:t>
            </a:r>
            <a:r>
              <a:rPr lang="en-US" altLang="es-ES" sz="2000" dirty="0" err="1">
                <a:latin typeface="Arial" panose="020B0604020202020204" pitchFamily="34" charset="0"/>
                <a:cs typeface="Arial" panose="020B0604020202020204" pitchFamily="34" charset="0"/>
              </a:rPr>
              <a:t>bazeze</a:t>
            </a:r>
            <a:r>
              <a:rPr lang="en-US" altLang="es-ES" sz="2000" dirty="0">
                <a:latin typeface="Arial" panose="020B0604020202020204" pitchFamily="34" charset="0"/>
                <a:cs typeface="Arial" panose="020B0604020202020204" pitchFamily="34" charset="0"/>
              </a:rPr>
              <a:t> pe </a:t>
            </a:r>
            <a:r>
              <a:rPr lang="ro-RO" altLang="es-ES" sz="2000" dirty="0">
                <a:latin typeface="Arial" panose="020B0604020202020204" pitchFamily="34" charset="0"/>
                <a:cs typeface="Arial" panose="020B0604020202020204" pitchFamily="34" charset="0"/>
              </a:rPr>
              <a:t>sine </a:t>
            </a:r>
            <a:r>
              <a:rPr lang="en-US" altLang="es-ES" sz="2000" dirty="0" err="1">
                <a:latin typeface="Arial" panose="020B0604020202020204" pitchFamily="34" charset="0"/>
                <a:cs typeface="Arial" panose="020B0604020202020204" pitchFamily="34" charset="0"/>
              </a:rPr>
              <a:t>mai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mult</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decât</a:t>
            </a:r>
            <a:r>
              <a:rPr lang="en-US" altLang="es-ES" sz="2000" dirty="0">
                <a:latin typeface="Arial" panose="020B0604020202020204" pitchFamily="34" charset="0"/>
                <a:cs typeface="Arial" panose="020B0604020202020204" pitchFamily="34" charset="0"/>
              </a:rPr>
              <a:t> pe </a:t>
            </a:r>
            <a:r>
              <a:rPr lang="en-US" altLang="es-ES" sz="2000" dirty="0" err="1">
                <a:latin typeface="Arial" panose="020B0604020202020204" pitchFamily="34" charset="0"/>
                <a:cs typeface="Arial" panose="020B0604020202020204" pitchFamily="34" charset="0"/>
              </a:rPr>
              <a:t>factori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externi</a:t>
            </a:r>
            <a:r>
              <a:rPr lang="en-US" altLang="es-ES" sz="2000" dirty="0">
                <a:latin typeface="Arial" panose="020B0604020202020204" pitchFamily="34" charset="0"/>
                <a:cs typeface="Arial" panose="020B0604020202020204" pitchFamily="34" charset="0"/>
              </a:rPr>
              <a:t>.
</a:t>
            </a:r>
          </a:p>
          <a:p>
            <a:pPr>
              <a:defRPr/>
            </a:pPr>
            <a:r>
              <a:rPr lang="en-US" altLang="es-ES" sz="2000" dirty="0" err="1">
                <a:latin typeface="Arial" panose="020B0604020202020204" pitchFamily="34" charset="0"/>
                <a:cs typeface="Arial" panose="020B0604020202020204" pitchFamily="34" charset="0"/>
              </a:rPr>
              <a:t>Acest</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modul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aduce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atenție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multe</a:t>
            </a:r>
            <a:r>
              <a:rPr lang="en-US"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concepte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autoeficacitatea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automotivarea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concentrarea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productivitatea</a:t>
            </a:r>
            <a:r>
              <a:rPr lang="en-US" altLang="es-ES" sz="2000" dirty="0">
                <a:latin typeface="Arial" panose="020B0604020202020204" pitchFamily="34" charset="0"/>
                <a:cs typeface="Arial" panose="020B0604020202020204" pitchFamily="34" charset="0"/>
              </a:rPr>
              <a:t> –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cum ne </a:t>
            </a:r>
            <a:r>
              <a:rPr lang="en-US" altLang="es-ES" sz="2000" dirty="0" err="1">
                <a:latin typeface="Arial" panose="020B0604020202020204" pitchFamily="34" charset="0"/>
                <a:cs typeface="Arial" panose="020B0604020202020204" pitchFamily="34" charset="0"/>
              </a:rPr>
              <a:t>putem</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îmbunătăți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abilitățile</a:t>
            </a:r>
            <a:r>
              <a:rPr lang="en-US"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pentru a putea face activitatea profesională mai plăcută</a:t>
            </a:r>
            <a:r>
              <a:rPr lang="en-US"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chiar și atunci când este </a:t>
            </a:r>
            <a:r>
              <a:rPr lang="en-US" altLang="es-ES" sz="2000" dirty="0" err="1">
                <a:latin typeface="Arial" panose="020B0604020202020204" pitchFamily="34" charset="0"/>
                <a:cs typeface="Arial" panose="020B0604020202020204" pitchFamily="34" charset="0"/>
              </a:rPr>
              <a:t>plictisitoare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sau</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obositoare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fără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factorii</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motivație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externi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presiunea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imediată</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unui</a:t>
            </a:r>
            <a:r>
              <a:rPr lang="en-US" altLang="es-ES" sz="2000" dirty="0">
                <a:latin typeface="Arial" panose="020B0604020202020204" pitchFamily="34" charset="0"/>
                <a:cs typeface="Arial" panose="020B0604020202020204" pitchFamily="34" charset="0"/>
              </a:rPr>
              <a:t> loc de </a:t>
            </a:r>
            <a:r>
              <a:rPr lang="en-US" altLang="es-ES" sz="2000" dirty="0" err="1">
                <a:latin typeface="Arial" panose="020B0604020202020204" pitchFamily="34" charset="0"/>
                <a:cs typeface="Arial" panose="020B0604020202020204" pitchFamily="34" charset="0"/>
              </a:rPr>
              <a:t>muncă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tradițional</a:t>
            </a:r>
            <a:r>
              <a:rPr lang="en-US" altLang="es-ES" sz="2000" dirty="0">
                <a:latin typeface="Arial" panose="020B0604020202020204" pitchFamily="34" charset="0"/>
                <a:cs typeface="Arial" panose="020B0604020202020204" pitchFamily="34" charset="0"/>
              </a:rPr>
              <a:t>.
</a:t>
            </a: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50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75323" y="2086533"/>
            <a:ext cx="4218446" cy="4280596"/>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4339650"/>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Introducere. Autoeficacitatea și motivația în cadrele UE
</a:t>
            </a:r>
            <a:endParaRPr lang="en-GB" altLang="es-ES" sz="2400" dirty="0">
              <a:latin typeface="Trebuchet MS" panose="020B0603020202020204" pitchFamily="34" charset="0"/>
              <a:cs typeface="Calibri" panose="020F0502020204030204" pitchFamily="34" charset="0"/>
            </a:endParaRPr>
          </a:p>
          <a:p>
            <a:pPr>
              <a:defRPr/>
            </a:pPr>
            <a:r>
              <a:rPr lang="en-US" altLang="es-ES" sz="2000" dirty="0" err="1">
                <a:latin typeface="Arial" panose="020B0604020202020204" pitchFamily="34" charset="0"/>
                <a:cs typeface="Arial" panose="020B0604020202020204" pitchFamily="34" charset="0"/>
              </a:rPr>
              <a:t>Importanța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autoeficacității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capacității</a:t>
            </a:r>
            <a:r>
              <a:rPr lang="en-US" altLang="es-ES" sz="2000" dirty="0">
                <a:latin typeface="Arial" panose="020B0604020202020204" pitchFamily="34" charset="0"/>
                <a:cs typeface="Arial" panose="020B0604020202020204" pitchFamily="34" charset="0"/>
              </a:rPr>
              <a:t> de a </a:t>
            </a:r>
            <a:r>
              <a:rPr lang="en-US" altLang="es-ES" sz="2000" dirty="0" err="1">
                <a:latin typeface="Arial" panose="020B0604020202020204" pitchFamily="34" charset="0"/>
                <a:cs typeface="Arial" panose="020B0604020202020204" pitchFamily="34" charset="0"/>
              </a:rPr>
              <a:t>rămâne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motivați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chiar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contexte</a:t>
            </a:r>
            <a:r>
              <a:rPr lang="en-US" altLang="es-ES" sz="2000" dirty="0">
                <a:latin typeface="Arial" panose="020B0604020202020204" pitchFamily="34" charset="0"/>
                <a:cs typeface="Arial" panose="020B0604020202020204" pitchFamily="34" charset="0"/>
              </a:rPr>
              <a:t> adverse, de a </a:t>
            </a:r>
            <a:r>
              <a:rPr lang="ro-RO" altLang="es-ES" sz="2000" dirty="0">
                <a:latin typeface="Arial" panose="020B0604020202020204" pitchFamily="34" charset="0"/>
                <a:cs typeface="Arial" panose="020B0604020202020204" pitchFamily="34" charset="0"/>
              </a:rPr>
              <a:t>ne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concentra</a:t>
            </a:r>
            <a:r>
              <a:rPr lang="en-US" altLang="es-ES" sz="2000" dirty="0">
                <a:latin typeface="Arial" panose="020B0604020202020204" pitchFamily="34" charset="0"/>
                <a:cs typeface="Arial" panose="020B0604020202020204" pitchFamily="34" charset="0"/>
              </a:rPr>
              <a:t>, de a </a:t>
            </a:r>
            <a:r>
              <a:rPr lang="en-US" altLang="es-ES" sz="2000" dirty="0" err="1">
                <a:latin typeface="Arial" panose="020B0604020202020204" pitchFamily="34" charset="0"/>
                <a:cs typeface="Arial" panose="020B0604020202020204" pitchFamily="34" charset="0"/>
              </a:rPr>
              <a:t>stabili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de a </a:t>
            </a:r>
            <a:r>
              <a:rPr lang="en-US" altLang="es-ES" sz="2000" dirty="0" err="1">
                <a:latin typeface="Arial" panose="020B0604020202020204" pitchFamily="34" charset="0"/>
                <a:cs typeface="Arial" panose="020B0604020202020204" pitchFamily="34" charset="0"/>
              </a:rPr>
              <a:t>atinge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obiective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recunoscută</a:t>
            </a:r>
            <a:r>
              <a:rPr lang="en-US" altLang="es-ES" sz="2000" dirty="0">
                <a:latin typeface="Arial" panose="020B0604020202020204" pitchFamily="34" charset="0"/>
                <a:cs typeface="Arial" panose="020B0604020202020204" pitchFamily="34" charset="0"/>
              </a:rPr>
              <a:t> pe </a:t>
            </a:r>
            <a:r>
              <a:rPr lang="en-US" altLang="es-ES" sz="2000" dirty="0" err="1">
                <a:latin typeface="Arial" panose="020B0604020202020204" pitchFamily="34" charset="0"/>
                <a:cs typeface="Arial" panose="020B0604020202020204" pitchFamily="34" charset="0"/>
              </a:rPr>
              <a:t>scară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largă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deosebit</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importantă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mediile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antreprenoriale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Cadrul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european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EntreComp</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enumeră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autoeficacitatea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motivația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printre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cele</a:t>
            </a:r>
            <a:r>
              <a:rPr lang="en-US" altLang="es-ES" sz="2000" dirty="0">
                <a:latin typeface="Arial" panose="020B0604020202020204" pitchFamily="34" charset="0"/>
                <a:cs typeface="Arial" panose="020B0604020202020204" pitchFamily="34" charset="0"/>
              </a:rPr>
              <a:t> 15 </a:t>
            </a:r>
            <a:r>
              <a:rPr lang="en-US" altLang="es-ES" sz="2000" dirty="0" err="1">
                <a:latin typeface="Arial" panose="020B0604020202020204" pitchFamily="34" charset="0"/>
                <a:cs typeface="Arial" panose="020B0604020202020204" pitchFamily="34" charset="0"/>
              </a:rPr>
              <a:t>competențe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bază</a:t>
            </a:r>
            <a:r>
              <a:rPr lang="en-US" altLang="es-ES" sz="2000" dirty="0">
                <a:latin typeface="Arial" panose="020B0604020202020204" pitchFamily="34" charset="0"/>
                <a:cs typeface="Arial" panose="020B0604020202020204" pitchFamily="34" charset="0"/>
              </a:rPr>
              <a:t> ale </a:t>
            </a:r>
            <a:r>
              <a:rPr lang="en-US" altLang="es-ES" sz="2000" dirty="0" err="1">
                <a:latin typeface="Arial" panose="020B0604020202020204" pitchFamily="34" charset="0"/>
                <a:cs typeface="Arial" panose="020B0604020202020204" pitchFamily="34" charset="0"/>
              </a:rPr>
              <a:t>antreprenoriatului</a:t>
            </a:r>
            <a:r>
              <a:rPr lang="en-US" altLang="es-ES" sz="2000" dirty="0">
                <a:latin typeface="Arial" panose="020B0604020202020204" pitchFamily="34" charset="0"/>
                <a:cs typeface="Arial" panose="020B0604020202020204" pitchFamily="34" charset="0"/>
              </a:rPr>
              <a:t>. 
</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694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10148026" cy="1815882"/>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Introducere. Autoeficacitatea și motivația în cadrele UE
</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pic>
        <p:nvPicPr>
          <p:cNvPr id="8" name="Picture 7" descr="Table&#10;&#10;Description automatically generated with low confidence">
            <a:extLst>
              <a:ext uri="{FF2B5EF4-FFF2-40B4-BE49-F238E27FC236}">
                <a16:creationId xmlns:a16="http://schemas.microsoft.com/office/drawing/2014/main" xmlns="" id="{C1189492-10FE-4BD3-A355-C723A18A7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94" y="1788570"/>
            <a:ext cx="6467669" cy="4199839"/>
          </a:xfrm>
          <a:prstGeom prst="rect">
            <a:avLst/>
          </a:prstGeom>
        </p:spPr>
      </p:pic>
      <p:pic>
        <p:nvPicPr>
          <p:cNvPr id="9" name="Picture 8" descr="Chart, treemap chart&#10;&#10;Description automatically generated">
            <a:extLst>
              <a:ext uri="{FF2B5EF4-FFF2-40B4-BE49-F238E27FC236}">
                <a16:creationId xmlns:a16="http://schemas.microsoft.com/office/drawing/2014/main" xmlns="" id="{8B327E17-4E0D-4970-9B9E-C6E030C18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7516" y="1788570"/>
            <a:ext cx="4994484" cy="3039912"/>
          </a:xfrm>
          <a:prstGeom prst="rect">
            <a:avLst/>
          </a:prstGeom>
        </p:spPr>
      </p:pic>
      <p:sp>
        <p:nvSpPr>
          <p:cNvPr id="12" name="TextBox 11">
            <a:extLst>
              <a:ext uri="{FF2B5EF4-FFF2-40B4-BE49-F238E27FC236}">
                <a16:creationId xmlns:a16="http://schemas.microsoft.com/office/drawing/2014/main" xmlns="" id="{DC446EFF-8E1E-4201-B067-BF9BAD4C2EF6}"/>
              </a:ext>
            </a:extLst>
          </p:cNvPr>
          <p:cNvSpPr txBox="1"/>
          <p:nvPr/>
        </p:nvSpPr>
        <p:spPr>
          <a:xfrm>
            <a:off x="7352225" y="4907617"/>
            <a:ext cx="4994484" cy="923330"/>
          </a:xfrm>
          <a:prstGeom prst="rect">
            <a:avLst/>
          </a:prstGeom>
          <a:noFill/>
        </p:spPr>
        <p:txBody>
          <a:bodyPr wrap="square">
            <a:spAutoFit/>
          </a:bodyPr>
          <a:lstStyle/>
          <a:p>
            <a:r>
              <a:rPr lang="en-US" dirty="0"/>
              <a:t> </a:t>
            </a:r>
            <a:r>
              <a:rPr lang="en-US" b="1" dirty="0" err="1"/>
              <a:t>Sfat</a:t>
            </a:r>
            <a:r>
              <a:rPr lang="en-US" b="1" dirty="0"/>
              <a:t>: </a:t>
            </a:r>
            <a:r>
              <a:rPr lang="en-US" b="1" dirty="0" err="1"/>
              <a:t>Există</a:t>
            </a:r>
            <a:r>
              <a:rPr lang="en-US" b="1" dirty="0"/>
              <a:t> module dedicate </a:t>
            </a:r>
            <a:r>
              <a:rPr lang="en-US" b="1" dirty="0" err="1"/>
              <a:t>în</a:t>
            </a:r>
            <a:r>
              <a:rPr lang="en-US" b="1" dirty="0"/>
              <a:t> </a:t>
            </a:r>
            <a:r>
              <a:rPr lang="en-US" b="1" dirty="0" err="1"/>
              <a:t>cadrul</a:t>
            </a:r>
            <a:r>
              <a:rPr lang="en-US" b="1" dirty="0"/>
              <a:t> </a:t>
            </a:r>
            <a:r>
              <a:rPr lang="en-US" b="1" dirty="0" err="1"/>
              <a:t>formării</a:t>
            </a:r>
            <a:r>
              <a:rPr lang="en-US" b="1" dirty="0"/>
              <a:t> SWIFT </a:t>
            </a:r>
            <a:r>
              <a:rPr lang="en-US" b="1" dirty="0" err="1"/>
              <a:t>pentru</a:t>
            </a:r>
            <a:r>
              <a:rPr lang="en-US" b="1" dirty="0"/>
              <a:t> a </a:t>
            </a:r>
            <a:r>
              <a:rPr lang="en-US" b="1" dirty="0" err="1"/>
              <a:t>vă</a:t>
            </a:r>
            <a:r>
              <a:rPr lang="en-US" b="1" dirty="0"/>
              <a:t> </a:t>
            </a:r>
            <a:r>
              <a:rPr lang="en-US" b="1" dirty="0" err="1"/>
              <a:t>ajuta</a:t>
            </a:r>
            <a:r>
              <a:rPr lang="en-US" b="1" dirty="0"/>
              <a:t> </a:t>
            </a:r>
            <a:r>
              <a:rPr lang="en-US" b="1" dirty="0" err="1"/>
              <a:t>să</a:t>
            </a:r>
            <a:r>
              <a:rPr lang="en-US" b="1" dirty="0"/>
              <a:t> </a:t>
            </a:r>
            <a:r>
              <a:rPr lang="en-US" b="1" dirty="0" err="1"/>
              <a:t>înțelegeți</a:t>
            </a:r>
            <a:r>
              <a:rPr lang="en-US" b="1" dirty="0"/>
              <a:t> </a:t>
            </a:r>
            <a:r>
              <a:rPr lang="en-US" b="1" dirty="0" err="1"/>
              <a:t>mai</a:t>
            </a:r>
            <a:r>
              <a:rPr lang="en-US" b="1" dirty="0"/>
              <a:t> bine </a:t>
            </a:r>
            <a:r>
              <a:rPr lang="en-US" b="1" dirty="0" err="1"/>
              <a:t>cadrele</a:t>
            </a:r>
            <a:r>
              <a:rPr lang="en-US" b="1" dirty="0"/>
              <a:t> UE.</a:t>
            </a: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3" name="Immagin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7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067185"/>
            <a:ext cx="5500672" cy="862676"/>
            <a:chOff x="5865235" y="2773064"/>
            <a:chExt cx="3647182" cy="862676"/>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773064"/>
              <a:ext cx="3647182"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Definiție</a:t>
              </a:r>
              <a:r>
                <a:rPr lang="en-US" altLang="ko-KR" sz="1400" b="1" dirty="0">
                  <a:solidFill>
                    <a:schemeClr val="tx1">
                      <a:lumMod val="75000"/>
                      <a:lumOff val="25000"/>
                    </a:schemeClr>
                  </a:solidFill>
                </a:rPr>
                <a:t>
</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461665"/>
            </a:xfrm>
            <a:prstGeom prst="rect">
              <a:avLst/>
            </a:prstGeom>
            <a:noFill/>
          </p:spPr>
          <p:txBody>
            <a:bodyPr wrap="square" rtlCol="0">
              <a:spAutoFit/>
            </a:bodyPr>
            <a:lstStyle/>
            <a:p>
              <a:r>
                <a:rPr lang="en-US" altLang="ko-KR" sz="1200" dirty="0" err="1">
                  <a:solidFill>
                    <a:schemeClr val="tx1">
                      <a:lumMod val="75000"/>
                      <a:lumOff val="25000"/>
                    </a:schemeClr>
                  </a:solidFill>
                </a:rPr>
                <a:t>Puterea</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crede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capacitatea</a:t>
              </a:r>
              <a:r>
                <a:rPr lang="en-US" altLang="ko-KR" sz="1200" dirty="0">
                  <a:solidFill>
                    <a:schemeClr val="tx1">
                      <a:lumMod val="75000"/>
                      <a:lumOff val="25000"/>
                    </a:schemeClr>
                  </a:solidFill>
                </a:rPr>
                <a:t> ta de a </a:t>
              </a:r>
              <a:r>
                <a:rPr lang="en-US" altLang="ko-KR" sz="1200" dirty="0" err="1">
                  <a:solidFill>
                    <a:schemeClr val="tx1">
                      <a:lumMod val="75000"/>
                      <a:lumOff val="25000"/>
                    </a:schemeClr>
                  </a:solidFill>
                </a:rPr>
                <a:t>reuși</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247500"/>
            <a:ext cx="5500672" cy="860309"/>
            <a:chOff x="5865235" y="3887861"/>
            <a:chExt cx="3647182" cy="86030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887861"/>
              <a:ext cx="3647182" cy="523220"/>
            </a:xfrm>
            <a:prstGeom prst="rect">
              <a:avLst/>
            </a:prstGeom>
            <a:noFill/>
          </p:spPr>
          <p:txBody>
            <a:bodyPr wrap="square" rtlCol="0" anchor="ctr">
              <a:spAutoFit/>
            </a:bodyPr>
            <a:lstStyle/>
            <a:p>
              <a:r>
                <a:rPr lang="en-US" altLang="ko-KR" sz="1400" b="1" dirty="0">
                  <a:solidFill>
                    <a:schemeClr val="tx1">
                      <a:lumMod val="75000"/>
                      <a:lumOff val="25000"/>
                    </a:schemeClr>
                  </a:solidFill>
                </a:rPr>
                <a:t>Context
</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6505"/>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Cum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relevantă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autoeficacitatea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lucrătorii</a:t>
              </a:r>
              <a:r>
                <a:rPr lang="ro-RO" altLang="ko-KR" sz="1200" dirty="0">
                  <a:solidFill>
                    <a:schemeClr val="tx1">
                      <a:lumMod val="75000"/>
                      <a:lumOff val="25000"/>
                    </a:schemeClr>
                  </a:solidFill>
                </a:rPr>
                <a:t> ”smart”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s-ES" altLang="ko-KR" sz="2800" b="1" dirty="0" err="1">
                <a:solidFill>
                  <a:srgbClr val="0594A9"/>
                </a:solidFill>
                <a:latin typeface="Trebuchet MS" panose="020B0603020202020204" pitchFamily="34" charset="0"/>
                <a:cs typeface="Arial" pitchFamily="34" charset="0"/>
              </a:rPr>
              <a:t>Secțiunea</a:t>
            </a:r>
            <a:r>
              <a:rPr lang="es-ES" altLang="ko-KR" sz="2800" b="1" dirty="0">
                <a:solidFill>
                  <a:srgbClr val="0594A9"/>
                </a:solidFill>
                <a:latin typeface="Trebuchet MS" panose="020B0603020202020204" pitchFamily="34" charset="0"/>
                <a:cs typeface="Arial" pitchFamily="34" charset="0"/>
              </a:rPr>
              <a:t> 1. Ce este </a:t>
            </a:r>
            <a:r>
              <a:rPr lang="es-ES" altLang="ko-KR" sz="2800" b="1" dirty="0" err="1">
                <a:solidFill>
                  <a:srgbClr val="0594A9"/>
                </a:solidFill>
                <a:latin typeface="Trebuchet MS" panose="020B0603020202020204" pitchFamily="34" charset="0"/>
                <a:cs typeface="Arial" pitchFamily="34" charset="0"/>
              </a:rPr>
              <a:t>autoeficacitatea</a:t>
            </a:r>
            <a:r>
              <a:rPr lang="es-ES" altLang="ko-KR" sz="2800" b="1" dirty="0">
                <a:solidFill>
                  <a:srgbClr val="0594A9"/>
                </a:solidFill>
                <a:latin typeface="Trebuchet MS" panose="020B0603020202020204" pitchFamily="34" charset="0"/>
                <a:cs typeface="Arial" pitchFamily="34" charset="0"/>
              </a:rPr>
              <a:t>?
</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0210" y="1793351"/>
            <a:ext cx="7750059" cy="489364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Secti</a:t>
            </a:r>
            <a:r>
              <a:rPr lang="ro-RO" altLang="es-ES" sz="2400" b="1" dirty="0">
                <a:solidFill>
                  <a:srgbClr val="0594A9"/>
                </a:solidFill>
                <a:latin typeface="Trebuchet MS" panose="020B0603020202020204" pitchFamily="34" charset="0"/>
                <a:cs typeface="Calibri" panose="020F0502020204030204" pitchFamily="34" charset="0"/>
              </a:rPr>
              <a:t>u</a:t>
            </a:r>
            <a:r>
              <a:rPr lang="en-GB" altLang="es-ES" sz="2400" b="1" dirty="0">
                <a:solidFill>
                  <a:srgbClr val="0594A9"/>
                </a:solidFill>
                <a:latin typeface="Trebuchet MS" panose="020B0603020202020204" pitchFamily="34" charset="0"/>
                <a:cs typeface="Calibri" panose="020F0502020204030204" pitchFamily="34" charset="0"/>
              </a:rPr>
              <a:t>n</a:t>
            </a:r>
            <a:r>
              <a:rPr lang="ro-RO" altLang="es-ES" sz="2400" b="1" dirty="0">
                <a:solidFill>
                  <a:srgbClr val="0594A9"/>
                </a:solidFill>
                <a:latin typeface="Trebuchet MS" panose="020B0603020202020204" pitchFamily="34" charset="0"/>
                <a:cs typeface="Calibri" panose="020F0502020204030204" pitchFamily="34" charset="0"/>
              </a:rPr>
              <a:t>ea</a:t>
            </a:r>
            <a:r>
              <a:rPr lang="en-GB" altLang="es-ES" sz="2400" b="1" dirty="0">
                <a:solidFill>
                  <a:srgbClr val="0594A9"/>
                </a:solidFill>
                <a:latin typeface="Trebuchet MS" panose="020B0603020202020204" pitchFamily="34" charset="0"/>
                <a:cs typeface="Calibri" panose="020F0502020204030204" pitchFamily="34" charset="0"/>
              </a:rPr>
              <a:t> 1.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autoeficacitatea</a:t>
            </a:r>
            <a:r>
              <a:rPr lang="en-GB"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altLang="es-ES" sz="2000" dirty="0" err="1">
                <a:latin typeface="Arial" panose="020B0604020202020204" pitchFamily="34" charset="0"/>
                <a:cs typeface="Arial" panose="020B0604020202020204" pitchFamily="34" charset="0"/>
              </a:rPr>
              <a:t>Conceptul</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autoeficacitatea</a:t>
            </a:r>
            <a:r>
              <a:rPr lang="en-US" altLang="es-ES" sz="2000" dirty="0">
                <a:latin typeface="Arial" panose="020B0604020202020204" pitchFamily="34" charset="0"/>
                <a:cs typeface="Arial" panose="020B0604020202020204" pitchFamily="34" charset="0"/>
              </a:rPr>
              <a:t> nu </a:t>
            </a:r>
            <a:r>
              <a:rPr lang="en-US" altLang="es-ES" sz="2000" dirty="0" err="1">
                <a:latin typeface="Arial" panose="020B0604020202020204" pitchFamily="34" charset="0"/>
                <a:cs typeface="Arial" panose="020B0604020202020204" pitchFamily="34" charset="0"/>
              </a:rPr>
              <a:t>este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nou</a:t>
            </a:r>
            <a:r>
              <a:rPr lang="en-US" altLang="es-ES" sz="2000" dirty="0">
                <a:latin typeface="Arial" panose="020B0604020202020204" pitchFamily="34" charset="0"/>
                <a:cs typeface="Arial" panose="020B0604020202020204" pitchFamily="34" charset="0"/>
              </a:rPr>
              <a:t> – </a:t>
            </a:r>
            <a:r>
              <a:rPr lang="en-US" altLang="es-ES" sz="2000" dirty="0" err="1">
                <a:latin typeface="Arial" panose="020B0604020202020204" pitchFamily="34" charset="0"/>
                <a:cs typeface="Arial" panose="020B0604020202020204" pitchFamily="34" charset="0"/>
              </a:rPr>
              <a:t>fiind</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propus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pentru</a:t>
            </a:r>
            <a:r>
              <a:rPr lang="en-US" altLang="es-ES" sz="2000" dirty="0">
                <a:latin typeface="Arial" panose="020B0604020202020204" pitchFamily="34" charset="0"/>
                <a:cs typeface="Arial" panose="020B0604020202020204" pitchFamily="34" charset="0"/>
              </a:rPr>
              <a:t> prima </a:t>
            </a:r>
            <a:r>
              <a:rPr lang="en-US" altLang="es-ES" sz="2000" dirty="0" err="1">
                <a:latin typeface="Arial" panose="020B0604020202020204" pitchFamily="34" charset="0"/>
                <a:cs typeface="Arial" panose="020B0604020202020204" pitchFamily="34" charset="0"/>
              </a:rPr>
              <a:t>dată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1977 de </a:t>
            </a:r>
            <a:r>
              <a:rPr lang="en-US" altLang="es-ES" sz="2000" dirty="0" err="1">
                <a:latin typeface="Arial" panose="020B0604020202020204" pitchFamily="34" charset="0"/>
                <a:cs typeface="Arial" panose="020B0604020202020204" pitchFamily="34" charset="0"/>
              </a:rPr>
              <a:t>profesorul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psihologul</a:t>
            </a:r>
            <a:r>
              <a:rPr lang="en-US" altLang="es-ES" sz="2000" dirty="0">
                <a:latin typeface="Arial" panose="020B0604020202020204" pitchFamily="34" charset="0"/>
                <a:cs typeface="Arial" panose="020B0604020202020204" pitchFamily="34" charset="0"/>
              </a:rPr>
              <a:t> Albert Bandura de la Stanford. El </a:t>
            </a:r>
            <a:r>
              <a:rPr lang="en-US" altLang="es-ES" sz="2000" dirty="0" err="1">
                <a:latin typeface="Arial" panose="020B0604020202020204" pitchFamily="34" charset="0"/>
                <a:cs typeface="Arial" panose="020B0604020202020204" pitchFamily="34" charset="0"/>
              </a:rPr>
              <a:t>definește</a:t>
            </a:r>
            <a:r>
              <a:rPr lang="en-US" altLang="es-ES" sz="2000" dirty="0">
                <a:latin typeface="Arial" panose="020B0604020202020204" pitchFamily="34" charset="0"/>
                <a:cs typeface="Arial" panose="020B0604020202020204" pitchFamily="34" charset="0"/>
              </a:rPr>
              <a:t> auto-</a:t>
            </a:r>
            <a:r>
              <a:rPr lang="en-US" altLang="es-ES" sz="2000" dirty="0" err="1">
                <a:latin typeface="Arial" panose="020B0604020202020204" pitchFamily="34" charset="0"/>
                <a:cs typeface="Arial" panose="020B0604020202020204" pitchFamily="34" charset="0"/>
              </a:rPr>
              <a:t>eficacitatea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lucrările</a:t>
            </a:r>
            <a:r>
              <a:rPr lang="en-US" altLang="es-ES" sz="2000" dirty="0">
                <a:latin typeface="Arial" panose="020B0604020202020204" pitchFamily="34" charset="0"/>
                <a:cs typeface="Arial" panose="020B0604020202020204" pitchFamily="34" charset="0"/>
              </a:rPr>
              <a:t> sale ca '</a:t>
            </a:r>
            <a:r>
              <a:rPr lang="en-US" altLang="es-ES" sz="2000" b="1" dirty="0">
                <a:latin typeface="Arial" panose="020B0604020202020204" pitchFamily="34" charset="0"/>
                <a:cs typeface="Arial" panose="020B0604020202020204" pitchFamily="34" charset="0"/>
              </a:rPr>
              <a:t>'un set special de </a:t>
            </a:r>
            <a:r>
              <a:rPr lang="en-US" altLang="es-ES" sz="2000" b="1" dirty="0" err="1">
                <a:latin typeface="Arial" panose="020B0604020202020204" pitchFamily="34" charset="0"/>
                <a:cs typeface="Arial" panose="020B0604020202020204" pitchFamily="34" charset="0"/>
              </a:rPr>
              <a:t>convingeri</a:t>
            </a:r>
            <a:r>
              <a:rPr lang="en-US" altLang="es-ES" sz="2000" b="1" dirty="0">
                <a:latin typeface="Arial" panose="020B0604020202020204" pitchFamily="34" charset="0"/>
                <a:cs typeface="Arial" panose="020B0604020202020204" pitchFamily="34" charset="0"/>
              </a:rPr>
              <a:t> ale </a:t>
            </a:r>
            <a:r>
              <a:rPr lang="en-US" altLang="es-ES" sz="2000" b="1" dirty="0" err="1">
                <a:latin typeface="Arial" panose="020B0604020202020204" pitchFamily="34" charset="0"/>
                <a:cs typeface="Arial" panose="020B0604020202020204" pitchFamily="34" charset="0"/>
              </a:rPr>
              <a:t>unei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persoane</a:t>
            </a:r>
            <a:r>
              <a:rPr lang="en-US" altLang="es-ES" sz="2000" b="1" dirty="0">
                <a:latin typeface="Arial" panose="020B0604020202020204" pitchFamily="34" charset="0"/>
                <a:cs typeface="Arial" panose="020B0604020202020204" pitchFamily="34" charset="0"/>
              </a:rPr>
              <a:t> care </a:t>
            </a:r>
            <a:r>
              <a:rPr lang="en-US" altLang="es-ES" sz="2000" b="1" dirty="0" err="1">
                <a:latin typeface="Arial" panose="020B0604020202020204" pitchFamily="34" charset="0"/>
                <a:cs typeface="Arial" panose="020B0604020202020204" pitchFamily="34" charset="0"/>
              </a:rPr>
              <a:t>determină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cât</a:t>
            </a:r>
            <a:r>
              <a:rPr lang="en-US" altLang="es-ES" sz="2000" b="1" dirty="0">
                <a:latin typeface="Arial" panose="020B0604020202020204" pitchFamily="34" charset="0"/>
                <a:cs typeface="Arial" panose="020B0604020202020204" pitchFamily="34" charset="0"/>
              </a:rPr>
              <a:t> de bine se </a:t>
            </a:r>
            <a:r>
              <a:rPr lang="en-US" altLang="es-ES" sz="2000" b="1" dirty="0" err="1">
                <a:latin typeface="Arial" panose="020B0604020202020204" pitchFamily="34" charset="0"/>
                <a:cs typeface="Arial" panose="020B0604020202020204" pitchFamily="34" charset="0"/>
              </a:rPr>
              <a:t>poate</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executa</a:t>
            </a:r>
            <a:r>
              <a:rPr lang="en-US" altLang="es-ES" sz="2000" b="1" dirty="0">
                <a:latin typeface="Arial" panose="020B0604020202020204" pitchFamily="34" charset="0"/>
                <a:cs typeface="Arial" panose="020B0604020202020204" pitchFamily="34" charset="0"/>
              </a:rPr>
              <a:t> un plan de </a:t>
            </a:r>
            <a:r>
              <a:rPr lang="en-US" altLang="es-ES" sz="2000" b="1" dirty="0" err="1">
                <a:latin typeface="Arial" panose="020B0604020202020204" pitchFamily="34" charset="0"/>
                <a:cs typeface="Arial" panose="020B0604020202020204" pitchFamily="34" charset="0"/>
              </a:rPr>
              <a:t>acțiune</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în</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situații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potențiale</a:t>
            </a:r>
            <a:r>
              <a:rPr lang="en-US" altLang="es-ES" sz="2000" dirty="0">
                <a:latin typeface="Arial" panose="020B0604020202020204" pitchFamily="34" charset="0"/>
                <a:cs typeface="Arial" panose="020B0604020202020204" pitchFamily="34" charset="0"/>
              </a:rPr>
              <a:t>''.
</a:t>
            </a:r>
          </a:p>
          <a:p>
            <a:pPr>
              <a:defRPr/>
            </a:pPr>
            <a:r>
              <a:rPr lang="en-US" altLang="es-ES" sz="2000" dirty="0" err="1">
                <a:latin typeface="Arial" panose="020B0604020202020204" pitchFamily="34" charset="0"/>
                <a:cs typeface="Arial" panose="020B0604020202020204" pitchFamily="34" charset="0"/>
              </a:rPr>
              <a:t>Cercetările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ulterioare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arată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autoeficacitatea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putea</a:t>
            </a:r>
            <a:r>
              <a:rPr lang="en-US" altLang="es-ES" sz="2000" dirty="0">
                <a:latin typeface="Arial" panose="020B0604020202020204" pitchFamily="34" charset="0"/>
                <a:cs typeface="Arial" panose="020B0604020202020204" pitchFamily="34" charset="0"/>
              </a:rPr>
              <a:t> fi </a:t>
            </a:r>
            <a:r>
              <a:rPr lang="en-US" altLang="es-ES" sz="2000" dirty="0" err="1">
                <a:latin typeface="Arial" panose="020B0604020202020204" pitchFamily="34" charset="0"/>
                <a:cs typeface="Arial" panose="020B0604020202020204" pitchFamily="34" charset="0"/>
              </a:rPr>
              <a:t>deosebit</a:t>
            </a:r>
            <a:r>
              <a:rPr lang="en-US" altLang="es-ES" sz="2000" dirty="0">
                <a:latin typeface="Arial" panose="020B0604020202020204" pitchFamily="34" charset="0"/>
                <a:cs typeface="Arial" panose="020B0604020202020204" pitchFamily="34" charset="0"/>
              </a:rPr>
              <a:t> de </a:t>
            </a:r>
            <a:r>
              <a:rPr lang="en-US" altLang="es-ES" sz="2000" b="1" dirty="0" err="1">
                <a:latin typeface="Arial" panose="020B0604020202020204" pitchFamily="34" charset="0"/>
                <a:cs typeface="Arial" panose="020B0604020202020204" pitchFamily="34" charset="0"/>
              </a:rPr>
              <a:t>relevantă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în</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contextul</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muncii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inteligente</a:t>
            </a:r>
            <a:r>
              <a:rPr lang="en-US" altLang="es-ES" sz="2000" dirty="0">
                <a:latin typeface="Arial" panose="020B0604020202020204" pitchFamily="34" charset="0"/>
                <a:cs typeface="Arial" panose="020B0604020202020204" pitchFamily="34" charset="0"/>
              </a:rPr>
              <a:t>, </a:t>
            </a:r>
            <a:r>
              <a:rPr lang="ro-RO" altLang="es-ES" sz="2000" dirty="0">
                <a:latin typeface="Arial" panose="020B0604020202020204" pitchFamily="34" charset="0"/>
                <a:cs typeface="Arial" panose="020B0604020202020204" pitchFamily="34" charset="0"/>
              </a:rPr>
              <a:t>deoarece aceasta </a:t>
            </a:r>
            <a:r>
              <a:rPr lang="en-US" altLang="es-ES" sz="2000" dirty="0" err="1">
                <a:latin typeface="Arial" panose="020B0604020202020204" pitchFamily="34" charset="0"/>
                <a:cs typeface="Arial" panose="020B0604020202020204" pitchFamily="34" charset="0"/>
              </a:rPr>
              <a:t>necesită</a:t>
            </a:r>
            <a:r>
              <a:rPr lang="en-US" altLang="es-ES" sz="2000" dirty="0">
                <a:latin typeface="Arial" panose="020B0604020202020204" pitchFamily="34" charset="0"/>
                <a:cs typeface="Arial" panose="020B0604020202020204" pitchFamily="34" charset="0"/>
              </a:rPr>
              <a:t> un </a:t>
            </a:r>
            <a:r>
              <a:rPr lang="en-US" altLang="es-ES" sz="2000" b="1" dirty="0" err="1">
                <a:latin typeface="Arial" panose="020B0604020202020204" pitchFamily="34" charset="0"/>
                <a:cs typeface="Arial" panose="020B0604020202020204" pitchFamily="34" charset="0"/>
              </a:rPr>
              <a:t>nivel</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mai</a:t>
            </a:r>
            <a:r>
              <a:rPr lang="en-US" altLang="es-ES" sz="2000" b="1" dirty="0">
                <a:latin typeface="Arial" panose="020B0604020202020204" pitchFamily="34" charset="0"/>
                <a:cs typeface="Arial" panose="020B0604020202020204" pitchFamily="34" charset="0"/>
              </a:rPr>
              <a:t> mare de </a:t>
            </a:r>
            <a:r>
              <a:rPr lang="en-US" altLang="es-ES" sz="2000" b="1" dirty="0" err="1">
                <a:latin typeface="Arial" panose="020B0604020202020204" pitchFamily="34" charset="0"/>
                <a:cs typeface="Arial" panose="020B0604020202020204" pitchFamily="34" charset="0"/>
              </a:rPr>
              <a:t>autonomie</a:t>
            </a:r>
            <a:r>
              <a:rPr lang="en-US" altLang="es-ES" sz="2000" b="1"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b="1" dirty="0">
                <a:latin typeface="Arial" panose="020B0604020202020204" pitchFamily="34" charset="0"/>
                <a:cs typeface="Arial" panose="020B0604020202020204" pitchFamily="34" charset="0"/>
              </a:rPr>
              <a:t>un </a:t>
            </a:r>
            <a:r>
              <a:rPr lang="en-US" altLang="es-ES" sz="2000" b="1" dirty="0" err="1">
                <a:latin typeface="Arial" panose="020B0604020202020204" pitchFamily="34" charset="0"/>
                <a:cs typeface="Arial" panose="020B0604020202020204" pitchFamily="34" charset="0"/>
              </a:rPr>
              <a:t>comportament</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creativ</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crescut</a:t>
            </a:r>
            <a:r>
              <a:rPr lang="en-US" altLang="es-ES" sz="2000" dirty="0">
                <a:latin typeface="Arial" panose="020B0604020202020204" pitchFamily="34" charset="0"/>
                <a:cs typeface="Arial" panose="020B0604020202020204" pitchFamily="34" charset="0"/>
              </a:rPr>
              <a:t>, </a:t>
            </a:r>
            <a:r>
              <a:rPr lang="en-US" altLang="es-ES" sz="2000" b="1" dirty="0">
                <a:latin typeface="Arial" panose="020B0604020202020204" pitchFamily="34" charset="0"/>
                <a:cs typeface="Arial" panose="020B0604020202020204" pitchFamily="34" charset="0"/>
              </a:rPr>
              <a:t>r</a:t>
            </a:r>
            <a:r>
              <a:rPr lang="ro-RO" altLang="es-ES" sz="2000" b="1" dirty="0">
                <a:latin typeface="Arial" panose="020B0604020202020204" pitchFamily="34" charset="0"/>
                <a:cs typeface="Arial" panose="020B0604020202020204" pitchFamily="34" charset="0"/>
              </a:rPr>
              <a:t>ezistență</a:t>
            </a:r>
            <a:r>
              <a:rPr lang="en-US" altLang="es-ES" sz="2000" b="1" dirty="0">
                <a:latin typeface="Arial" panose="020B0604020202020204" pitchFamily="34" charset="0"/>
                <a:cs typeface="Arial" panose="020B0604020202020204" pitchFamily="34" charset="0"/>
              </a:rPr>
              <a:t> la </a:t>
            </a:r>
            <a:r>
              <a:rPr lang="en-US" altLang="es-ES" sz="2000" b="1" dirty="0" err="1">
                <a:latin typeface="Arial" panose="020B0604020202020204" pitchFamily="34" charset="0"/>
                <a:cs typeface="Arial" panose="020B0604020202020204" pitchFamily="34" charset="0"/>
              </a:rPr>
              <a:t>stres</a:t>
            </a:r>
            <a:r>
              <a:rPr lang="en-US" altLang="es-ES" sz="2000" b="1"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autodisciplin</a:t>
            </a:r>
            <a:r>
              <a:rPr lang="ro-RO" altLang="es-ES" sz="2000" b="1" dirty="0">
                <a:latin typeface="Arial" panose="020B0604020202020204" pitchFamily="34" charset="0"/>
                <a:cs typeface="Arial" panose="020B0604020202020204" pitchFamily="34" charset="0"/>
              </a:rPr>
              <a:t>ă</a:t>
            </a:r>
            <a:r>
              <a:rPr lang="en-US" altLang="es-ES" sz="2000" dirty="0">
                <a:latin typeface="Arial" panose="020B0604020202020204" pitchFamily="34" charset="0"/>
                <a:cs typeface="Arial" panose="020B0604020202020204" pitchFamily="34" charset="0"/>
              </a:rPr>
              <a:t>.
</a:t>
            </a: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856326"/>
            <a:ext cx="7803870" cy="4893647"/>
          </a:xfrm>
          <a:prstGeom prst="rect">
            <a:avLst/>
          </a:prstGeom>
          <a:noFill/>
        </p:spPr>
        <p:txBody>
          <a:bodyPr wrap="square">
            <a:spAutoFit/>
          </a:bodyPr>
          <a:lstStyle/>
          <a:p>
            <a:pPr>
              <a:defRPr/>
            </a:pPr>
            <a:r>
              <a:rPr lang="es-ES" altLang="es-ES" sz="2400" b="1" dirty="0" err="1">
                <a:solidFill>
                  <a:srgbClr val="0594A9"/>
                </a:solidFill>
                <a:latin typeface="Trebuchet MS" panose="020B0603020202020204" pitchFamily="34" charset="0"/>
                <a:cs typeface="Calibri" panose="020F0502020204030204" pitchFamily="34" charset="0"/>
              </a:rPr>
              <a:t>Secțiunea</a:t>
            </a:r>
            <a:r>
              <a:rPr lang="es-ES" altLang="es-ES" sz="2400" b="1" dirty="0">
                <a:solidFill>
                  <a:srgbClr val="0594A9"/>
                </a:solidFill>
                <a:latin typeface="Trebuchet MS" panose="020B0603020202020204" pitchFamily="34" charset="0"/>
                <a:cs typeface="Calibri" panose="020F0502020204030204" pitchFamily="34" charset="0"/>
              </a:rPr>
              <a:t> 1. Ce este </a:t>
            </a:r>
            <a:r>
              <a:rPr lang="es-ES" altLang="es-ES" sz="2400" b="1" dirty="0" err="1">
                <a:solidFill>
                  <a:srgbClr val="0594A9"/>
                </a:solidFill>
                <a:latin typeface="Trebuchet MS" panose="020B0603020202020204" pitchFamily="34" charset="0"/>
                <a:cs typeface="Calibri" panose="020F0502020204030204" pitchFamily="34" charset="0"/>
              </a:rPr>
              <a:t>autoeficacitatea</a:t>
            </a:r>
            <a:r>
              <a:rPr lang="es-ES" altLang="es-ES" sz="2400" b="1" dirty="0">
                <a:solidFill>
                  <a:srgbClr val="0594A9"/>
                </a:solidFill>
                <a:latin typeface="Trebuchet MS" panose="020B0603020202020204" pitchFamily="34" charset="0"/>
                <a:cs typeface="Calibri" panose="020F0502020204030204" pitchFamily="34" charset="0"/>
              </a:rPr>
              <a:t>?
</a:t>
            </a:r>
            <a:endParaRPr lang="en-GB" altLang="es-ES" sz="2400" dirty="0">
              <a:latin typeface="Trebuchet MS" panose="020B0603020202020204" pitchFamily="34" charset="0"/>
              <a:cs typeface="Calibri" panose="020F0502020204030204" pitchFamily="34" charset="0"/>
            </a:endParaRPr>
          </a:p>
          <a:p>
            <a:pPr>
              <a:defRPr/>
            </a:pPr>
            <a:r>
              <a:rPr lang="en-US" altLang="es-ES" sz="2000" dirty="0" err="1">
                <a:latin typeface="Arial" panose="020B0604020202020204" pitchFamily="34" charset="0"/>
                <a:cs typeface="Arial" panose="020B0604020202020204" pitchFamily="34" charset="0"/>
              </a:rPr>
              <a:t>Acum</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mult</a:t>
            </a:r>
            <a:r>
              <a:rPr lang="en-US" altLang="es-ES" sz="2000" dirty="0">
                <a:latin typeface="Arial" panose="020B0604020202020204" pitchFamily="34" charset="0"/>
                <a:cs typeface="Arial" panose="020B0604020202020204" pitchFamily="34" charset="0"/>
              </a:rPr>
              <a:t> ca </a:t>
            </a:r>
            <a:r>
              <a:rPr lang="en-US" altLang="es-ES" sz="2000" dirty="0" err="1">
                <a:latin typeface="Arial" panose="020B0604020202020204" pitchFamily="34" charset="0"/>
                <a:cs typeface="Arial" panose="020B0604020202020204" pitchFamily="34" charset="0"/>
              </a:rPr>
              <a:t>niciodată</a:t>
            </a:r>
            <a:r>
              <a:rPr lang="en-US" altLang="es-ES" sz="2000" dirty="0">
                <a:latin typeface="Arial" panose="020B0604020202020204" pitchFamily="34" charset="0"/>
                <a:cs typeface="Arial" panose="020B0604020202020204" pitchFamily="34" charset="0"/>
              </a:rPr>
              <a:t>, cu </a:t>
            </a:r>
            <a:r>
              <a:rPr lang="en-US" altLang="es-ES" sz="2000" dirty="0" err="1">
                <a:latin typeface="Arial" panose="020B0604020202020204" pitchFamily="34" charset="0"/>
                <a:cs typeface="Arial" panose="020B0604020202020204" pitchFamily="34" charset="0"/>
              </a:rPr>
              <a:t>toate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schimbările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noii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paradigme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lucru</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oamenii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trebuie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fie </a:t>
            </a:r>
            <a:r>
              <a:rPr lang="en-US" altLang="es-ES" sz="2000" dirty="0" err="1">
                <a:latin typeface="Arial" panose="020B0604020202020204" pitchFamily="34" charset="0"/>
                <a:cs typeface="Arial" panose="020B0604020202020204" pitchFamily="34" charset="0"/>
              </a:rPr>
              <a:t>capabili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facă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față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incertitudinii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stresului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stabilească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propriile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obiective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se </a:t>
            </a:r>
            <a:r>
              <a:rPr lang="en-US" altLang="es-ES" sz="2000" dirty="0" err="1">
                <a:latin typeface="Arial" panose="020B0604020202020204" pitchFamily="34" charset="0"/>
                <a:cs typeface="Arial" panose="020B0604020202020204" pitchFamily="34" charset="0"/>
              </a:rPr>
              <a:t>motiveze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decizii</a:t>
            </a:r>
            <a:r>
              <a:rPr lang="en-US" altLang="es-ES" sz="2000" dirty="0">
                <a:latin typeface="Arial" panose="020B0604020202020204" pitchFamily="34" charset="0"/>
                <a:cs typeface="Arial" panose="020B0604020202020204" pitchFamily="34" charset="0"/>
              </a:rPr>
              <a:t> pe </a:t>
            </a:r>
            <a:r>
              <a:rPr lang="en-US" altLang="es-ES" sz="2000" dirty="0" err="1">
                <a:latin typeface="Arial" panose="020B0604020202020204" pitchFamily="34" charset="0"/>
                <a:cs typeface="Arial" panose="020B0604020202020204" pitchFamily="34" charset="0"/>
              </a:rPr>
              <a:t>cont</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propriu</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învețe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se </a:t>
            </a:r>
            <a:r>
              <a:rPr lang="en-US" altLang="es-ES" sz="2000" dirty="0" err="1">
                <a:latin typeface="Arial" panose="020B0604020202020204" pitchFamily="34" charset="0"/>
                <a:cs typeface="Arial" panose="020B0604020202020204" pitchFamily="34" charset="0"/>
              </a:rPr>
              <a:t>adapteze</a:t>
            </a:r>
            <a:r>
              <a:rPr lang="en-US" altLang="es-ES" sz="2000" dirty="0">
                <a:latin typeface="Arial" panose="020B0604020202020204" pitchFamily="34" charset="0"/>
                <a:cs typeface="Arial" panose="020B0604020202020204" pitchFamily="34" charset="0"/>
              </a:rPr>
              <a:t> din </a:t>
            </a:r>
            <a:r>
              <a:rPr lang="en-US" altLang="es-ES" sz="2000" dirty="0" err="1">
                <a:latin typeface="Arial" panose="020B0604020202020204" pitchFamily="34" charset="0"/>
                <a:cs typeface="Arial" panose="020B0604020202020204" pitchFamily="34" charset="0"/>
              </a:rPr>
              <a:t>mers</a:t>
            </a:r>
            <a:r>
              <a:rPr lang="en-US" altLang="es-ES" sz="2000" dirty="0">
                <a:latin typeface="Arial" panose="020B0604020202020204" pitchFamily="34" charset="0"/>
                <a:cs typeface="Arial" panose="020B0604020202020204" pitchFamily="34" charset="0"/>
              </a:rPr>
              <a:t>.
</a:t>
            </a:r>
          </a:p>
          <a:p>
            <a:pPr>
              <a:defRPr/>
            </a:pPr>
            <a:r>
              <a:rPr lang="en-US" altLang="es-ES" sz="2000" dirty="0">
                <a:latin typeface="Arial" panose="020B0604020202020204" pitchFamily="34" charset="0"/>
                <a:cs typeface="Arial" panose="020B0604020202020204" pitchFamily="34" charset="0"/>
              </a:rPr>
              <a:t>Cu un </a:t>
            </a:r>
            <a:r>
              <a:rPr lang="en-US" altLang="es-ES" sz="2000" b="1" dirty="0" err="1">
                <a:latin typeface="Arial" panose="020B0604020202020204" pitchFamily="34" charset="0"/>
                <a:cs typeface="Arial" panose="020B0604020202020204" pitchFamily="34" charset="0"/>
              </a:rPr>
              <a:t>nivel</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ridicat</a:t>
            </a:r>
            <a:r>
              <a:rPr lang="en-US" altLang="es-ES" sz="2000" b="1" dirty="0">
                <a:latin typeface="Arial" panose="020B0604020202020204" pitchFamily="34" charset="0"/>
                <a:cs typeface="Arial" panose="020B0604020202020204" pitchFamily="34" charset="0"/>
              </a:rPr>
              <a:t> de auto-</a:t>
            </a:r>
            <a:r>
              <a:rPr lang="en-US" altLang="es-ES" sz="2000" b="1" dirty="0" err="1">
                <a:latin typeface="Arial" panose="020B0604020202020204" pitchFamily="34" charset="0"/>
                <a:cs typeface="Arial" panose="020B0604020202020204" pitchFamily="34" charset="0"/>
              </a:rPr>
              <a:t>eficacitate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șansele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realizare</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obiectiv</a:t>
            </a:r>
            <a:r>
              <a:rPr lang="ro-RO" altLang="es-ES" sz="2000" dirty="0">
                <a:latin typeface="Arial" panose="020B0604020202020204" pitchFamily="34" charset="0"/>
                <a:cs typeface="Arial" panose="020B0604020202020204" pitchFamily="34" charset="0"/>
              </a:rPr>
              <a:t>elor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cresc</a:t>
            </a:r>
            <a:r>
              <a:rPr lang="ro-RO" altLang="es-ES" sz="2000" dirty="0">
                <a:latin typeface="Arial" panose="020B0604020202020204" pitchFamily="34" charset="0"/>
                <a:cs typeface="Arial" panose="020B0604020202020204" pitchFamily="34" charset="0"/>
              </a:rPr>
              <a:t>, indiferent de </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dificultatea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provocărilor</a:t>
            </a:r>
            <a:r>
              <a:rPr lang="en-US" altLang="es-ES" sz="2000" dirty="0">
                <a:latin typeface="Arial" panose="020B0604020202020204" pitchFamily="34" charset="0"/>
                <a:cs typeface="Arial" panose="020B0604020202020204" pitchFamily="34" charset="0"/>
              </a:rPr>
              <a:t> pe care </a:t>
            </a:r>
            <a:r>
              <a:rPr lang="en-US" altLang="es-ES" sz="2000" dirty="0" err="1">
                <a:latin typeface="Arial" panose="020B0604020202020204" pitchFamily="34" charset="0"/>
                <a:cs typeface="Arial" panose="020B0604020202020204" pitchFamily="34" charset="0"/>
              </a:rPr>
              <a:t>ți</a:t>
            </a:r>
            <a:r>
              <a:rPr lang="en-US" altLang="es-ES" sz="2000" dirty="0">
                <a:latin typeface="Arial" panose="020B0604020202020204" pitchFamily="34" charset="0"/>
                <a:cs typeface="Arial" panose="020B0604020202020204" pitchFamily="34" charset="0"/>
              </a:rPr>
              <a:t> le-ai </a:t>
            </a:r>
            <a:r>
              <a:rPr lang="en-US" altLang="es-ES" sz="2000" dirty="0" err="1">
                <a:latin typeface="Arial" panose="020B0604020202020204" pitchFamily="34" charset="0"/>
                <a:cs typeface="Arial" panose="020B0604020202020204" pitchFamily="34" charset="0"/>
              </a:rPr>
              <a:t>propus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În</a:t>
            </a:r>
            <a:r>
              <a:rPr lang="en-US" altLang="es-ES" sz="2000" dirty="0">
                <a:latin typeface="Arial" panose="020B0604020202020204" pitchFamily="34" charset="0"/>
                <a:cs typeface="Arial" panose="020B0604020202020204" pitchFamily="34" charset="0"/>
              </a:rPr>
              <a:t> loc </a:t>
            </a:r>
            <a:r>
              <a:rPr lang="en-US" altLang="es-ES" sz="2000" dirty="0" err="1">
                <a:latin typeface="Arial" panose="020B0604020202020204" pitchFamily="34" charset="0"/>
                <a:cs typeface="Arial" panose="020B0604020202020204" pitchFamily="34" charset="0"/>
              </a:rPr>
              <a:t>să</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sperii</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sarcini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dificile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lipsa</a:t>
            </a:r>
            <a:r>
              <a:rPr lang="en-US" altLang="es-ES" sz="2000" dirty="0">
                <a:latin typeface="Arial" panose="020B0604020202020204" pitchFamily="34" charset="0"/>
                <a:cs typeface="Arial" panose="020B0604020202020204" pitchFamily="34" charset="0"/>
              </a:rPr>
              <a:t> de </a:t>
            </a:r>
            <a:r>
              <a:rPr lang="ro-RO" altLang="es-ES" sz="2000" dirty="0">
                <a:latin typeface="Arial" panose="020B0604020202020204" pitchFamily="34" charset="0"/>
                <a:cs typeface="Arial" panose="020B0604020202020204" pitchFamily="34" charset="0"/>
              </a:rPr>
              <a:t>indicații explicite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și</a:t>
            </a:r>
            <a:r>
              <a:rPr lang="en-US" altLang="es-ES" sz="2000" dirty="0">
                <a:latin typeface="Arial" panose="020B0604020202020204" pitchFamily="34" charset="0"/>
                <a:cs typeface="Arial" panose="020B0604020202020204" pitchFamily="34" charset="0"/>
              </a:rPr>
              <a:t> feedback </a:t>
            </a:r>
            <a:r>
              <a:rPr lang="en-US" altLang="es-ES" sz="2000" dirty="0" err="1">
                <a:latin typeface="Arial" panose="020B0604020202020204" pitchFamily="34" charset="0"/>
                <a:cs typeface="Arial" panose="020B0604020202020204" pitchFamily="34" charset="0"/>
              </a:rPr>
              <a:t>imediat</a:t>
            </a:r>
            <a:r>
              <a:rPr lang="en-US" altLang="es-ES" sz="2000"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înveți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să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vezi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acele</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lucruri</a:t>
            </a:r>
            <a:r>
              <a:rPr lang="en-US" altLang="es-ES" sz="2000" b="1" dirty="0">
                <a:latin typeface="Arial" panose="020B0604020202020204" pitchFamily="34" charset="0"/>
                <a:cs typeface="Arial" panose="020B0604020202020204" pitchFamily="34" charset="0"/>
              </a:rPr>
              <a:t> ca pe </a:t>
            </a:r>
            <a:r>
              <a:rPr lang="en-US" altLang="es-ES" sz="2000" b="1" dirty="0" err="1">
                <a:latin typeface="Arial" panose="020B0604020202020204" pitchFamily="34" charset="0"/>
                <a:cs typeface="Arial" panose="020B0604020202020204" pitchFamily="34" charset="0"/>
              </a:rPr>
              <a:t>ceva</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ce</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vrei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să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stăpânești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mai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degrabă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decât</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ceva</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ce</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vrei</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să</a:t>
            </a:r>
            <a:r>
              <a:rPr lang="en-US" altLang="es-ES" sz="2000" b="1" dirty="0">
                <a:latin typeface="Arial" panose="020B0604020202020204" pitchFamily="34" charset="0"/>
                <a:cs typeface="Arial" panose="020B0604020202020204" pitchFamily="34" charset="0"/>
              </a:rPr>
              <a:t> </a:t>
            </a:r>
            <a:r>
              <a:rPr lang="en-US" altLang="es-ES" sz="2000" b="1" dirty="0" err="1">
                <a:latin typeface="Arial" panose="020B0604020202020204" pitchFamily="34" charset="0"/>
                <a:cs typeface="Arial" panose="020B0604020202020204" pitchFamily="34" charset="0"/>
              </a:rPr>
              <a:t>eviți</a:t>
            </a:r>
            <a:r>
              <a:rPr lang="en-US" altLang="es-ES" sz="2000" b="1" dirty="0">
                <a:latin typeface="Arial" panose="020B0604020202020204" pitchFamily="34" charset="0"/>
                <a:cs typeface="Arial" panose="020B0604020202020204" pitchFamily="34" charset="0"/>
              </a:rPr>
              <a:t>.</a:t>
            </a:r>
            <a:r>
              <a:rPr lang="en-US" altLang="es-ES" sz="2000" dirty="0">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Unit</a:t>
            </a:r>
            <a:r>
              <a:rPr lang="ro-RO" altLang="ko-KR" sz="3200" b="1" dirty="0">
                <a:solidFill>
                  <a:srgbClr val="F36A0D"/>
                </a:solidFill>
                <a:latin typeface="Trebuchet MS" panose="020B0603020202020204" pitchFamily="34" charset="0"/>
                <a:cs typeface="Arial" pitchFamily="34" charset="0"/>
              </a:rPr>
              <a:t>atea</a:t>
            </a:r>
            <a:r>
              <a:rPr lang="en-US" altLang="ko-KR" sz="3200" b="1" dirty="0">
                <a:solidFill>
                  <a:srgbClr val="F36A0D"/>
                </a:solidFill>
                <a:latin typeface="Trebuchet MS" panose="020B0603020202020204" pitchFamily="34" charset="0"/>
                <a:cs typeface="Arial" pitchFamily="34" charset="0"/>
              </a:rPr>
              <a: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Diagram&#10;&#10;Description automatically generated">
            <a:extLst>
              <a:ext uri="{FF2B5EF4-FFF2-40B4-BE49-F238E27FC236}">
                <a16:creationId xmlns:a16="http://schemas.microsoft.com/office/drawing/2014/main" xmlns="" id="{35C7A7C8-4902-47A6-AD79-72A2B337D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524" y="2319412"/>
            <a:ext cx="3967476" cy="396747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04474" y="6364457"/>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11265" y="6418532"/>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6418532"/>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78418" y="6373608"/>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603419"/>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8A95EC5D3FF046B7D1B01B80B5E37A" ma:contentTypeVersion="11" ma:contentTypeDescription="Creați un document nou." ma:contentTypeScope="" ma:versionID="a3ed449f0d8fb72924ca2bfbfb45e4e7">
  <xsd:schema xmlns:xsd="http://www.w3.org/2001/XMLSchema" xmlns:xs="http://www.w3.org/2001/XMLSchema" xmlns:p="http://schemas.microsoft.com/office/2006/metadata/properties" xmlns:ns3="f42183a7-b05c-4eb2-8eb9-a4c2b48848c0" targetNamespace="http://schemas.microsoft.com/office/2006/metadata/properties" ma:root="true" ma:fieldsID="31e99f37682b381ec627176440221383" ns3:_="">
    <xsd:import namespace="f42183a7-b05c-4eb2-8eb9-a4c2b4884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183a7-b05c-4eb2-8eb9-a4c2b4884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05AF9-0B0A-493E-B170-4D7B34593E3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f42183a7-b05c-4eb2-8eb9-a4c2b48848c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92942D8-F23F-48EE-9442-EBFBBCDE4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183a7-b05c-4eb2-8eb9-a4c2b4884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B41F8-4B8D-4BFB-B862-0D887AF45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4724</Words>
  <Application>Microsoft Office PowerPoint</Application>
  <PresentationFormat>Widescreen</PresentationFormat>
  <Paragraphs>319</Paragraphs>
  <Slides>34</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34</vt:i4>
      </vt:variant>
    </vt:vector>
  </HeadingPairs>
  <TitlesOfParts>
    <vt:vector size="45" baseType="lpstr">
      <vt:lpstr>Arial Unicode MS</vt:lpstr>
      <vt:lpstr>맑은 고딕</vt:lpstr>
      <vt:lpstr>Arial</vt:lpstr>
      <vt:lpstr>Calibri</vt:lpstr>
      <vt:lpstr>Calibri Light</vt:lpstr>
      <vt:lpstr>FZShuTi</vt:lpstr>
      <vt:lpstr>Times New Roman</vt:lpstr>
      <vt:lpstr>Trebuchet MS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158</cp:revision>
  <dcterms:created xsi:type="dcterms:W3CDTF">2020-01-20T05:08:25Z</dcterms:created>
  <dcterms:modified xsi:type="dcterms:W3CDTF">2023-03-03T12:11:19Z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0x0101005F8A95EC5D3FF046B7D1B01B80B5E37A</vt:lpwstr>
  </property>
</Properties>
</file>