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344" r:id="rId4"/>
    <p:sldId id="312" r:id="rId5"/>
    <p:sldId id="337" r:id="rId6"/>
    <p:sldId id="343" r:id="rId7"/>
    <p:sldId id="353" r:id="rId8"/>
    <p:sldId id="346" r:id="rId9"/>
    <p:sldId id="354" r:id="rId10"/>
    <p:sldId id="347" r:id="rId11"/>
    <p:sldId id="355" r:id="rId12"/>
    <p:sldId id="356" r:id="rId13"/>
    <p:sldId id="358" r:id="rId14"/>
    <p:sldId id="349" r:id="rId15"/>
    <p:sldId id="350" r:id="rId16"/>
    <p:sldId id="351" r:id="rId17"/>
    <p:sldId id="348" r:id="rId18"/>
    <p:sldId id="357" r:id="rId19"/>
    <p:sldId id="352" r:id="rId20"/>
    <p:sldId id="321" r:id="rId21"/>
    <p:sldId id="360"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ca Simona (MRK GmbH)" initials="BS(G" lastIdx="2" clrIdx="0">
    <p:extLst>
      <p:ext uri="{19B8F6BF-5375-455C-9EA6-DF929625EA0E}">
        <p15:presenceInfo xmlns:p15="http://schemas.microsoft.com/office/powerpoint/2012/main" userId="S-1-5-21-1978268711-1742210403-3745341505-5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02F"/>
    <a:srgbClr val="0191A7"/>
    <a:srgbClr val="0594A9"/>
    <a:srgbClr val="F7CA8D"/>
    <a:srgbClr val="FBE6D1"/>
    <a:srgbClr val="FDF2E7"/>
    <a:srgbClr val="F5FDED"/>
    <a:srgbClr val="FBE5CC"/>
    <a:srgbClr val="A2D368"/>
    <a:srgbClr val="8BE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0487" autoAdjust="0"/>
  </p:normalViewPr>
  <p:slideViewPr>
    <p:cSldViewPr snapToGrid="0" showGuides="1">
      <p:cViewPr varScale="1">
        <p:scale>
          <a:sx n="60" d="100"/>
          <a:sy n="60" d="100"/>
        </p:scale>
        <p:origin x="924" y="72"/>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ro-RO" sz="1000" dirty="0"/>
            <a:t>Măsurare</a:t>
          </a:r>
          <a:endParaRPr lang="de-DE" sz="1000" dirty="0"/>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ro-RO" sz="1000" dirty="0"/>
            <a:t>Învățare</a:t>
          </a:r>
          <a:r>
            <a:rPr lang="de-DE" sz="1000" dirty="0"/>
            <a:t>    </a:t>
          </a:r>
        </a:p>
        <a:p>
          <a:endParaRPr lang="de-DE" sz="1000" dirty="0"/>
        </a:p>
        <a:p>
          <a:endParaRPr lang="de-DE" sz="1000" dirty="0"/>
        </a:p>
        <a:p>
          <a:r>
            <a:rPr lang="ro-RO" sz="1000" dirty="0"/>
            <a:t>Definire</a:t>
          </a:r>
          <a:endParaRPr lang="de-DE" sz="1000" dirty="0"/>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de-DE" sz="1000" dirty="0"/>
            <a:t>Inv</a:t>
          </a:r>
          <a:r>
            <a:rPr lang="ro-RO" sz="1000" dirty="0"/>
            <a:t>estigare</a:t>
          </a:r>
          <a:endParaRPr lang="de-DE" sz="1000" dirty="0"/>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ro-RO" sz="1000" dirty="0"/>
            <a:t>Generare idei</a:t>
          </a:r>
          <a:endParaRPr lang="de-DE" sz="1000" dirty="0"/>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de-DE" sz="1000" dirty="0"/>
            <a:t>Prototip
</a:t>
          </a:r>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149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custScaleX="128526">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custScaleY="110687" custRadScaleRad="99167" custRadScaleInc="-1461">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ro-RO" sz="1000" dirty="0"/>
            <a:t>Măsurare</a:t>
          </a:r>
          <a:endParaRPr lang="de-DE" sz="1000" dirty="0"/>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ro-RO" sz="1000" dirty="0"/>
            <a:t>Învățare</a:t>
          </a:r>
          <a:endParaRPr lang="de-DE" sz="1000" dirty="0"/>
        </a:p>
        <a:p>
          <a:endParaRPr lang="de-DE" sz="1000" dirty="0"/>
        </a:p>
        <a:p>
          <a:endParaRPr lang="de-DE" sz="1000" dirty="0"/>
        </a:p>
        <a:p>
          <a:r>
            <a:rPr lang="de-DE" sz="1000" dirty="0"/>
            <a:t>Defin</a:t>
          </a:r>
          <a:r>
            <a:rPr lang="ro-RO" sz="1000" dirty="0"/>
            <a:t>ire</a:t>
          </a:r>
          <a:endParaRPr lang="de-DE" sz="1000" dirty="0"/>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de-DE" sz="1000" dirty="0"/>
            <a:t>Investiga</a:t>
          </a:r>
          <a:r>
            <a:rPr lang="ro-RO" sz="1000" dirty="0"/>
            <a:t>re</a:t>
          </a:r>
          <a:endParaRPr lang="de-DE" sz="1000" dirty="0"/>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ro-RO" sz="1000" dirty="0"/>
            <a:t>Generare idei</a:t>
          </a:r>
          <a:endParaRPr lang="de-DE" sz="1000" dirty="0"/>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ro-RO" sz="1000" dirty="0"/>
            <a:t>Prototip</a:t>
          </a:r>
          <a:endParaRPr lang="de-DE" sz="1000" dirty="0"/>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149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custScaleX="133224">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ro-RO" sz="1000" dirty="0"/>
            <a:t>Măsurare</a:t>
          </a:r>
          <a:endParaRPr lang="de-DE" sz="1000" dirty="0"/>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ro-RO" sz="1000" dirty="0"/>
            <a:t>Învățare</a:t>
          </a:r>
          <a:r>
            <a:rPr lang="de-DE" sz="1000" dirty="0"/>
            <a:t>   </a:t>
          </a:r>
        </a:p>
        <a:p>
          <a:endParaRPr lang="de-DE" sz="1000" dirty="0"/>
        </a:p>
        <a:p>
          <a:endParaRPr lang="de-DE" sz="1000" dirty="0"/>
        </a:p>
        <a:p>
          <a:r>
            <a:rPr lang="ro-RO" sz="1000" dirty="0"/>
            <a:t>Definire</a:t>
          </a:r>
          <a:endParaRPr lang="de-DE" sz="1000" dirty="0"/>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de-DE" sz="1000" dirty="0"/>
            <a:t>Investiga</a:t>
          </a:r>
          <a:r>
            <a:rPr lang="ro-RO" sz="1000" dirty="0"/>
            <a:t>re</a:t>
          </a:r>
          <a:endParaRPr lang="de-DE" sz="1000" dirty="0"/>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ro-RO" sz="1000" dirty="0"/>
            <a:t>Generare idei</a:t>
          </a:r>
          <a:endParaRPr lang="de-DE" sz="1000" dirty="0"/>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ro-RO" sz="1000" dirty="0"/>
            <a:t>Prototip</a:t>
          </a:r>
          <a:endParaRPr lang="de-DE" sz="1000" dirty="0"/>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149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custScaleX="164061">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820618" y="25450"/>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a:t>Măsurare</a:t>
          </a:r>
          <a:endParaRPr lang="de-DE" sz="1000" kern="1200" dirty="0"/>
        </a:p>
      </dsp:txBody>
      <dsp:txXfrm>
        <a:off x="1820618" y="25450"/>
        <a:ext cx="592902" cy="592902"/>
      </dsp:txXfrm>
    </dsp:sp>
    <dsp:sp modelId="{CA5A9B80-021B-48CB-96A0-1A5CC043FCD8}">
      <dsp:nvSpPr>
        <dsp:cNvPr id="0" name=""/>
        <dsp:cNvSpPr/>
      </dsp:nvSpPr>
      <dsp:spPr>
        <a:xfrm>
          <a:off x="423382" y="7995"/>
          <a:ext cx="2226129" cy="2226129"/>
        </a:xfrm>
        <a:prstGeom prst="circularArrow">
          <a:avLst>
            <a:gd name="adj1" fmla="val 5194"/>
            <a:gd name="adj2" fmla="val 335434"/>
            <a:gd name="adj3" fmla="val 21140668"/>
            <a:gd name="adj4" fmla="val 1976453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1085466"/>
          <a:ext cx="722380" cy="68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a:t>Învățare</a:t>
          </a:r>
          <a:r>
            <a:rPr lang="de-DE" sz="1000" kern="1200" dirty="0"/>
            <a:t>    </a:t>
          </a:r>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r>
            <a:rPr lang="ro-RO" sz="1000" kern="1200" dirty="0"/>
            <a:t>Definire</a:t>
          </a:r>
          <a:endParaRPr lang="de-DE" sz="1000" kern="1200" dirty="0"/>
        </a:p>
      </dsp:txBody>
      <dsp:txXfrm>
        <a:off x="2114723" y="1085466"/>
        <a:ext cx="722380" cy="681689"/>
      </dsp:txXfrm>
    </dsp:sp>
    <dsp:sp modelId="{A0E3007D-81CE-43B9-81D0-F0A356F360A3}">
      <dsp:nvSpPr>
        <dsp:cNvPr id="0" name=""/>
        <dsp:cNvSpPr/>
      </dsp:nvSpPr>
      <dsp:spPr>
        <a:xfrm>
          <a:off x="423382" y="7995"/>
          <a:ext cx="2226129" cy="2226129"/>
        </a:xfrm>
        <a:prstGeom prst="circularArrow">
          <a:avLst>
            <a:gd name="adj1" fmla="val 5194"/>
            <a:gd name="adj2" fmla="val 335434"/>
            <a:gd name="adj3" fmla="val 3703269"/>
            <a:gd name="adj4" fmla="val 2450934"/>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155430" y="1812422"/>
          <a:ext cx="762033"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a:t>Inv</a:t>
          </a:r>
          <a:r>
            <a:rPr lang="ro-RO" sz="1000" kern="1200" dirty="0"/>
            <a:t>estigare</a:t>
          </a:r>
          <a:endParaRPr lang="de-DE" sz="1000" kern="1200" dirty="0"/>
        </a:p>
      </dsp:txBody>
      <dsp:txXfrm>
        <a:off x="1155430" y="1812422"/>
        <a:ext cx="762033" cy="592902"/>
      </dsp:txXfrm>
    </dsp:sp>
    <dsp:sp modelId="{7E9DBD3E-A7FB-42E8-B3CB-32E36CA7F0DB}">
      <dsp:nvSpPr>
        <dsp:cNvPr id="0" name=""/>
        <dsp:cNvSpPr/>
      </dsp:nvSpPr>
      <dsp:spPr>
        <a:xfrm>
          <a:off x="423382" y="7995"/>
          <a:ext cx="2226129" cy="2226129"/>
        </a:xfrm>
        <a:prstGeom prst="circularArrow">
          <a:avLst>
            <a:gd name="adj1" fmla="val 5194"/>
            <a:gd name="adj2" fmla="val 335434"/>
            <a:gd name="adj3" fmla="val 8212989"/>
            <a:gd name="adj4" fmla="val 6761296"/>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00528" y="1129860"/>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a:t>Generare idei</a:t>
          </a:r>
          <a:endParaRPr lang="de-DE" sz="1000" kern="1200" dirty="0"/>
        </a:p>
      </dsp:txBody>
      <dsp:txXfrm>
        <a:off x="300528" y="1129860"/>
        <a:ext cx="592902" cy="592902"/>
      </dsp:txXfrm>
    </dsp:sp>
    <dsp:sp modelId="{DB2B8A1C-3454-4811-8018-0D6B88F80A9B}">
      <dsp:nvSpPr>
        <dsp:cNvPr id="0" name=""/>
        <dsp:cNvSpPr/>
      </dsp:nvSpPr>
      <dsp:spPr>
        <a:xfrm>
          <a:off x="423385" y="25231"/>
          <a:ext cx="2226129" cy="2226129"/>
        </a:xfrm>
        <a:prstGeom prst="circularArrow">
          <a:avLst>
            <a:gd name="adj1" fmla="val 5194"/>
            <a:gd name="adj2" fmla="val 335434"/>
            <a:gd name="adj3" fmla="val 12201243"/>
            <a:gd name="adj4" fmla="val 10829360"/>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59370" y="3964"/>
          <a:ext cx="592902" cy="65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a:t>Prototip
</a:t>
          </a:r>
        </a:p>
      </dsp:txBody>
      <dsp:txXfrm>
        <a:off x="659370" y="3964"/>
        <a:ext cx="592902" cy="656265"/>
      </dsp:txXfrm>
    </dsp:sp>
    <dsp:sp modelId="{D41D2A54-69DD-4062-8A26-E426B035881B}">
      <dsp:nvSpPr>
        <dsp:cNvPr id="0" name=""/>
        <dsp:cNvSpPr/>
      </dsp:nvSpPr>
      <dsp:spPr>
        <a:xfrm>
          <a:off x="437687" y="12174"/>
          <a:ext cx="2226129" cy="2226129"/>
        </a:xfrm>
        <a:prstGeom prst="circularArrow">
          <a:avLst>
            <a:gd name="adj1" fmla="val 5194"/>
            <a:gd name="adj2" fmla="val 335434"/>
            <a:gd name="adj3" fmla="val 16815835"/>
            <a:gd name="adj4" fmla="val 15144752"/>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820618"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a:t>Măsurare</a:t>
          </a:r>
          <a:endParaRPr lang="de-DE" sz="1000" kern="1200" dirty="0"/>
        </a:p>
      </dsp:txBody>
      <dsp:txXfrm>
        <a:off x="1820618" y="17966"/>
        <a:ext cx="592902" cy="592902"/>
      </dsp:txXfrm>
    </dsp:sp>
    <dsp:sp modelId="{CA5A9B80-021B-48CB-96A0-1A5CC043FCD8}">
      <dsp:nvSpPr>
        <dsp:cNvPr id="0" name=""/>
        <dsp:cNvSpPr/>
      </dsp:nvSpPr>
      <dsp:spPr>
        <a:xfrm>
          <a:off x="423382" y="511"/>
          <a:ext cx="2226129" cy="2226129"/>
        </a:xfrm>
        <a:prstGeom prst="circularArrow">
          <a:avLst>
            <a:gd name="adj1" fmla="val 5194"/>
            <a:gd name="adj2" fmla="val 335434"/>
            <a:gd name="adj3" fmla="val 21140668"/>
            <a:gd name="adj4" fmla="val 1976453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1077982"/>
          <a:ext cx="722380" cy="68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a:t>Învățare</a:t>
          </a: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r>
            <a:rPr lang="de-DE" sz="1000" kern="1200" dirty="0"/>
            <a:t>Defin</a:t>
          </a:r>
          <a:r>
            <a:rPr lang="ro-RO" sz="1000" kern="1200" dirty="0"/>
            <a:t>ire</a:t>
          </a:r>
          <a:endParaRPr lang="de-DE" sz="1000" kern="1200" dirty="0"/>
        </a:p>
      </dsp:txBody>
      <dsp:txXfrm>
        <a:off x="2114723" y="1077982"/>
        <a:ext cx="722380" cy="681689"/>
      </dsp:txXfrm>
    </dsp:sp>
    <dsp:sp modelId="{A0E3007D-81CE-43B9-81D0-F0A356F360A3}">
      <dsp:nvSpPr>
        <dsp:cNvPr id="0" name=""/>
        <dsp:cNvSpPr/>
      </dsp:nvSpPr>
      <dsp:spPr>
        <a:xfrm>
          <a:off x="423382" y="511"/>
          <a:ext cx="2226129" cy="2226129"/>
        </a:xfrm>
        <a:prstGeom prst="circularArrow">
          <a:avLst>
            <a:gd name="adj1" fmla="val 5194"/>
            <a:gd name="adj2" fmla="val 335434"/>
            <a:gd name="adj3" fmla="val 3650564"/>
            <a:gd name="adj4" fmla="val 2450934"/>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141502" y="1804939"/>
          <a:ext cx="789888"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a:t>Investiga</a:t>
          </a:r>
          <a:r>
            <a:rPr lang="ro-RO" sz="1000" kern="1200" dirty="0"/>
            <a:t>re</a:t>
          </a:r>
          <a:endParaRPr lang="de-DE" sz="1000" kern="1200" dirty="0"/>
        </a:p>
      </dsp:txBody>
      <dsp:txXfrm>
        <a:off x="1141502" y="1804939"/>
        <a:ext cx="789888" cy="592902"/>
      </dsp:txXfrm>
    </dsp:sp>
    <dsp:sp modelId="{7E9DBD3E-A7FB-42E8-B3CB-32E36CA7F0DB}">
      <dsp:nvSpPr>
        <dsp:cNvPr id="0" name=""/>
        <dsp:cNvSpPr/>
      </dsp:nvSpPr>
      <dsp:spPr>
        <a:xfrm>
          <a:off x="423382" y="511"/>
          <a:ext cx="2226129" cy="2226129"/>
        </a:xfrm>
        <a:prstGeom prst="circularArrow">
          <a:avLst>
            <a:gd name="adj1" fmla="val 5194"/>
            <a:gd name="adj2" fmla="val 335434"/>
            <a:gd name="adj3" fmla="val 8212989"/>
            <a:gd name="adj4" fmla="val 6814002"/>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00528" y="112237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a:t>Generare idei</a:t>
          </a:r>
          <a:endParaRPr lang="de-DE" sz="1000" kern="1200" dirty="0"/>
        </a:p>
      </dsp:txBody>
      <dsp:txXfrm>
        <a:off x="300528" y="1122376"/>
        <a:ext cx="592902" cy="592902"/>
      </dsp:txXfrm>
    </dsp:sp>
    <dsp:sp modelId="{DB2B8A1C-3454-4811-8018-0D6B88F80A9B}">
      <dsp:nvSpPr>
        <dsp:cNvPr id="0" name=""/>
        <dsp:cNvSpPr/>
      </dsp:nvSpPr>
      <dsp:spPr>
        <a:xfrm>
          <a:off x="423382" y="511"/>
          <a:ext cx="2226129" cy="2226129"/>
        </a:xfrm>
        <a:prstGeom prst="circularArrow">
          <a:avLst>
            <a:gd name="adj1" fmla="val 5194"/>
            <a:gd name="adj2" fmla="val 335434"/>
            <a:gd name="adj3" fmla="val 12300036"/>
            <a:gd name="adj4" fmla="val 10769374"/>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59373"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a:t>Prototip</a:t>
          </a:r>
          <a:endParaRPr lang="de-DE" sz="1000" kern="1200" dirty="0"/>
        </a:p>
      </dsp:txBody>
      <dsp:txXfrm>
        <a:off x="659373" y="17966"/>
        <a:ext cx="592902" cy="592902"/>
      </dsp:txXfrm>
    </dsp:sp>
    <dsp:sp modelId="{D41D2A54-69DD-4062-8A26-E426B035881B}">
      <dsp:nvSpPr>
        <dsp:cNvPr id="0" name=""/>
        <dsp:cNvSpPr/>
      </dsp:nvSpPr>
      <dsp:spPr>
        <a:xfrm>
          <a:off x="423382" y="511"/>
          <a:ext cx="2226129" cy="2226129"/>
        </a:xfrm>
        <a:prstGeom prst="circularArrow">
          <a:avLst>
            <a:gd name="adj1" fmla="val 5194"/>
            <a:gd name="adj2" fmla="val 335434"/>
            <a:gd name="adj3" fmla="val 16867702"/>
            <a:gd name="adj4" fmla="val 15196864"/>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820618"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a:t>Măsurare</a:t>
          </a:r>
          <a:endParaRPr lang="de-DE" sz="1000" kern="1200" dirty="0"/>
        </a:p>
      </dsp:txBody>
      <dsp:txXfrm>
        <a:off x="1820618" y="17966"/>
        <a:ext cx="592902" cy="592902"/>
      </dsp:txXfrm>
    </dsp:sp>
    <dsp:sp modelId="{CA5A9B80-021B-48CB-96A0-1A5CC043FCD8}">
      <dsp:nvSpPr>
        <dsp:cNvPr id="0" name=""/>
        <dsp:cNvSpPr/>
      </dsp:nvSpPr>
      <dsp:spPr>
        <a:xfrm>
          <a:off x="423382" y="511"/>
          <a:ext cx="2226129" cy="2226129"/>
        </a:xfrm>
        <a:prstGeom prst="circularArrow">
          <a:avLst>
            <a:gd name="adj1" fmla="val 5194"/>
            <a:gd name="adj2" fmla="val 335434"/>
            <a:gd name="adj3" fmla="val 21140668"/>
            <a:gd name="adj4" fmla="val 1976453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1077982"/>
          <a:ext cx="722380" cy="68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a:t>Învățare</a:t>
          </a:r>
          <a:r>
            <a:rPr lang="de-DE" sz="1000" kern="1200" dirty="0"/>
            <a:t>   </a:t>
          </a:r>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r>
            <a:rPr lang="ro-RO" sz="1000" kern="1200" dirty="0"/>
            <a:t>Definire</a:t>
          </a:r>
          <a:endParaRPr lang="de-DE" sz="1000" kern="1200" dirty="0"/>
        </a:p>
      </dsp:txBody>
      <dsp:txXfrm>
        <a:off x="2114723" y="1077982"/>
        <a:ext cx="722380" cy="681689"/>
      </dsp:txXfrm>
    </dsp:sp>
    <dsp:sp modelId="{A0E3007D-81CE-43B9-81D0-F0A356F360A3}">
      <dsp:nvSpPr>
        <dsp:cNvPr id="0" name=""/>
        <dsp:cNvSpPr/>
      </dsp:nvSpPr>
      <dsp:spPr>
        <a:xfrm>
          <a:off x="423382" y="511"/>
          <a:ext cx="2226129" cy="2226129"/>
        </a:xfrm>
        <a:prstGeom prst="circularArrow">
          <a:avLst>
            <a:gd name="adj1" fmla="val 5194"/>
            <a:gd name="adj2" fmla="val 335434"/>
            <a:gd name="adj3" fmla="val 3294814"/>
            <a:gd name="adj4" fmla="val 2450934"/>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050086" y="1804939"/>
          <a:ext cx="972721"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a:t>Investiga</a:t>
          </a:r>
          <a:r>
            <a:rPr lang="ro-RO" sz="1000" kern="1200" dirty="0"/>
            <a:t>re</a:t>
          </a:r>
          <a:endParaRPr lang="de-DE" sz="1000" kern="1200" dirty="0"/>
        </a:p>
      </dsp:txBody>
      <dsp:txXfrm>
        <a:off x="1050086" y="1804939"/>
        <a:ext cx="972721" cy="592902"/>
      </dsp:txXfrm>
    </dsp:sp>
    <dsp:sp modelId="{7E9DBD3E-A7FB-42E8-B3CB-32E36CA7F0DB}">
      <dsp:nvSpPr>
        <dsp:cNvPr id="0" name=""/>
        <dsp:cNvSpPr/>
      </dsp:nvSpPr>
      <dsp:spPr>
        <a:xfrm>
          <a:off x="423382" y="511"/>
          <a:ext cx="2226129" cy="2226129"/>
        </a:xfrm>
        <a:prstGeom prst="circularArrow">
          <a:avLst>
            <a:gd name="adj1" fmla="val 5194"/>
            <a:gd name="adj2" fmla="val 335434"/>
            <a:gd name="adj3" fmla="val 8212989"/>
            <a:gd name="adj4" fmla="val 7169752"/>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00528" y="112237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a:t>Generare idei</a:t>
          </a:r>
          <a:endParaRPr lang="de-DE" sz="1000" kern="1200" dirty="0"/>
        </a:p>
      </dsp:txBody>
      <dsp:txXfrm>
        <a:off x="300528" y="1122376"/>
        <a:ext cx="592902" cy="592902"/>
      </dsp:txXfrm>
    </dsp:sp>
    <dsp:sp modelId="{DB2B8A1C-3454-4811-8018-0D6B88F80A9B}">
      <dsp:nvSpPr>
        <dsp:cNvPr id="0" name=""/>
        <dsp:cNvSpPr/>
      </dsp:nvSpPr>
      <dsp:spPr>
        <a:xfrm>
          <a:off x="423382" y="511"/>
          <a:ext cx="2226129" cy="2226129"/>
        </a:xfrm>
        <a:prstGeom prst="circularArrow">
          <a:avLst>
            <a:gd name="adj1" fmla="val 5194"/>
            <a:gd name="adj2" fmla="val 335434"/>
            <a:gd name="adj3" fmla="val 12300036"/>
            <a:gd name="adj4" fmla="val 10769374"/>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59373"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a:t>Prototip</a:t>
          </a:r>
          <a:endParaRPr lang="de-DE" sz="1000" kern="1200" dirty="0"/>
        </a:p>
      </dsp:txBody>
      <dsp:txXfrm>
        <a:off x="659373" y="17966"/>
        <a:ext cx="592902" cy="592902"/>
      </dsp:txXfrm>
    </dsp:sp>
    <dsp:sp modelId="{D41D2A54-69DD-4062-8A26-E426B035881B}">
      <dsp:nvSpPr>
        <dsp:cNvPr id="0" name=""/>
        <dsp:cNvSpPr/>
      </dsp:nvSpPr>
      <dsp:spPr>
        <a:xfrm>
          <a:off x="423382" y="511"/>
          <a:ext cx="2226129" cy="2226129"/>
        </a:xfrm>
        <a:prstGeom prst="circularArrow">
          <a:avLst>
            <a:gd name="adj1" fmla="val 5194"/>
            <a:gd name="adj2" fmla="val 335434"/>
            <a:gd name="adj3" fmla="val 16867702"/>
            <a:gd name="adj4" fmla="val 15196864"/>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2</a:t>
            </a:fld>
            <a:endParaRPr lang="en-US"/>
          </a:p>
        </p:txBody>
      </p:sp>
    </p:spTree>
    <p:extLst>
      <p:ext uri="{BB962C8B-B14F-4D97-AF65-F5344CB8AC3E}">
        <p14:creationId xmlns:p14="http://schemas.microsoft.com/office/powerpoint/2010/main" val="279460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Top management defines an annual "shared" goal and hands out bonuses at the end of the year to people when this goal is achieved.</a:t>
            </a:r>
          </a:p>
          <a:p>
            <a:endParaRPr lang="en-US" dirty="0"/>
          </a:p>
          <a:p>
            <a:r>
              <a:rPr lang="de-DE" sz="1200" b="0" i="1" kern="1200" dirty="0">
                <a:solidFill>
                  <a:schemeClr val="tx1"/>
                </a:solidFill>
                <a:effectLst/>
                <a:latin typeface="+mn-lt"/>
                <a:ea typeface="+mn-ea"/>
                <a:cs typeface="+mn-cs"/>
              </a:rPr>
              <a:t>“The Practice </a:t>
            </a:r>
            <a:r>
              <a:rPr lang="de-DE" sz="1200" b="0" i="1" kern="1200" dirty="0" err="1">
                <a:solidFill>
                  <a:schemeClr val="tx1"/>
                </a:solidFill>
                <a:effectLst/>
                <a:latin typeface="+mn-lt"/>
                <a:ea typeface="+mn-ea"/>
                <a:cs typeface="+mn-cs"/>
              </a:rPr>
              <a:t>of</a:t>
            </a:r>
            <a:r>
              <a:rPr lang="de-DE" sz="1200" b="0" i="1" kern="1200" dirty="0">
                <a:solidFill>
                  <a:schemeClr val="tx1"/>
                </a:solidFill>
                <a:effectLst/>
                <a:latin typeface="+mn-lt"/>
                <a:ea typeface="+mn-ea"/>
                <a:cs typeface="+mn-cs"/>
              </a:rPr>
              <a:t> Management”, Peter Drucker, 1954</a:t>
            </a:r>
            <a:endParaRPr lang="de-DE" dirty="0"/>
          </a:p>
        </p:txBody>
      </p:sp>
      <p:sp>
        <p:nvSpPr>
          <p:cNvPr id="4" name="Foliennummernplatzhalter 3"/>
          <p:cNvSpPr>
            <a:spLocks noGrp="1"/>
          </p:cNvSpPr>
          <p:nvPr>
            <p:ph type="sldNum" sz="quarter" idx="10"/>
          </p:nvPr>
        </p:nvSpPr>
        <p:spPr/>
        <p:txBody>
          <a:bodyPr/>
          <a:lstStyle/>
          <a:p>
            <a:fld id="{FA70BD6D-1BCC-4A91-94E8-ABBE7DE3D4F0}" type="slidenum">
              <a:rPr lang="en-US" smtClean="0"/>
              <a:t>5</a:t>
            </a:fld>
            <a:endParaRPr lang="en-US"/>
          </a:p>
        </p:txBody>
      </p:sp>
    </p:spTree>
    <p:extLst>
      <p:ext uri="{BB962C8B-B14F-4D97-AF65-F5344CB8AC3E}">
        <p14:creationId xmlns:p14="http://schemas.microsoft.com/office/powerpoint/2010/main" val="73608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“Intrinsic motivation involves performing a task because it’s personally rewarding to you. Extrinsic motivation involves completing a task because of outside causes such as avoiding punishment or receiving a reward.</a:t>
            </a:r>
          </a:p>
          <a:p>
            <a:r>
              <a:rPr lang="en-US" dirty="0"/>
              <a:t>Motivated people are crucial to create a sustainable competitive advantage for your company. In a knowledge-based society, this goal cannot be achieved by extrinsic motivation alone. Pay for performance often even hurts because it crowds out intrinsic motivation like work morale. To succeed, companies have to find ways of fostering and sustaining intrinsic motivation.”</a:t>
            </a:r>
          </a:p>
          <a:p>
            <a:r>
              <a:rPr lang="de-DE" dirty="0"/>
              <a:t>https://www.diva-portal.org/smash/get/diva2:944047/FULLTEXT01.pdf </a:t>
            </a:r>
          </a:p>
        </p:txBody>
      </p:sp>
      <p:sp>
        <p:nvSpPr>
          <p:cNvPr id="4" name="Foliennummernplatzhalter 3"/>
          <p:cNvSpPr>
            <a:spLocks noGrp="1"/>
          </p:cNvSpPr>
          <p:nvPr>
            <p:ph type="sldNum" sz="quarter" idx="10"/>
          </p:nvPr>
        </p:nvSpPr>
        <p:spPr/>
        <p:txBody>
          <a:bodyPr/>
          <a:lstStyle/>
          <a:p>
            <a:fld id="{FA70BD6D-1BCC-4A91-94E8-ABBE7DE3D4F0}" type="slidenum">
              <a:rPr lang="en-US" smtClean="0"/>
              <a:t>7</a:t>
            </a:fld>
            <a:endParaRPr lang="en-US"/>
          </a:p>
        </p:txBody>
      </p:sp>
    </p:spTree>
    <p:extLst>
      <p:ext uri="{BB962C8B-B14F-4D97-AF65-F5344CB8AC3E}">
        <p14:creationId xmlns:p14="http://schemas.microsoft.com/office/powerpoint/2010/main" val="230067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19</a:t>
            </a:fld>
            <a:endParaRPr lang="en-US"/>
          </a:p>
        </p:txBody>
      </p:sp>
    </p:spTree>
    <p:extLst>
      <p:ext uri="{BB962C8B-B14F-4D97-AF65-F5344CB8AC3E}">
        <p14:creationId xmlns:p14="http://schemas.microsoft.com/office/powerpoint/2010/main" val="286942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9.tif"/><Relationship Id="rId16" Type="http://schemas.openxmlformats.org/officeDocument/2006/relationships/diagramColors" Target="../diagrams/colors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jpe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4.xml"/><Relationship Id="rId1" Type="http://schemas.openxmlformats.org/officeDocument/2006/relationships/video" Target="https://www.youtube.com/embed/K57rvR2nGu0?feature=oembed"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4.xml"/><Relationship Id="rId1" Type="http://schemas.openxmlformats.org/officeDocument/2006/relationships/video" Target="https://www.youtube.com/embed/1iccpf2eN1Q"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420681" y="4554938"/>
            <a:ext cx="8902461" cy="1077218"/>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Management Agile pe </a:t>
            </a:r>
            <a:r>
              <a:rPr lang="en-US" altLang="ko-KR" sz="3200" b="1" dirty="0" err="1">
                <a:solidFill>
                  <a:schemeClr val="bg1"/>
                </a:solidFill>
                <a:cs typeface="Arial" pitchFamily="34" charset="0"/>
              </a:rPr>
              <a:t>obiective</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Partener</a:t>
            </a:r>
            <a:r>
              <a:rPr lang="en-US" altLang="ko-KR" sz="3200" b="1" dirty="0">
                <a:solidFill>
                  <a:schemeClr val="bg1"/>
                </a:solidFill>
                <a:cs typeface="Arial" pitchFamily="34" charset="0"/>
              </a:rPr>
              <a:t>: MRK Management Consultants GmbH</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95187"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1978" y="6404244"/>
            <a:ext cx="620998" cy="401168"/>
          </a:xfrm>
          <a:prstGeom prst="rect">
            <a:avLst/>
          </a:prstGeom>
        </p:spPr>
      </p:pic>
      <p:pic>
        <p:nvPicPr>
          <p:cNvPr id="8" name="Immagin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8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6913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6" name="Textfeld 5">
            <a:extLst>
              <a:ext uri="{FF2B5EF4-FFF2-40B4-BE49-F238E27FC236}">
                <a16:creationId xmlns:a16="http://schemas.microsoft.com/office/drawing/2014/main" xmlns="" id="{529BE1A4-700E-4D15-8BE6-BA5B2C324F34}"/>
              </a:ext>
            </a:extLst>
          </p:cNvPr>
          <p:cNvSpPr txBox="1"/>
          <p:nvPr/>
        </p:nvSpPr>
        <p:spPr>
          <a:xfrm>
            <a:off x="637805" y="4730846"/>
            <a:ext cx="6008878" cy="923330"/>
          </a:xfrm>
          <a:prstGeom prst="rect">
            <a:avLst/>
          </a:prstGeom>
          <a:noFill/>
        </p:spPr>
        <p:txBody>
          <a:bodyPr wrap="square" rtlCol="0">
            <a:spAutoFit/>
          </a:bodyPr>
          <a:lstStyle/>
          <a:p>
            <a:pPr marL="285750" indent="-285750">
              <a:buFont typeface="Arial" panose="020B0604020202020204" pitchFamily="34" charset="0"/>
              <a:buChar char="•"/>
            </a:pPr>
            <a:r>
              <a:rPr lang="de-DE" u="sng" dirty="0"/>
              <a:t>obiective pe termen scurt
prognosticul progresului proiectului pe baza experienței: </a:t>
            </a:r>
            <a:r>
              <a:rPr lang="ro-RO" u="sng" dirty="0"/>
              <a:t> revizuiri constante</a:t>
            </a:r>
            <a:endParaRPr lang="en-US" u="sng" dirty="0"/>
          </a:p>
        </p:txBody>
      </p:sp>
      <p:sp>
        <p:nvSpPr>
          <p:cNvPr id="18" name="CuadroTexto 34">
            <a:extLst>
              <a:ext uri="{FF2B5EF4-FFF2-40B4-BE49-F238E27FC236}">
                <a16:creationId xmlns:a16="http://schemas.microsoft.com/office/drawing/2014/main" xmlns="" id="{8128E1AC-A178-4762-8F18-7A6ECC004E30}"/>
              </a:ext>
            </a:extLst>
          </p:cNvPr>
          <p:cNvSpPr txBox="1"/>
          <p:nvPr/>
        </p:nvSpPr>
        <p:spPr>
          <a:xfrm>
            <a:off x="274088" y="1276988"/>
            <a:ext cx="6736312" cy="830997"/>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 </a:t>
            </a:r>
            <a:r>
              <a:rPr lang="en-GB" altLang="es-ES" sz="2400" b="1" dirty="0" err="1">
                <a:solidFill>
                  <a:srgbClr val="0594A9"/>
                </a:solidFill>
                <a:latin typeface="Trebuchet MS" panose="020B0603020202020204" pitchFamily="34" charset="0"/>
                <a:cs typeface="Calibri" panose="020F0502020204030204" pitchFamily="34" charset="0"/>
              </a:rPr>
              <a:t>Fazele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procesului</a:t>
            </a:r>
            <a:r>
              <a:rPr lang="en-GB" altLang="es-ES" sz="2400" b="1" dirty="0">
                <a:solidFill>
                  <a:srgbClr val="0594A9"/>
                </a:solidFill>
                <a:latin typeface="Trebuchet MS" panose="020B0603020202020204" pitchFamily="34" charset="0"/>
                <a:cs typeface="Calibri" panose="020F0502020204030204" pitchFamily="34" charset="0"/>
              </a:rPr>
              <a:t> Agile
</a:t>
            </a:r>
            <a:endParaRPr lang="en-US" sz="2400" b="1" dirty="0">
              <a:solidFill>
                <a:srgbClr val="0594A9"/>
              </a:solidFill>
              <a:latin typeface="Trebuchet MS" panose="020B0603020202020204" pitchFamily="34" charset="0"/>
              <a:cs typeface="Calibri" panose="020F0502020204030204" pitchFamily="34" charset="0"/>
            </a:endParaRPr>
          </a:p>
        </p:txBody>
      </p:sp>
      <p:grpSp>
        <p:nvGrpSpPr>
          <p:cNvPr id="19" name="Group 33">
            <a:extLst>
              <a:ext uri="{FF2B5EF4-FFF2-40B4-BE49-F238E27FC236}">
                <a16:creationId xmlns:a16="http://schemas.microsoft.com/office/drawing/2014/main" xmlns="" id="{32ECD839-C702-439E-A37B-4B331008B36B}"/>
              </a:ext>
            </a:extLst>
          </p:cNvPr>
          <p:cNvGrpSpPr/>
          <p:nvPr/>
        </p:nvGrpSpPr>
        <p:grpSpPr>
          <a:xfrm>
            <a:off x="265828" y="2907374"/>
            <a:ext cx="199272" cy="206152"/>
            <a:chOff x="2411760" y="3708613"/>
            <a:chExt cx="206152" cy="206152"/>
          </a:xfrm>
        </p:grpSpPr>
        <p:sp>
          <p:nvSpPr>
            <p:cNvPr id="20" name="Oval 34">
              <a:extLst>
                <a:ext uri="{FF2B5EF4-FFF2-40B4-BE49-F238E27FC236}">
                  <a16:creationId xmlns:a16="http://schemas.microsoft.com/office/drawing/2014/main" xmlns="" id="{E2B190B5-E33E-467F-8DC3-F6087669D6BF}"/>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1" name="Chevron 45">
              <a:extLst>
                <a:ext uri="{FF2B5EF4-FFF2-40B4-BE49-F238E27FC236}">
                  <a16:creationId xmlns:a16="http://schemas.microsoft.com/office/drawing/2014/main" xmlns="" id="{BBCE7C3D-FA88-4464-BD80-62E26858B64A}"/>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aphicFrame>
        <p:nvGraphicFramePr>
          <p:cNvPr id="22" name="Diagramm 21">
            <a:extLst>
              <a:ext uri="{FF2B5EF4-FFF2-40B4-BE49-F238E27FC236}">
                <a16:creationId xmlns:a16="http://schemas.microsoft.com/office/drawing/2014/main" xmlns="" id="{CC42F8EA-B3BA-4642-BF77-BDD1A504DA93}"/>
              </a:ext>
            </a:extLst>
          </p:cNvPr>
          <p:cNvGraphicFramePr/>
          <p:nvPr>
            <p:extLst>
              <p:ext uri="{D42A27DB-BD31-4B8C-83A1-F6EECF244321}">
                <p14:modId xmlns:p14="http://schemas.microsoft.com/office/powerpoint/2010/main" val="1924264349"/>
              </p:ext>
            </p:extLst>
          </p:nvPr>
        </p:nvGraphicFramePr>
        <p:xfrm>
          <a:off x="2714823" y="2079820"/>
          <a:ext cx="3137633" cy="239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m 22">
            <a:extLst>
              <a:ext uri="{FF2B5EF4-FFF2-40B4-BE49-F238E27FC236}">
                <a16:creationId xmlns:a16="http://schemas.microsoft.com/office/drawing/2014/main" xmlns="" id="{9ED812AC-7A4E-44A3-A5B0-64330A77A665}"/>
              </a:ext>
            </a:extLst>
          </p:cNvPr>
          <p:cNvGraphicFramePr/>
          <p:nvPr>
            <p:extLst>
              <p:ext uri="{D42A27DB-BD31-4B8C-83A1-F6EECF244321}">
                <p14:modId xmlns:p14="http://schemas.microsoft.com/office/powerpoint/2010/main" val="2593661343"/>
              </p:ext>
            </p:extLst>
          </p:nvPr>
        </p:nvGraphicFramePr>
        <p:xfrm>
          <a:off x="5198044" y="2079820"/>
          <a:ext cx="3137633" cy="23990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m 23">
            <a:extLst>
              <a:ext uri="{FF2B5EF4-FFF2-40B4-BE49-F238E27FC236}">
                <a16:creationId xmlns:a16="http://schemas.microsoft.com/office/drawing/2014/main" xmlns="" id="{268FDE1E-0DAA-4E35-AF63-61AD81DB9F0B}"/>
              </a:ext>
            </a:extLst>
          </p:cNvPr>
          <p:cNvGraphicFramePr/>
          <p:nvPr>
            <p:extLst>
              <p:ext uri="{D42A27DB-BD31-4B8C-83A1-F6EECF244321}">
                <p14:modId xmlns:p14="http://schemas.microsoft.com/office/powerpoint/2010/main" val="4225144018"/>
              </p:ext>
            </p:extLst>
          </p:nvPr>
        </p:nvGraphicFramePr>
        <p:xfrm>
          <a:off x="8128085" y="2079820"/>
          <a:ext cx="3137633" cy="23990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5" name="Legende mit Pfeil nach rechts 13">
            <a:extLst>
              <a:ext uri="{FF2B5EF4-FFF2-40B4-BE49-F238E27FC236}">
                <a16:creationId xmlns:a16="http://schemas.microsoft.com/office/drawing/2014/main" xmlns="" id="{231897A9-72A3-44C5-B451-14AF8E77B132}"/>
              </a:ext>
            </a:extLst>
          </p:cNvPr>
          <p:cNvSpPr/>
          <p:nvPr/>
        </p:nvSpPr>
        <p:spPr>
          <a:xfrm>
            <a:off x="961843" y="2549870"/>
            <a:ext cx="1874004" cy="1264023"/>
          </a:xfrm>
          <a:prstGeom prst="rightArrowCallout">
            <a:avLst/>
          </a:prstGeom>
          <a:solidFill>
            <a:srgbClr val="0594A9"/>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400" b="1" dirty="0"/>
              <a:t>Abordare </a:t>
            </a:r>
            <a:r>
              <a:rPr lang="ro-RO" sz="1400" b="1" dirty="0"/>
              <a:t>Agile</a:t>
            </a:r>
            <a:r>
              <a:rPr lang="de-DE" sz="1400" b="1" dirty="0"/>
              <a:t>
(Procesul </a:t>
            </a:r>
            <a:r>
              <a:rPr lang="ro-RO" sz="1400" b="1" dirty="0"/>
              <a:t>SCRUM</a:t>
            </a:r>
            <a:r>
              <a:rPr lang="de-DE" sz="1400" b="1" dirty="0"/>
              <a:t>)
</a:t>
            </a:r>
          </a:p>
        </p:txBody>
      </p:sp>
      <p:sp>
        <p:nvSpPr>
          <p:cNvPr id="26" name="Textfeld 25">
            <a:extLst>
              <a:ext uri="{FF2B5EF4-FFF2-40B4-BE49-F238E27FC236}">
                <a16:creationId xmlns:a16="http://schemas.microsoft.com/office/drawing/2014/main" xmlns="" id="{CB5452F7-6148-455D-B6C7-07B2EF4A50E3}"/>
              </a:ext>
            </a:extLst>
          </p:cNvPr>
          <p:cNvSpPr txBox="1"/>
          <p:nvPr/>
        </p:nvSpPr>
        <p:spPr>
          <a:xfrm>
            <a:off x="3766919" y="3012147"/>
            <a:ext cx="911916" cy="369332"/>
          </a:xfrm>
          <a:prstGeom prst="rect">
            <a:avLst/>
          </a:prstGeom>
          <a:noFill/>
        </p:spPr>
        <p:txBody>
          <a:bodyPr wrap="none" rtlCol="0">
            <a:spAutoFit/>
          </a:bodyPr>
          <a:lstStyle/>
          <a:p>
            <a:r>
              <a:rPr lang="de-DE" dirty="0"/>
              <a:t>Sprint 1</a:t>
            </a:r>
          </a:p>
        </p:txBody>
      </p:sp>
      <p:sp>
        <p:nvSpPr>
          <p:cNvPr id="27" name="Textfeld 26">
            <a:extLst>
              <a:ext uri="{FF2B5EF4-FFF2-40B4-BE49-F238E27FC236}">
                <a16:creationId xmlns:a16="http://schemas.microsoft.com/office/drawing/2014/main" xmlns="" id="{E6CB654B-D89D-4347-B39A-371C6ACF4B1D}"/>
              </a:ext>
            </a:extLst>
          </p:cNvPr>
          <p:cNvSpPr txBox="1"/>
          <p:nvPr/>
        </p:nvSpPr>
        <p:spPr>
          <a:xfrm>
            <a:off x="6310902" y="2997215"/>
            <a:ext cx="911916" cy="369332"/>
          </a:xfrm>
          <a:prstGeom prst="rect">
            <a:avLst/>
          </a:prstGeom>
          <a:noFill/>
        </p:spPr>
        <p:txBody>
          <a:bodyPr wrap="none" rtlCol="0">
            <a:spAutoFit/>
          </a:bodyPr>
          <a:lstStyle/>
          <a:p>
            <a:r>
              <a:rPr lang="de-DE" dirty="0"/>
              <a:t>Sprint 2</a:t>
            </a:r>
          </a:p>
        </p:txBody>
      </p:sp>
      <p:sp>
        <p:nvSpPr>
          <p:cNvPr id="28" name="Textfeld 27">
            <a:extLst>
              <a:ext uri="{FF2B5EF4-FFF2-40B4-BE49-F238E27FC236}">
                <a16:creationId xmlns:a16="http://schemas.microsoft.com/office/drawing/2014/main" xmlns="" id="{5340B65A-A90D-44D5-81D3-BB6B3F2FC02F}"/>
              </a:ext>
            </a:extLst>
          </p:cNvPr>
          <p:cNvSpPr txBox="1"/>
          <p:nvPr/>
        </p:nvSpPr>
        <p:spPr>
          <a:xfrm>
            <a:off x="9178171" y="2997215"/>
            <a:ext cx="911916" cy="369332"/>
          </a:xfrm>
          <a:prstGeom prst="rect">
            <a:avLst/>
          </a:prstGeom>
          <a:noFill/>
        </p:spPr>
        <p:txBody>
          <a:bodyPr wrap="none" rtlCol="0">
            <a:spAutoFit/>
          </a:bodyPr>
          <a:lstStyle/>
          <a:p>
            <a:r>
              <a:rPr lang="de-DE" dirty="0"/>
              <a:t>Sprint n</a:t>
            </a:r>
          </a:p>
        </p:txBody>
      </p:sp>
      <p:sp>
        <p:nvSpPr>
          <p:cNvPr id="29" name="Textfeld 28">
            <a:extLst>
              <a:ext uri="{FF2B5EF4-FFF2-40B4-BE49-F238E27FC236}">
                <a16:creationId xmlns:a16="http://schemas.microsoft.com/office/drawing/2014/main" xmlns="" id="{1754EDDE-BA17-42FB-9BCA-6D7D52DAF22B}"/>
              </a:ext>
            </a:extLst>
          </p:cNvPr>
          <p:cNvSpPr txBox="1"/>
          <p:nvPr/>
        </p:nvSpPr>
        <p:spPr>
          <a:xfrm>
            <a:off x="7995035" y="3102496"/>
            <a:ext cx="463588" cy="369332"/>
          </a:xfrm>
          <a:prstGeom prst="rect">
            <a:avLst/>
          </a:prstGeom>
          <a:noFill/>
        </p:spPr>
        <p:txBody>
          <a:bodyPr wrap="none" rtlCol="0">
            <a:spAutoFit/>
          </a:bodyPr>
          <a:lstStyle/>
          <a:p>
            <a:r>
              <a:rPr lang="de-DE" dirty="0"/>
              <a:t>. . .</a:t>
            </a:r>
          </a:p>
        </p:txBody>
      </p:sp>
      <p:sp>
        <p:nvSpPr>
          <p:cNvPr id="7" name="Textfeld 6">
            <a:extLst>
              <a:ext uri="{FF2B5EF4-FFF2-40B4-BE49-F238E27FC236}">
                <a16:creationId xmlns:a16="http://schemas.microsoft.com/office/drawing/2014/main" xmlns="" id="{4440B28D-C8AD-43C9-AF36-4C4824844CB0}"/>
              </a:ext>
            </a:extLst>
          </p:cNvPr>
          <p:cNvSpPr txBox="1"/>
          <p:nvPr/>
        </p:nvSpPr>
        <p:spPr>
          <a:xfrm>
            <a:off x="6289993" y="4478914"/>
            <a:ext cx="5679821" cy="1477328"/>
          </a:xfrm>
          <a:prstGeom prst="rect">
            <a:avLst/>
          </a:prstGeom>
          <a:noFill/>
        </p:spPr>
        <p:txBody>
          <a:bodyPr wrap="square" rtlCol="0">
            <a:spAutoFit/>
          </a:bodyPr>
          <a:lstStyle/>
          <a:p>
            <a:endParaRPr lang="en-US" u="sng" dirty="0"/>
          </a:p>
          <a:p>
            <a:r>
              <a:rPr lang="ro-RO" u="sng" dirty="0"/>
              <a:t>Acest lucru asigură o continuitate in stabilirea și atingerea obiectivelor precum și un răspuns mai eficient la schimbare, dacă este necesar.</a:t>
            </a:r>
          </a:p>
          <a:p>
            <a:endParaRPr lang="de-DE" dirty="0"/>
          </a:p>
        </p:txBody>
      </p:sp>
      <p:sp>
        <p:nvSpPr>
          <p:cNvPr id="30" name="TextBox 3"/>
          <p:cNvSpPr txBox="1"/>
          <p:nvPr/>
        </p:nvSpPr>
        <p:spPr>
          <a:xfrm>
            <a:off x="5975926" y="451493"/>
            <a:ext cx="5868883" cy="1077218"/>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Unitatea 2 - Abordare</a:t>
            </a:r>
            <a:r>
              <a:rPr lang="ro-RO" altLang="ko-KR" sz="3200" b="1" dirty="0">
                <a:solidFill>
                  <a:srgbClr val="F36A0D"/>
                </a:solidFill>
                <a:latin typeface="Trebuchet MS" panose="020B0603020202020204" pitchFamily="34" charset="0"/>
                <a:cs typeface="Arial" pitchFamily="34" charset="0"/>
              </a:rPr>
              <a:t>a</a:t>
            </a:r>
            <a:r>
              <a:rPr lang="it-IT"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Agile</a:t>
            </a:r>
            <a:r>
              <a:rPr lang="it-IT" altLang="ko-KR" sz="3200" b="1" dirty="0">
                <a:solidFill>
                  <a:srgbClr val="F36A0D"/>
                </a:solidFill>
                <a:latin typeface="Trebuchet MS" panose="020B0603020202020204" pitchFamily="34" charset="0"/>
                <a:cs typeface="Arial" pitchFamily="34" charset="0"/>
              </a:rPr>
              <a:t>
</a:t>
            </a:r>
            <a:endParaRPr lang="en-US" altLang="ko-KR" sz="2400" b="1" dirty="0">
              <a:solidFill>
                <a:srgbClr val="F36A0D"/>
              </a:solidFill>
              <a:latin typeface="Trebuchet MS" panose="020B0603020202020204" pitchFamily="34" charset="0"/>
              <a:cs typeface="Arial" pitchFamily="34" charset="0"/>
            </a:endParaRPr>
          </a:p>
        </p:txBody>
      </p:sp>
      <p:sp>
        <p:nvSpPr>
          <p:cNvPr id="3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35" name="Immagine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315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8" name="CuadroTexto 34">
            <a:extLst>
              <a:ext uri="{FF2B5EF4-FFF2-40B4-BE49-F238E27FC236}">
                <a16:creationId xmlns:a16="http://schemas.microsoft.com/office/drawing/2014/main" xmlns="" id="{8128E1AC-A178-4762-8F18-7A6ECC004E30}"/>
              </a:ext>
            </a:extLst>
          </p:cNvPr>
          <p:cNvSpPr txBox="1"/>
          <p:nvPr/>
        </p:nvSpPr>
        <p:spPr>
          <a:xfrm>
            <a:off x="274087" y="1276988"/>
            <a:ext cx="7379779" cy="830997"/>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3 - </a:t>
            </a:r>
            <a:r>
              <a:rPr lang="en-GB" altLang="es-ES" sz="2400" b="1" dirty="0" err="1">
                <a:solidFill>
                  <a:srgbClr val="0594A9"/>
                </a:solidFill>
                <a:latin typeface="Trebuchet MS" panose="020B0603020202020204" pitchFamily="34" charset="0"/>
                <a:cs typeface="Calibri" panose="020F0502020204030204" pitchFamily="34" charset="0"/>
              </a:rPr>
              <a:t>Avantajele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și</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dezavantajele</a:t>
            </a:r>
            <a:r>
              <a:rPr lang="en-GB" altLang="es-ES" sz="2400" b="1" dirty="0">
                <a:solidFill>
                  <a:srgbClr val="0594A9"/>
                </a:solidFill>
                <a:latin typeface="Trebuchet MS" panose="020B0603020202020204" pitchFamily="34" charset="0"/>
                <a:cs typeface="Calibri" panose="020F0502020204030204" pitchFamily="34" charset="0"/>
              </a:rPr>
              <a:t> Agile
</a:t>
            </a:r>
            <a:endParaRPr lang="ko-KR" altLang="en-US" sz="2400" b="1" dirty="0">
              <a:solidFill>
                <a:srgbClr val="0594A9"/>
              </a:solidFill>
              <a:latin typeface="Trebuchet MS" panose="020B0603020202020204" pitchFamily="34" charset="0"/>
              <a:cs typeface="Calibri" panose="020F0502020204030204" pitchFamily="34" charset="0"/>
            </a:endParaRPr>
          </a:p>
        </p:txBody>
      </p:sp>
      <p:graphicFrame>
        <p:nvGraphicFramePr>
          <p:cNvPr id="19" name="Tabelle 18">
            <a:extLst>
              <a:ext uri="{FF2B5EF4-FFF2-40B4-BE49-F238E27FC236}">
                <a16:creationId xmlns:a16="http://schemas.microsoft.com/office/drawing/2014/main" xmlns="" id="{4F38C950-BA37-4F32-9D8E-4E51357F7AD8}"/>
              </a:ext>
            </a:extLst>
          </p:cNvPr>
          <p:cNvGraphicFramePr>
            <a:graphicFrameLocks noGrp="1"/>
          </p:cNvGraphicFramePr>
          <p:nvPr>
            <p:extLst>
              <p:ext uri="{D42A27DB-BD31-4B8C-83A1-F6EECF244321}">
                <p14:modId xmlns:p14="http://schemas.microsoft.com/office/powerpoint/2010/main" val="4108606944"/>
              </p:ext>
            </p:extLst>
          </p:nvPr>
        </p:nvGraphicFramePr>
        <p:xfrm>
          <a:off x="945372" y="2473309"/>
          <a:ext cx="10301256" cy="3672661"/>
        </p:xfrm>
        <a:graphic>
          <a:graphicData uri="http://schemas.openxmlformats.org/drawingml/2006/table">
            <a:tbl>
              <a:tblPr firstRow="1" bandRow="1">
                <a:tableStyleId>{0660B408-B3CF-4A94-85FC-2B1E0A45F4A2}</a:tableStyleId>
              </a:tblPr>
              <a:tblGrid>
                <a:gridCol w="5150628">
                  <a:extLst>
                    <a:ext uri="{9D8B030D-6E8A-4147-A177-3AD203B41FA5}">
                      <a16:colId xmlns:a16="http://schemas.microsoft.com/office/drawing/2014/main" xmlns="" val="3321254773"/>
                    </a:ext>
                  </a:extLst>
                </a:gridCol>
                <a:gridCol w="5150628">
                  <a:extLst>
                    <a:ext uri="{9D8B030D-6E8A-4147-A177-3AD203B41FA5}">
                      <a16:colId xmlns:a16="http://schemas.microsoft.com/office/drawing/2014/main" xmlns="" val="1836251787"/>
                    </a:ext>
                  </a:extLst>
                </a:gridCol>
              </a:tblGrid>
              <a:tr h="3422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t>Advanta</a:t>
                      </a:r>
                      <a:r>
                        <a:rPr lang="ro-RO" sz="1800" dirty="0"/>
                        <a:t>jele</a:t>
                      </a:r>
                      <a:r>
                        <a:rPr lang="de-DE" sz="1800" dirty="0"/>
                        <a:t> Agile</a:t>
                      </a:r>
                      <a:endParaRPr lang="de-DE" sz="1800" b="1" dirty="0"/>
                    </a:p>
                  </a:txBody>
                  <a:tcPr>
                    <a:solidFill>
                      <a:srgbClr val="0191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Limita</a:t>
                      </a:r>
                      <a:r>
                        <a:rPr lang="ro-RO" sz="1800" dirty="0"/>
                        <a:t>rile</a:t>
                      </a:r>
                      <a:r>
                        <a:rPr lang="en-US" sz="1800" dirty="0"/>
                        <a:t> Agile</a:t>
                      </a:r>
                      <a:endParaRPr lang="en-US" sz="1800" b="1" dirty="0"/>
                    </a:p>
                  </a:txBody>
                  <a:tcPr>
                    <a:solidFill>
                      <a:srgbClr val="EE902F"/>
                    </a:solidFill>
                  </a:tcPr>
                </a:tc>
                <a:extLst>
                  <a:ext uri="{0D108BD9-81ED-4DB2-BD59-A6C34878D82A}">
                    <a16:rowId xmlns:a16="http://schemas.microsoft.com/office/drawing/2014/main" xmlns="" val="2184498399"/>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a:t>Adaptarea</a:t>
                      </a:r>
                      <a:r>
                        <a:rPr lang="en-US" sz="1400" kern="1200" dirty="0"/>
                        <a:t> </a:t>
                      </a:r>
                      <a:r>
                        <a:rPr lang="en-US" sz="1400" kern="1200" dirty="0" err="1"/>
                        <a:t>regulată</a:t>
                      </a:r>
                      <a:r>
                        <a:rPr lang="en-US" sz="1400" kern="1200" dirty="0"/>
                        <a:t> la </a:t>
                      </a:r>
                      <a:r>
                        <a:rPr lang="en-US" sz="1400" kern="1200" dirty="0" err="1"/>
                        <a:t>circumstanțele</a:t>
                      </a:r>
                      <a:r>
                        <a:rPr lang="en-US" sz="1400" kern="1200" dirty="0"/>
                        <a:t> </a:t>
                      </a:r>
                      <a:r>
                        <a:rPr lang="en-US" sz="1400" kern="1200" dirty="0" err="1"/>
                        <a:t>în</a:t>
                      </a:r>
                      <a:r>
                        <a:rPr lang="en-US" sz="1400" kern="1200" dirty="0"/>
                        <a:t> </a:t>
                      </a:r>
                      <a:r>
                        <a:rPr lang="en-US" sz="1400" kern="1200" dirty="0" err="1"/>
                        <a:t>schimbare</a:t>
                      </a:r>
                      <a:r>
                        <a:rPr lang="en-US" sz="1400" kern="1200" dirty="0"/>
                        <a:t>
</a:t>
                      </a:r>
                      <a:endParaRPr lang="de-DE" sz="1400" kern="1200" dirty="0">
                        <a:solidFill>
                          <a:schemeClr val="dk1"/>
                        </a:solidFill>
                        <a:latin typeface="+mn-lt"/>
                        <a:ea typeface="+mn-ea"/>
                        <a:cs typeface="+mn-cs"/>
                      </a:endParaRPr>
                    </a:p>
                  </a:txBody>
                  <a:tcPr/>
                </a:tc>
                <a:tc>
                  <a:txBody>
                    <a:bodyPr/>
                    <a:lstStyle/>
                    <a:p>
                      <a:r>
                        <a:rPr lang="en-US" sz="1400" dirty="0" err="1"/>
                        <a:t>Costul</a:t>
                      </a:r>
                      <a:r>
                        <a:rPr lang="en-US" sz="1400" dirty="0"/>
                        <a:t> </a:t>
                      </a:r>
                      <a:r>
                        <a:rPr lang="en-US" sz="1400" dirty="0" err="1"/>
                        <a:t>metodologiei</a:t>
                      </a:r>
                      <a:r>
                        <a:rPr lang="en-US" sz="1400" dirty="0"/>
                        <a:t> de </a:t>
                      </a:r>
                      <a:r>
                        <a:rPr lang="en-US" sz="1400" dirty="0" err="1"/>
                        <a:t>dezvoltare</a:t>
                      </a:r>
                      <a:r>
                        <a:rPr lang="en-US" sz="1400" dirty="0"/>
                        <a:t> Agile </a:t>
                      </a:r>
                      <a:r>
                        <a:rPr lang="en-US" sz="1400" dirty="0" err="1"/>
                        <a:t>este</a:t>
                      </a:r>
                      <a:r>
                        <a:rPr lang="en-US" sz="1400" dirty="0"/>
                        <a:t> </a:t>
                      </a:r>
                      <a:r>
                        <a:rPr lang="en-US" sz="1400" dirty="0" err="1"/>
                        <a:t>puțin</a:t>
                      </a:r>
                      <a:r>
                        <a:rPr lang="en-US" sz="1400" dirty="0"/>
                        <a:t> </a:t>
                      </a:r>
                      <a:r>
                        <a:rPr lang="en-US" sz="1400" dirty="0" err="1"/>
                        <a:t>mai</a:t>
                      </a:r>
                      <a:r>
                        <a:rPr lang="en-US" sz="1400" dirty="0"/>
                        <a:t> mare </a:t>
                      </a:r>
                      <a:r>
                        <a:rPr lang="en-US" sz="1400" dirty="0" err="1"/>
                        <a:t>în</a:t>
                      </a:r>
                      <a:r>
                        <a:rPr lang="en-US" sz="1400" dirty="0"/>
                        <a:t> </a:t>
                      </a:r>
                      <a:r>
                        <a:rPr lang="en-US" sz="1400" dirty="0" err="1"/>
                        <a:t>comparație</a:t>
                      </a:r>
                      <a:r>
                        <a:rPr lang="en-US" sz="1400" dirty="0"/>
                        <a:t> cu </a:t>
                      </a:r>
                      <a:r>
                        <a:rPr lang="en-US" sz="1400" dirty="0" err="1"/>
                        <a:t>alte</a:t>
                      </a:r>
                      <a:r>
                        <a:rPr lang="en-US" sz="1400" dirty="0"/>
                        <a:t> </a:t>
                      </a:r>
                      <a:r>
                        <a:rPr lang="en-US" sz="1400" dirty="0" err="1"/>
                        <a:t>metodologii</a:t>
                      </a:r>
                      <a:r>
                        <a:rPr lang="en-US" sz="1400" dirty="0"/>
                        <a:t> de </a:t>
                      </a:r>
                      <a:r>
                        <a:rPr lang="en-US" sz="1400" dirty="0" err="1"/>
                        <a:t>dezvoltare</a:t>
                      </a:r>
                      <a:r>
                        <a:rPr lang="en-US" sz="1400" dirty="0"/>
                        <a:t>
</a:t>
                      </a:r>
                      <a:endParaRPr lang="de-DE" sz="1400" dirty="0"/>
                    </a:p>
                  </a:txBody>
                  <a:tcPr/>
                </a:tc>
                <a:extLst>
                  <a:ext uri="{0D108BD9-81ED-4DB2-BD59-A6C34878D82A}">
                    <a16:rowId xmlns:a16="http://schemas.microsoft.com/office/drawing/2014/main" xmlns="" val="962120338"/>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a:t>Cooperarea</a:t>
                      </a:r>
                      <a:r>
                        <a:rPr lang="en-US" sz="1400" kern="1200" dirty="0"/>
                        <a:t> </a:t>
                      </a:r>
                      <a:r>
                        <a:rPr lang="en-US" sz="1400" kern="1200" dirty="0" err="1"/>
                        <a:t>zilnică</a:t>
                      </a:r>
                      <a:r>
                        <a:rPr lang="en-US" sz="1400" kern="1200" dirty="0"/>
                        <a:t> </a:t>
                      </a:r>
                      <a:r>
                        <a:rPr lang="en-US" sz="1400" kern="1200" dirty="0" err="1"/>
                        <a:t>și</a:t>
                      </a:r>
                      <a:r>
                        <a:rPr lang="en-US" sz="1400" kern="1200" dirty="0"/>
                        <a:t> </a:t>
                      </a:r>
                      <a:r>
                        <a:rPr lang="en-US" sz="1400" kern="1200" dirty="0" err="1"/>
                        <a:t>strânsă</a:t>
                      </a:r>
                      <a:r>
                        <a:rPr lang="en-US" sz="1400" kern="1200" dirty="0"/>
                        <a:t> </a:t>
                      </a:r>
                      <a:r>
                        <a:rPr lang="en-US" sz="1400" kern="1200" dirty="0" err="1"/>
                        <a:t>între</a:t>
                      </a:r>
                      <a:r>
                        <a:rPr lang="en-US" sz="1400" kern="1200" dirty="0"/>
                        <a:t> </a:t>
                      </a:r>
                      <a:r>
                        <a:rPr lang="en-US" sz="1400" kern="1200" dirty="0" err="1"/>
                        <a:t>oamenii</a:t>
                      </a:r>
                      <a:r>
                        <a:rPr lang="en-US" sz="1400" kern="1200" dirty="0"/>
                        <a:t> de </a:t>
                      </a:r>
                      <a:r>
                        <a:rPr lang="en-US" sz="1400" kern="1200" dirty="0" err="1"/>
                        <a:t>afaceri</a:t>
                      </a:r>
                      <a:r>
                        <a:rPr lang="en-US" sz="1400" kern="1200" dirty="0"/>
                        <a:t> </a:t>
                      </a:r>
                      <a:r>
                        <a:rPr lang="en-US" sz="1400" kern="1200" dirty="0" err="1"/>
                        <a:t>și</a:t>
                      </a:r>
                      <a:r>
                        <a:rPr lang="en-US" sz="1400" kern="1200" dirty="0"/>
                        <a:t> </a:t>
                      </a:r>
                      <a:r>
                        <a:rPr lang="en-US" sz="1400" kern="1200" dirty="0" err="1"/>
                        <a:t>dezvoltatori</a:t>
                      </a:r>
                      <a:r>
                        <a:rPr lang="en-US" sz="1400" kern="1200" dirty="0"/>
                        <a:t>
</a:t>
                      </a:r>
                      <a:endParaRPr lang="de-DE" sz="1400" kern="1200" dirty="0">
                        <a:solidFill>
                          <a:schemeClr val="dk1"/>
                        </a:solidFill>
                        <a:latin typeface="+mn-lt"/>
                        <a:ea typeface="+mn-ea"/>
                        <a:cs typeface="+mn-cs"/>
                      </a:endParaRPr>
                    </a:p>
                  </a:txBody>
                  <a:tcPr/>
                </a:tc>
                <a:tc>
                  <a:txBody>
                    <a:bodyPr/>
                    <a:lstStyle/>
                    <a:p>
                      <a:r>
                        <a:rPr lang="en-US" sz="1400" dirty="0" err="1"/>
                        <a:t>Proiectul</a:t>
                      </a:r>
                      <a:r>
                        <a:rPr lang="en-US" sz="1400" dirty="0"/>
                        <a:t> </a:t>
                      </a:r>
                      <a:r>
                        <a:rPr lang="en-US" sz="1400" dirty="0" err="1"/>
                        <a:t>poate</a:t>
                      </a:r>
                      <a:r>
                        <a:rPr lang="en-US" sz="1400" dirty="0"/>
                        <a:t> </a:t>
                      </a:r>
                      <a:r>
                        <a:rPr lang="en-US" sz="1400" dirty="0" err="1"/>
                        <a:t>ieși</a:t>
                      </a:r>
                      <a:r>
                        <a:rPr lang="en-US" sz="1400" dirty="0"/>
                        <a:t> rapid de pe </a:t>
                      </a:r>
                      <a:r>
                        <a:rPr lang="en-US" sz="1400" dirty="0" err="1"/>
                        <a:t>pistă</a:t>
                      </a:r>
                      <a:r>
                        <a:rPr lang="en-US" sz="1400" dirty="0"/>
                        <a:t> </a:t>
                      </a:r>
                      <a:r>
                        <a:rPr lang="en-US" sz="1400" dirty="0" err="1"/>
                        <a:t>dacă</a:t>
                      </a:r>
                      <a:r>
                        <a:rPr lang="en-US" sz="1400" dirty="0"/>
                        <a:t> </a:t>
                      </a:r>
                      <a:r>
                        <a:rPr lang="en-US" sz="1400" dirty="0" err="1"/>
                        <a:t>managerul</a:t>
                      </a:r>
                      <a:r>
                        <a:rPr lang="en-US" sz="1400" dirty="0"/>
                        <a:t> de </a:t>
                      </a:r>
                      <a:r>
                        <a:rPr lang="en-US" sz="1400" dirty="0" err="1"/>
                        <a:t>proiect</a:t>
                      </a:r>
                      <a:r>
                        <a:rPr lang="en-US" sz="1400" dirty="0"/>
                        <a:t> nu </a:t>
                      </a:r>
                      <a:r>
                        <a:rPr lang="en-US" sz="1400" dirty="0" err="1"/>
                        <a:t>este</a:t>
                      </a:r>
                      <a:r>
                        <a:rPr lang="en-US" sz="1400" dirty="0"/>
                        <a:t> </a:t>
                      </a:r>
                      <a:r>
                        <a:rPr lang="en-US" sz="1400" dirty="0" err="1"/>
                        <a:t>clar</a:t>
                      </a:r>
                      <a:r>
                        <a:rPr lang="en-US" sz="1400" dirty="0"/>
                        <a:t> cu </a:t>
                      </a:r>
                      <a:r>
                        <a:rPr lang="en-US" sz="1400" dirty="0" err="1"/>
                        <a:t>privire</a:t>
                      </a:r>
                      <a:r>
                        <a:rPr lang="en-US" sz="1400" dirty="0"/>
                        <a:t> la </a:t>
                      </a:r>
                      <a:r>
                        <a:rPr lang="en-US" sz="1400" dirty="0" err="1"/>
                        <a:t>cerințe</a:t>
                      </a:r>
                      <a:r>
                        <a:rPr lang="en-US" sz="1400" dirty="0"/>
                        <a:t> </a:t>
                      </a:r>
                      <a:r>
                        <a:rPr lang="en-US" sz="1400" dirty="0" err="1"/>
                        <a:t>și</a:t>
                      </a:r>
                      <a:r>
                        <a:rPr lang="en-US" sz="1400" dirty="0"/>
                        <a:t> la </a:t>
                      </a:r>
                      <a:r>
                        <a:rPr lang="en-US" sz="1400" dirty="0" err="1"/>
                        <a:t>ce</a:t>
                      </a:r>
                      <a:r>
                        <a:rPr lang="en-US" sz="1400" dirty="0"/>
                        <a:t> </a:t>
                      </a:r>
                      <a:r>
                        <a:rPr lang="en-US" sz="1400" dirty="0" err="1"/>
                        <a:t>rezultat</a:t>
                      </a:r>
                      <a:r>
                        <a:rPr lang="en-US" sz="1400" dirty="0"/>
                        <a:t> </a:t>
                      </a:r>
                      <a:r>
                        <a:rPr lang="en-US" sz="1400" dirty="0" err="1"/>
                        <a:t>dorește</a:t>
                      </a:r>
                      <a:r>
                        <a:rPr lang="en-US" sz="1400" dirty="0"/>
                        <a:t>
</a:t>
                      </a:r>
                      <a:endParaRPr lang="de-DE" sz="1400" dirty="0"/>
                    </a:p>
                  </a:txBody>
                  <a:tcPr/>
                </a:tc>
                <a:extLst>
                  <a:ext uri="{0D108BD9-81ED-4DB2-BD59-A6C34878D82A}">
                    <a16:rowId xmlns:a16="http://schemas.microsoft.com/office/drawing/2014/main" xmlns="" val="2521698506"/>
                  </a:ext>
                </a:extLst>
              </a:tr>
              <a:tr h="339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a:t>Chiar</a:t>
                      </a:r>
                      <a:r>
                        <a:rPr lang="en-US" sz="1400" kern="1200" dirty="0"/>
                        <a:t> </a:t>
                      </a:r>
                      <a:r>
                        <a:rPr lang="en-US" sz="1400" kern="1200" dirty="0" err="1"/>
                        <a:t>și</a:t>
                      </a:r>
                      <a:r>
                        <a:rPr lang="en-US" sz="1400" kern="1200" dirty="0"/>
                        <a:t> </a:t>
                      </a:r>
                      <a:r>
                        <a:rPr lang="en-US" sz="1400" kern="1200" dirty="0" err="1"/>
                        <a:t>schimbările</a:t>
                      </a:r>
                      <a:r>
                        <a:rPr lang="en-US" sz="1400" kern="1200" dirty="0"/>
                        <a:t> </a:t>
                      </a:r>
                      <a:r>
                        <a:rPr lang="en-US" sz="1400" kern="1200" dirty="0" err="1"/>
                        <a:t>târzii</a:t>
                      </a:r>
                      <a:r>
                        <a:rPr lang="en-US" sz="1400" kern="1200" dirty="0"/>
                        <a:t> ale </a:t>
                      </a:r>
                      <a:r>
                        <a:rPr lang="en-US" sz="1400" kern="1200" dirty="0" err="1"/>
                        <a:t>cerințelor</a:t>
                      </a:r>
                      <a:r>
                        <a:rPr lang="en-US" sz="1400" kern="1200" dirty="0"/>
                        <a:t> sunt </a:t>
                      </a:r>
                      <a:r>
                        <a:rPr lang="en-US" sz="1400" kern="1200" dirty="0" err="1"/>
                        <a:t>binevenite</a:t>
                      </a:r>
                      <a:r>
                        <a:rPr lang="en-US" sz="1400" kern="1200" dirty="0"/>
                        <a:t>
</a:t>
                      </a:r>
                      <a:endParaRPr lang="de-DE"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a:t>Nu este util pentru proiectele mici de dezvoltare
</a:t>
                      </a:r>
                      <a:endParaRPr lang="en-US" sz="1400" dirty="0"/>
                    </a:p>
                  </a:txBody>
                  <a:tcPr/>
                </a:tc>
                <a:extLst>
                  <a:ext uri="{0D108BD9-81ED-4DB2-BD59-A6C34878D82A}">
                    <a16:rowId xmlns:a16="http://schemas.microsoft.com/office/drawing/2014/main" xmlns="" val="3902144717"/>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a:t>Împărțirea</a:t>
                      </a:r>
                      <a:r>
                        <a:rPr lang="en-US" sz="1400" kern="1200" dirty="0"/>
                        <a:t> </a:t>
                      </a:r>
                      <a:r>
                        <a:rPr lang="en-US" sz="1400" kern="1200" dirty="0" err="1"/>
                        <a:t>în</a:t>
                      </a:r>
                      <a:r>
                        <a:rPr lang="en-US" sz="1400" kern="1200" dirty="0"/>
                        <a:t> </a:t>
                      </a:r>
                      <a:r>
                        <a:rPr lang="en-US" sz="1400" kern="1200" dirty="0" err="1"/>
                        <a:t>sprinturi</a:t>
                      </a:r>
                      <a:r>
                        <a:rPr lang="en-US" sz="1400" kern="1200" dirty="0"/>
                        <a:t> </a:t>
                      </a:r>
                      <a:r>
                        <a:rPr lang="en-US" sz="1400" kern="1200" dirty="0" err="1"/>
                        <a:t>oferă</a:t>
                      </a:r>
                      <a:r>
                        <a:rPr lang="en-US" sz="1400" kern="1200" dirty="0"/>
                        <a:t> </a:t>
                      </a:r>
                      <a:r>
                        <a:rPr lang="en-US" sz="1400" kern="1200" dirty="0" err="1"/>
                        <a:t>echipei</a:t>
                      </a:r>
                      <a:r>
                        <a:rPr lang="en-US" sz="1400" kern="1200" dirty="0"/>
                        <a:t> </a:t>
                      </a:r>
                      <a:r>
                        <a:rPr lang="en-US" sz="1400" kern="1200" dirty="0" err="1"/>
                        <a:t>posibilitatea</a:t>
                      </a:r>
                      <a:r>
                        <a:rPr lang="en-US" sz="1400" kern="1200" dirty="0"/>
                        <a:t> de a se </a:t>
                      </a:r>
                      <a:r>
                        <a:rPr lang="en-US" sz="1400" kern="1200" dirty="0" err="1"/>
                        <a:t>concentra</a:t>
                      </a:r>
                      <a:r>
                        <a:rPr lang="en-US" sz="1400" kern="1200" dirty="0"/>
                        <a:t> pe </a:t>
                      </a:r>
                      <a:r>
                        <a:rPr lang="en-US" sz="1400" kern="1200" dirty="0" err="1"/>
                        <a:t>etapele</a:t>
                      </a:r>
                      <a:r>
                        <a:rPr lang="en-US" sz="1400" kern="1200" dirty="0"/>
                        <a:t> </a:t>
                      </a:r>
                      <a:r>
                        <a:rPr lang="en-US" sz="1400" kern="1200" dirty="0" err="1"/>
                        <a:t>individuale</a:t>
                      </a:r>
                      <a:r>
                        <a:rPr lang="en-US" sz="1400" kern="1200" dirty="0"/>
                        <a:t> </a:t>
                      </a:r>
                      <a:r>
                        <a:rPr lang="en-US" sz="1400" kern="1200" dirty="0" err="1"/>
                        <a:t>și</a:t>
                      </a:r>
                      <a:r>
                        <a:rPr lang="en-US" sz="1400" kern="1200" dirty="0"/>
                        <a:t> de a </a:t>
                      </a:r>
                      <a:r>
                        <a:rPr lang="en-US" sz="1400" kern="1200" dirty="0" err="1"/>
                        <a:t>lucra</a:t>
                      </a:r>
                      <a:r>
                        <a:rPr lang="en-US" sz="1400" kern="1200" dirty="0"/>
                        <a:t> </a:t>
                      </a:r>
                      <a:r>
                        <a:rPr lang="en-US" sz="1400" kern="1200" dirty="0" err="1"/>
                        <a:t>mai</a:t>
                      </a:r>
                      <a:r>
                        <a:rPr lang="en-US" sz="1400" kern="1200" dirty="0"/>
                        <a:t> </a:t>
                      </a:r>
                      <a:r>
                        <a:rPr lang="en-US" sz="1400" kern="1200" dirty="0" err="1"/>
                        <a:t>repede</a:t>
                      </a:r>
                      <a:r>
                        <a:rPr lang="en-US" sz="1400" kern="1200" dirty="0"/>
                        <a:t>
</a:t>
                      </a:r>
                      <a:endParaRPr lang="de-DE" sz="1400" kern="1200" dirty="0">
                        <a:solidFill>
                          <a:schemeClr val="dk1"/>
                        </a:solidFill>
                        <a:latin typeface="+mn-lt"/>
                        <a:ea typeface="+mn-ea"/>
                        <a:cs typeface="+mn-cs"/>
                      </a:endParaRPr>
                    </a:p>
                  </a:txBody>
                  <a:tcPr/>
                </a:tc>
                <a:tc>
                  <a:txBody>
                    <a:bodyPr/>
                    <a:lstStyle/>
                    <a:p>
                      <a:endParaRPr lang="de-DE" sz="1400" dirty="0"/>
                    </a:p>
                  </a:txBody>
                  <a:tcPr/>
                </a:tc>
                <a:extLst>
                  <a:ext uri="{0D108BD9-81ED-4DB2-BD59-A6C34878D82A}">
                    <a16:rowId xmlns:a16="http://schemas.microsoft.com/office/drawing/2014/main" xmlns="" val="1431494006"/>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a:t>Flexibilitate</a:t>
                      </a:r>
                      <a:r>
                        <a:rPr lang="en-US" sz="1400" kern="1200" dirty="0"/>
                        <a:t> </a:t>
                      </a:r>
                      <a:r>
                        <a:rPr lang="en-US" sz="1400" kern="1200" dirty="0" err="1"/>
                        <a:t>în</a:t>
                      </a:r>
                      <a:r>
                        <a:rPr lang="en-US" sz="1400" kern="1200" dirty="0"/>
                        <a:t> </a:t>
                      </a:r>
                      <a:r>
                        <a:rPr lang="en-US" sz="1400" kern="1200" dirty="0" err="1"/>
                        <a:t>definirea</a:t>
                      </a:r>
                      <a:r>
                        <a:rPr lang="en-US" sz="1400" kern="1200" dirty="0"/>
                        <a:t> </a:t>
                      </a:r>
                      <a:r>
                        <a:rPr lang="en-US" sz="1400" kern="1200" dirty="0" err="1"/>
                        <a:t>funcțiilor</a:t>
                      </a:r>
                      <a:r>
                        <a:rPr lang="en-US" sz="1400" kern="1200" dirty="0"/>
                        <a:t> </a:t>
                      </a:r>
                      <a:r>
                        <a:rPr lang="en-US" sz="1400" kern="1200" dirty="0" err="1"/>
                        <a:t>prioritare</a:t>
                      </a:r>
                      <a:r>
                        <a:rPr lang="en-US" sz="1400" kern="1200" dirty="0"/>
                        <a:t> </a:t>
                      </a:r>
                      <a:r>
                        <a:rPr lang="en-US" sz="1400" kern="1200" dirty="0" err="1"/>
                        <a:t>și</a:t>
                      </a:r>
                      <a:r>
                        <a:rPr lang="en-US" sz="1400" kern="1200" dirty="0"/>
                        <a:t> </a:t>
                      </a:r>
                      <a:r>
                        <a:rPr lang="en-US" sz="1400" kern="1200" dirty="0" err="1"/>
                        <a:t>stabilirea</a:t>
                      </a:r>
                      <a:r>
                        <a:rPr lang="en-US" sz="1400" kern="1200" dirty="0"/>
                        <a:t> </a:t>
                      </a:r>
                      <a:r>
                        <a:rPr lang="en-US" sz="1400" kern="1200" dirty="0" err="1"/>
                        <a:t>obiectivelor</a:t>
                      </a:r>
                      <a:r>
                        <a:rPr lang="en-US" sz="1400" kern="1200" dirty="0"/>
                        <a:t>
</a:t>
                      </a:r>
                      <a:endParaRPr lang="de-DE"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xmlns="" val="4162715724"/>
                  </a:ext>
                </a:extLst>
              </a:tr>
            </a:tbl>
          </a:graphicData>
        </a:graphic>
      </p:graphicFrame>
      <p:grpSp>
        <p:nvGrpSpPr>
          <p:cNvPr id="20" name="Group 39">
            <a:extLst>
              <a:ext uri="{FF2B5EF4-FFF2-40B4-BE49-F238E27FC236}">
                <a16:creationId xmlns:a16="http://schemas.microsoft.com/office/drawing/2014/main" xmlns="" id="{2C85A836-BEDD-459B-9E63-85CF465E3ED2}"/>
              </a:ext>
            </a:extLst>
          </p:cNvPr>
          <p:cNvGrpSpPr/>
          <p:nvPr/>
        </p:nvGrpSpPr>
        <p:grpSpPr>
          <a:xfrm>
            <a:off x="510094" y="2563620"/>
            <a:ext cx="199272" cy="206152"/>
            <a:chOff x="2411760" y="3708613"/>
            <a:chExt cx="206152" cy="206152"/>
          </a:xfrm>
        </p:grpSpPr>
        <p:sp>
          <p:nvSpPr>
            <p:cNvPr id="21" name="Oval 40">
              <a:extLst>
                <a:ext uri="{FF2B5EF4-FFF2-40B4-BE49-F238E27FC236}">
                  <a16:creationId xmlns:a16="http://schemas.microsoft.com/office/drawing/2014/main" xmlns="" id="{47C6F410-0236-4F10-9D59-0B713F7FE72B}"/>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2" name="Chevron 52">
              <a:extLst>
                <a:ext uri="{FF2B5EF4-FFF2-40B4-BE49-F238E27FC236}">
                  <a16:creationId xmlns:a16="http://schemas.microsoft.com/office/drawing/2014/main" xmlns="" id="{510FC48D-8D35-43E5-B4F0-0B1FE8EF598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1" name="TextBox 3"/>
          <p:cNvSpPr txBox="1"/>
          <p:nvPr/>
        </p:nvSpPr>
        <p:spPr>
          <a:xfrm>
            <a:off x="5975926" y="451493"/>
            <a:ext cx="5868883" cy="1077218"/>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Unitatea 2 - Abordare</a:t>
            </a:r>
            <a:r>
              <a:rPr lang="ro-RO" altLang="ko-KR" sz="3200" b="1" dirty="0">
                <a:solidFill>
                  <a:srgbClr val="F36A0D"/>
                </a:solidFill>
                <a:latin typeface="Trebuchet MS" panose="020B0603020202020204" pitchFamily="34" charset="0"/>
                <a:cs typeface="Arial" pitchFamily="34" charset="0"/>
              </a:rPr>
              <a:t>a</a:t>
            </a:r>
            <a:r>
              <a:rPr lang="it-IT"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A</a:t>
            </a:r>
            <a:r>
              <a:rPr lang="it-IT" altLang="ko-KR" sz="3200" b="1" dirty="0">
                <a:solidFill>
                  <a:srgbClr val="F36A0D"/>
                </a:solidFill>
                <a:latin typeface="Trebuchet MS" panose="020B0603020202020204" pitchFamily="34" charset="0"/>
                <a:cs typeface="Arial" pitchFamily="34" charset="0"/>
              </a:rPr>
              <a:t>gil</a:t>
            </a:r>
            <a:r>
              <a:rPr lang="ro-RO" altLang="ko-KR" sz="3200" b="1" dirty="0">
                <a:solidFill>
                  <a:srgbClr val="F36A0D"/>
                </a:solidFill>
                <a:latin typeface="Trebuchet MS" panose="020B0603020202020204" pitchFamily="34" charset="0"/>
                <a:cs typeface="Arial" pitchFamily="34" charset="0"/>
              </a:rPr>
              <a:t>e</a:t>
            </a:r>
            <a:r>
              <a:rPr lang="it-IT" altLang="ko-KR" sz="3200" b="1" dirty="0">
                <a:solidFill>
                  <a:srgbClr val="F36A0D"/>
                </a:solidFill>
                <a:latin typeface="Trebuchet MS" panose="020B0603020202020204" pitchFamily="34" charset="0"/>
                <a:cs typeface="Arial" pitchFamily="34" charset="0"/>
              </a:rPr>
              <a:t>
</a:t>
            </a:r>
            <a:endParaRPr lang="en-US" altLang="ko-KR" sz="2400"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14" name="Immagin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474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614554" y="1875419"/>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65235" y="1689439"/>
            <a:ext cx="5500672" cy="1786006"/>
            <a:chOff x="5865235" y="1658267"/>
            <a:chExt cx="3647182" cy="1786006"/>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658267"/>
              <a:ext cx="3647182" cy="523220"/>
            </a:xfrm>
            <a:prstGeom prst="rect">
              <a:avLst/>
            </a:prstGeom>
            <a:noFill/>
          </p:spPr>
          <p:txBody>
            <a:bodyPr wrap="square" rtlCol="0" anchor="ctr">
              <a:spAutoFit/>
            </a:bodyPr>
            <a:lstStyle/>
            <a:p>
              <a:r>
                <a:rPr lang="de-DE" altLang="ko-KR" sz="1400" b="1" dirty="0">
                  <a:solidFill>
                    <a:schemeClr val="tx1">
                      <a:lumMod val="75000"/>
                      <a:lumOff val="25000"/>
                    </a:schemeClr>
                  </a:solidFill>
                </a:rPr>
                <a:t>Agile (R)Evolution
</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1384995"/>
            </a:xfrm>
            <a:prstGeom prst="rect">
              <a:avLst/>
            </a:prstGeom>
            <a:noFill/>
          </p:spPr>
          <p:txBody>
            <a:bodyPr wrap="square" rtlCol="0">
              <a:spAutoFit/>
            </a:bodyPr>
            <a:lstStyle/>
            <a:p>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reorganiza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structura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companiei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într</a:t>
              </a:r>
              <a:r>
                <a:rPr lang="en-US" altLang="ko-KR" sz="1200" dirty="0">
                  <a:solidFill>
                    <a:schemeClr val="tx1">
                      <a:lumMod val="75000"/>
                      <a:lumOff val="25000"/>
                    </a:schemeClr>
                  </a:solidFill>
                </a:rPr>
                <a:t>-un mod </a:t>
              </a:r>
              <a:r>
                <a:rPr lang="en-US" altLang="ko-KR" sz="1200" dirty="0" err="1">
                  <a:solidFill>
                    <a:schemeClr val="tx1">
                      <a:lumMod val="75000"/>
                      <a:lumOff val="25000"/>
                    </a:schemeClr>
                  </a:solidFill>
                </a:rPr>
                <a:t>agil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necesar</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exemplu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înființăm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echipe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mici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totuși</a:t>
              </a:r>
              <a:r>
                <a:rPr lang="en-US" altLang="ko-KR" sz="1200" dirty="0">
                  <a:solidFill>
                    <a:schemeClr val="tx1">
                      <a:lumMod val="75000"/>
                      <a:lumOff val="25000"/>
                    </a:schemeClr>
                  </a:solidFill>
                </a:rPr>
                <a:t> bine </a:t>
              </a:r>
              <a:r>
                <a:rPr lang="en-US" altLang="ko-KR" sz="1200" dirty="0" err="1">
                  <a:solidFill>
                    <a:schemeClr val="tx1">
                      <a:lumMod val="75000"/>
                      <a:lumOff val="25000"/>
                    </a:schemeClr>
                  </a:solidFill>
                </a:rPr>
                <a:t>conectate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întreaga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organizație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dintre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pilonii</a:t>
              </a:r>
              <a:r>
                <a:rPr lang="en-US" altLang="ko-KR" sz="1200" dirty="0">
                  <a:solidFill>
                    <a:schemeClr val="tx1">
                      <a:lumMod val="75000"/>
                      <a:lumOff val="25000"/>
                    </a:schemeClr>
                  </a:solidFill>
                </a:rPr>
                <a:t> pe care se </a:t>
              </a:r>
              <a:r>
                <a:rPr lang="en-US" altLang="ko-KR" sz="1200" dirty="0" err="1">
                  <a:solidFill>
                    <a:schemeClr val="tx1">
                      <a:lumMod val="75000"/>
                      <a:lumOff val="25000"/>
                    </a:schemeClr>
                  </a:solidFill>
                </a:rPr>
                <a:t>bazează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succesul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acestui</a:t>
              </a:r>
              <a:r>
                <a:rPr lang="en-US" altLang="ko-KR" sz="1200" dirty="0">
                  <a:solidFill>
                    <a:schemeClr val="tx1">
                      <a:lumMod val="75000"/>
                      <a:lumOff val="25000"/>
                    </a:schemeClr>
                  </a:solidFill>
                </a:rPr>
                <a:t> mod </a:t>
              </a:r>
              <a:r>
                <a:rPr lang="en-US" altLang="ko-KR" sz="1200" dirty="0" err="1">
                  <a:solidFill>
                    <a:schemeClr val="tx1">
                      <a:lumMod val="75000"/>
                      <a:lumOff val="25000"/>
                    </a:schemeClr>
                  </a:solidFill>
                </a:rPr>
                <a:t>organizațional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asumarea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responsabilității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către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oameni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combinată</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capacitatea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grupurilor</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colegi</a:t>
              </a:r>
              <a:r>
                <a:rPr lang="en-US" altLang="ko-KR" sz="1200" dirty="0">
                  <a:solidFill>
                    <a:schemeClr val="tx1">
                      <a:lumMod val="75000"/>
                      <a:lumOff val="25000"/>
                    </a:schemeClr>
                  </a:solidFill>
                </a:rPr>
                <a:t> de a </a:t>
              </a:r>
              <a:r>
                <a:rPr lang="en-US" altLang="ko-KR" sz="1200" dirty="0" err="1">
                  <a:solidFill>
                    <a:schemeClr val="tx1">
                      <a:lumMod val="75000"/>
                      <a:lumOff val="25000"/>
                    </a:schemeClr>
                  </a:solidFill>
                </a:rPr>
                <a:t>defini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prioritățile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alocarea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resurselor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 le </a:t>
              </a:r>
              <a:r>
                <a:rPr lang="en-US" altLang="ko-KR" sz="1200" dirty="0" err="1">
                  <a:solidFill>
                    <a:schemeClr val="tx1">
                      <a:lumMod val="75000"/>
                      <a:lumOff val="25000"/>
                    </a:schemeClr>
                  </a:solidFill>
                </a:rPr>
                <a:t>gestiona</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367464"/>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81486"/>
            <a:ext cx="5500672" cy="1786006"/>
            <a:chOff x="5865235" y="2773064"/>
            <a:chExt cx="3647182" cy="1786006"/>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773064"/>
              <a:ext cx="3647182" cy="523220"/>
            </a:xfrm>
            <a:prstGeom prst="rect">
              <a:avLst/>
            </a:prstGeom>
            <a:noFill/>
          </p:spPr>
          <p:txBody>
            <a:bodyPr wrap="square" rtlCol="0" anchor="ctr">
              <a:spAutoFit/>
            </a:bodyPr>
            <a:lstStyle/>
            <a:p>
              <a:r>
                <a:rPr lang="en-US" sz="1400" b="1" dirty="0">
                  <a:solidFill>
                    <a:schemeClr val="tx1">
                      <a:lumMod val="75000"/>
                      <a:lumOff val="25000"/>
                    </a:schemeClr>
                  </a:solidFill>
                </a:rPr>
                <a:t>De </a:t>
              </a:r>
              <a:r>
                <a:rPr lang="en-US" sz="1400" b="1" dirty="0" err="1">
                  <a:solidFill>
                    <a:schemeClr val="tx1">
                      <a:lumMod val="75000"/>
                      <a:lumOff val="25000"/>
                    </a:schemeClr>
                  </a:solidFill>
                </a:rPr>
                <a:t>ce</a:t>
              </a:r>
              <a:r>
                <a:rPr lang="en-US" sz="1400" b="1" dirty="0">
                  <a:solidFill>
                    <a:schemeClr val="tx1">
                      <a:lumMod val="75000"/>
                      <a:lumOff val="25000"/>
                    </a:schemeClr>
                  </a:solidFill>
                </a:rPr>
                <a:t> </a:t>
              </a:r>
              <a:r>
                <a:rPr lang="en-US" sz="1400" b="1" dirty="0" err="1">
                  <a:solidFill>
                    <a:schemeClr val="tx1">
                      <a:lumMod val="75000"/>
                      <a:lumOff val="25000"/>
                    </a:schemeClr>
                  </a:solidFill>
                </a:rPr>
                <a:t>această</a:t>
              </a:r>
              <a:r>
                <a:rPr lang="en-US" sz="1400" b="1" dirty="0">
                  <a:solidFill>
                    <a:schemeClr val="tx1">
                      <a:lumMod val="75000"/>
                      <a:lumOff val="25000"/>
                    </a:schemeClr>
                  </a:solidFill>
                </a:rPr>
                <a:t> </a:t>
              </a:r>
              <a:r>
                <a:rPr lang="en-US" sz="1400" b="1" dirty="0" err="1">
                  <a:solidFill>
                    <a:schemeClr val="tx1">
                      <a:lumMod val="75000"/>
                      <a:lumOff val="25000"/>
                    </a:schemeClr>
                  </a:solidFill>
                </a:rPr>
                <a:t>metodologie</a:t>
              </a:r>
              <a:r>
                <a:rPr lang="en-US" sz="1400" b="1" dirty="0">
                  <a:solidFill>
                    <a:schemeClr val="tx1">
                      <a:lumMod val="75000"/>
                      <a:lumOff val="25000"/>
                    </a:schemeClr>
                  </a:solidFill>
                </a:rPr>
                <a:t> </a:t>
              </a:r>
              <a:r>
                <a:rPr lang="en-US" sz="1400" b="1" dirty="0" err="1">
                  <a:solidFill>
                    <a:schemeClr val="tx1">
                      <a:lumMod val="75000"/>
                      <a:lumOff val="25000"/>
                    </a:schemeClr>
                  </a:solidFill>
                </a:rPr>
                <a:t>este</a:t>
              </a:r>
              <a:r>
                <a:rPr lang="en-US" sz="1400" b="1" dirty="0">
                  <a:solidFill>
                    <a:schemeClr val="tx1">
                      <a:lumMod val="75000"/>
                      <a:lumOff val="25000"/>
                    </a:schemeClr>
                  </a:solidFill>
                </a:rPr>
                <a:t> </a:t>
              </a:r>
              <a:r>
                <a:rPr lang="en-US" sz="1400" b="1" dirty="0" err="1">
                  <a:solidFill>
                    <a:schemeClr val="tx1">
                      <a:lumMod val="75000"/>
                      <a:lumOff val="25000"/>
                    </a:schemeClr>
                  </a:solidFill>
                </a:rPr>
                <a:t>atât</a:t>
              </a:r>
              <a:r>
                <a:rPr lang="en-US" sz="1400" b="1" dirty="0">
                  <a:solidFill>
                    <a:schemeClr val="tx1">
                      <a:lumMod val="75000"/>
                      <a:lumOff val="25000"/>
                    </a:schemeClr>
                  </a:solidFill>
                </a:rPr>
                <a:t> de </a:t>
              </a:r>
              <a:r>
                <a:rPr lang="en-US" sz="1400" b="1" dirty="0" err="1">
                  <a:solidFill>
                    <a:schemeClr val="tx1">
                      <a:lumMod val="75000"/>
                      <a:lumOff val="25000"/>
                    </a:schemeClr>
                  </a:solidFill>
                </a:rPr>
                <a:t>importantă</a:t>
              </a:r>
              <a:r>
                <a:rPr lang="en-US" sz="1400" b="1" dirty="0">
                  <a:solidFill>
                    <a:schemeClr val="tx1">
                      <a:lumMod val="75000"/>
                      <a:lumOff val="25000"/>
                    </a:schemeClr>
                  </a:solidFill>
                </a:rPr>
                <a:t> </a:t>
              </a:r>
              <a:r>
                <a:rPr lang="en-US" sz="1400" b="1" dirty="0" err="1">
                  <a:solidFill>
                    <a:schemeClr val="tx1">
                      <a:lumMod val="75000"/>
                      <a:lumOff val="25000"/>
                    </a:schemeClr>
                  </a:solidFill>
                </a:rPr>
                <a:t>astăzi</a:t>
              </a:r>
              <a:r>
                <a:rPr lang="en-US" sz="1400" b="1" dirty="0">
                  <a:solidFill>
                    <a:schemeClr val="tx1">
                      <a:lumMod val="75000"/>
                      <a:lumOff val="25000"/>
                    </a:schemeClr>
                  </a:solidFill>
                </a:rPr>
                <a:t>
</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1384995"/>
            </a:xfrm>
            <a:prstGeom prst="rect">
              <a:avLst/>
            </a:prstGeom>
            <a:noFill/>
          </p:spPr>
          <p:txBody>
            <a:bodyPr wrap="square" rtlCol="0">
              <a:spAutoFit/>
            </a:bodyPr>
            <a:lstStyle/>
            <a:p>
              <a:r>
                <a:rPr lang="en-US" altLang="ko-KR" sz="1200" dirty="0" err="1">
                  <a:solidFill>
                    <a:schemeClr val="tx1">
                      <a:lumMod val="75000"/>
                      <a:lumOff val="25000"/>
                    </a:schemeClr>
                  </a:solidFill>
                </a:rPr>
                <a:t>Ciclurile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inovare</a:t>
              </a:r>
              <a:r>
                <a:rPr lang="en-US" altLang="ko-KR" sz="1200" dirty="0">
                  <a:solidFill>
                    <a:schemeClr val="tx1">
                      <a:lumMod val="75000"/>
                      <a:lumOff val="25000"/>
                    </a:schemeClr>
                  </a:solidFill>
                </a:rPr>
                <a:t> din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scurte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cererea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clienților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multă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individualizare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forțează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companiile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schimbe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abordările</a:t>
              </a:r>
              <a:r>
                <a:rPr lang="en-US" altLang="ko-KR" sz="1200" dirty="0">
                  <a:solidFill>
                    <a:schemeClr val="tx1">
                      <a:lumMod val="75000"/>
                      <a:lumOff val="25000"/>
                    </a:schemeClr>
                  </a:solidFill>
                </a:rPr>
                <a:t>: nu </a:t>
              </a:r>
              <a:r>
                <a:rPr lang="en-US" altLang="ko-KR" sz="1200" dirty="0" err="1">
                  <a:solidFill>
                    <a:schemeClr val="tx1">
                      <a:lumMod val="75000"/>
                      <a:lumOff val="25000"/>
                    </a:schemeClr>
                  </a:solidFill>
                </a:rPr>
                <a:t>numai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modelele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afaceri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trebuie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puse</a:t>
              </a:r>
              <a:r>
                <a:rPr lang="en-US" altLang="ko-KR" sz="1200" dirty="0">
                  <a:solidFill>
                    <a:schemeClr val="tx1">
                      <a:lumMod val="75000"/>
                      <a:lumOff val="25000"/>
                    </a:schemeClr>
                  </a:solidFill>
                </a:rPr>
                <a:t> sub </a:t>
              </a:r>
              <a:r>
                <a:rPr lang="en-US" altLang="ko-KR" sz="1200" dirty="0" err="1">
                  <a:solidFill>
                    <a:schemeClr val="tx1">
                      <a:lumMod val="75000"/>
                      <a:lumOff val="25000"/>
                    </a:schemeClr>
                  </a:solidFill>
                </a:rPr>
                <a:t>semnul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întrebării</a:t>
              </a:r>
              <a:r>
                <a:rPr lang="en-US" altLang="ko-KR" sz="1200" dirty="0">
                  <a:solidFill>
                    <a:schemeClr val="tx1">
                      <a:lumMod val="75000"/>
                      <a:lumOff val="25000"/>
                    </a:schemeClr>
                  </a:solidFill>
                </a:rPr>
                <a:t>, ci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cultura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corporativă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prin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urmare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metodele</a:t>
              </a:r>
              <a:r>
                <a:rPr lang="en-US" altLang="ko-KR" sz="1200" dirty="0">
                  <a:solidFill>
                    <a:schemeClr val="tx1">
                      <a:lumMod val="75000"/>
                      <a:lumOff val="25000"/>
                    </a:schemeClr>
                  </a:solidFill>
                </a:rPr>
                <a:t> de management. </a:t>
              </a:r>
              <a:r>
                <a:rPr lang="en-US" altLang="ko-KR" sz="1200" dirty="0" err="1">
                  <a:solidFill>
                    <a:schemeClr val="tx1">
                      <a:lumMod val="75000"/>
                      <a:lumOff val="25000"/>
                    </a:schemeClr>
                  </a:solidFill>
                </a:rPr>
                <a:t>Prin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urmare</a:t>
              </a:r>
              <a:r>
                <a:rPr lang="en-US" altLang="ko-KR" sz="1200" dirty="0">
                  <a:solidFill>
                    <a:schemeClr val="tx1">
                      <a:lumMod val="75000"/>
                      <a:lumOff val="25000"/>
                    </a:schemeClr>
                  </a:solidFill>
                </a:rPr>
                <a:t>, din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multe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departamente</a:t>
              </a:r>
              <a:r>
                <a:rPr lang="en-US" altLang="ko-KR" sz="1200" dirty="0">
                  <a:solidFill>
                    <a:schemeClr val="tx1">
                      <a:lumMod val="75000"/>
                      <a:lumOff val="25000"/>
                    </a:schemeClr>
                  </a:solidFill>
                </a:rPr>
                <a:t> de HR </a:t>
              </a:r>
              <a:r>
                <a:rPr lang="en-US" altLang="ko-KR" sz="1200" dirty="0" err="1">
                  <a:solidFill>
                    <a:schemeClr val="tx1">
                      <a:lumMod val="75000"/>
                      <a:lumOff val="25000"/>
                    </a:schemeClr>
                  </a:solidFill>
                </a:rPr>
                <a:t>regândesc</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îndrăznesc</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schimbe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concepte</a:t>
              </a:r>
              <a:r>
                <a:rPr lang="ro-RO" altLang="ko-KR" sz="1200" dirty="0">
                  <a:solidFill>
                    <a:schemeClr val="tx1">
                      <a:lumMod val="75000"/>
                      <a:lumOff val="25000"/>
                    </a:schemeClr>
                  </a:solidFill>
                </a:rPr>
                <a:t>le</a:t>
              </a:r>
              <a:r>
                <a:rPr lang="en-US" altLang="ko-KR" sz="1200" dirty="0">
                  <a:solidFill>
                    <a:schemeClr val="tx1">
                      <a:lumMod val="75000"/>
                      <a:lumOff val="25000"/>
                    </a:schemeClr>
                  </a:solidFill>
                </a:rPr>
                <a:t> de management </a:t>
              </a:r>
              <a:r>
                <a:rPr lang="en-US" altLang="ko-KR" sz="1200" dirty="0" err="1">
                  <a:solidFill>
                    <a:schemeClr val="tx1">
                      <a:lumMod val="75000"/>
                      <a:lumOff val="25000"/>
                    </a:schemeClr>
                  </a:solidFill>
                </a:rPr>
                <a:t>învechite</a:t>
              </a:r>
              <a:r>
                <a:rPr lang="en-US" altLang="ko-KR" sz="1200" dirty="0">
                  <a:solidFill>
                    <a:schemeClr val="tx1">
                      <a:lumMod val="75000"/>
                      <a:lumOff val="25000"/>
                    </a:schemeClr>
                  </a:solidFill>
                </a:rPr>
                <a:t>, cum </a:t>
              </a:r>
              <a:r>
                <a:rPr lang="en-US" altLang="ko-KR" sz="1200" dirty="0" err="1">
                  <a:solidFill>
                    <a:schemeClr val="tx1">
                      <a:lumMod val="75000"/>
                      <a:lumOff val="25000"/>
                    </a:schemeClr>
                  </a:solidFill>
                </a:rPr>
                <a:t>ar</a:t>
              </a:r>
              <a:r>
                <a:rPr lang="en-US" altLang="ko-KR" sz="1200" dirty="0">
                  <a:solidFill>
                    <a:schemeClr val="tx1">
                      <a:lumMod val="75000"/>
                      <a:lumOff val="25000"/>
                    </a:schemeClr>
                  </a:solidFill>
                </a:rPr>
                <a:t> fi MBO</a:t>
              </a:r>
              <a:r>
                <a:rPr lang="ro-RO" altLang="ko-KR" sz="1200" dirty="0">
                  <a:solidFill>
                    <a:schemeClr val="tx1">
                      <a:lumMod val="75000"/>
                      <a:lumOff val="25000"/>
                    </a:schemeClr>
                  </a:solidFill>
                </a:rPr>
                <a:t>.</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838727"/>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750079"/>
            <a:ext cx="5500672" cy="1493619"/>
            <a:chOff x="5865235" y="4276139"/>
            <a:chExt cx="3647182" cy="1493619"/>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4276139"/>
              <a:ext cx="3647182" cy="307777"/>
            </a:xfrm>
            <a:prstGeom prst="rect">
              <a:avLst/>
            </a:prstGeom>
            <a:noFill/>
          </p:spPr>
          <p:txBody>
            <a:bodyPr wrap="square" rtlCol="0" anchor="ctr">
              <a:spAutoFit/>
            </a:bodyPr>
            <a:lstStyle/>
            <a:p>
              <a:r>
                <a:rPr lang="ro-RO" altLang="ko-KR" sz="1400" b="1" dirty="0">
                  <a:solidFill>
                    <a:schemeClr val="tx1">
                      <a:lumMod val="75000"/>
                      <a:lumOff val="25000"/>
                    </a:schemeClr>
                  </a:solidFill>
                </a:rPr>
                <a:t>Transformare Agile</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569429"/>
              <a:ext cx="3646840" cy="1200329"/>
            </a:xfrm>
            <a:prstGeom prst="rect">
              <a:avLst/>
            </a:prstGeom>
            <a:noFill/>
          </p:spPr>
          <p:txBody>
            <a:bodyPr wrap="square" rtlCol="0">
              <a:spAutoFit/>
            </a:bodyPr>
            <a:lstStyle/>
            <a:p>
              <a:r>
                <a:rPr lang="ro-RO" altLang="ko-KR" sz="1200" dirty="0">
                  <a:solidFill>
                    <a:schemeClr val="tx1">
                      <a:lumMod val="75000"/>
                      <a:lumOff val="25000"/>
                    </a:schemeClr>
                  </a:solidFill>
                </a:rPr>
                <a:t>Abordarea MBO a avut succes în trecut dar nu mai este de actualitate in realitatea prezentă, caracterizată de schimbări rapide. Înțelegerile cu privire la targeturi sunt de obicei făcute anual sau la 6 luni, și este necesară schimbarea acestora când condițiile cadru se schimbă.</a:t>
              </a:r>
            </a:p>
            <a:p>
              <a:r>
                <a:rPr lang="ro-RO" altLang="ko-KR" sz="1200" dirty="0">
                  <a:solidFill>
                    <a:schemeClr val="tx1">
                      <a:lumMod val="75000"/>
                      <a:lumOff val="25000"/>
                    </a:schemeClr>
                  </a:solidFill>
                </a:rPr>
                <a:t>O alternativă de actualitate este instrumentul OKR (</a:t>
              </a:r>
              <a:r>
                <a:rPr lang="en-US" altLang="ko-KR" sz="1200" dirty="0">
                  <a:solidFill>
                    <a:schemeClr val="tx1">
                      <a:lumMod val="75000"/>
                      <a:lumOff val="25000"/>
                    </a:schemeClr>
                  </a:solidFill>
                </a:rPr>
                <a:t>(Objectives and Key Results</a:t>
              </a:r>
              <a:r>
                <a:rPr lang="ro-RO" altLang="ko-KR" sz="1200" dirty="0">
                  <a:solidFill>
                    <a:schemeClr val="tx1">
                      <a:lumMod val="75000"/>
                      <a:lumOff val="25000"/>
                    </a:schemeClr>
                  </a:solidFill>
                </a:rPr>
                <a:t>/Rezultate și obiective cheie</a:t>
              </a:r>
              <a:r>
                <a:rPr lang="en-US" altLang="ko-KR" sz="1200" dirty="0">
                  <a:solidFill>
                    <a:schemeClr val="tx1">
                      <a:lumMod val="75000"/>
                      <a:lumOff val="25000"/>
                    </a:schemeClr>
                  </a:solidFill>
                </a:rPr>
                <a:t>).</a:t>
              </a: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5411972" y="451493"/>
            <a:ext cx="6432838" cy="1077218"/>
          </a:xfrm>
          <a:prstGeom prst="rect">
            <a:avLst/>
          </a:prstGeom>
          <a:noFill/>
        </p:spPr>
        <p:txBody>
          <a:bodyPr wrap="square" rtlCol="0">
            <a:spAutoFit/>
          </a:bodyPr>
          <a:lstStyle/>
          <a:p>
            <a:pPr algn="r"/>
            <a:r>
              <a:rPr lang="pt-BR" altLang="ko-KR" sz="3200" b="1" dirty="0">
                <a:solidFill>
                  <a:srgbClr val="F36A0D"/>
                </a:solidFill>
                <a:latin typeface="Trebuchet MS" panose="020B0603020202020204" pitchFamily="34" charset="0"/>
                <a:cs typeface="Arial" pitchFamily="34" charset="0"/>
              </a:rPr>
              <a:t>Unitatea 3 - Agile (R)Evolution
</a:t>
            </a:r>
            <a:endParaRPr lang="en-US" altLang="ko-KR" sz="32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1119066" y="3273102"/>
            <a:ext cx="2838621" cy="954107"/>
          </a:xfrm>
          <a:prstGeom prst="rect">
            <a:avLst/>
          </a:prstGeom>
          <a:noFill/>
        </p:spPr>
        <p:txBody>
          <a:bodyPr wrap="square" rtlCol="0">
            <a:spAutoFit/>
          </a:bodyPr>
          <a:lstStyle/>
          <a:p>
            <a:r>
              <a:rPr lang="en-US" altLang="ko-KR" sz="2800" b="1" dirty="0" err="1">
                <a:solidFill>
                  <a:srgbClr val="0594A9"/>
                </a:solidFill>
                <a:latin typeface="Trebuchet MS" panose="020B0603020202020204" pitchFamily="34" charset="0"/>
                <a:cs typeface="Arial" pitchFamily="34" charset="0"/>
              </a:rPr>
              <a:t>Secțiunea</a:t>
            </a:r>
            <a:r>
              <a:rPr lang="en-US" altLang="ko-KR" sz="2800" b="1" dirty="0">
                <a:solidFill>
                  <a:srgbClr val="0594A9"/>
                </a:solidFill>
                <a:latin typeface="Trebuchet MS" panose="020B0603020202020204" pitchFamily="34" charset="0"/>
                <a:cs typeface="Arial" pitchFamily="34" charset="0"/>
              </a:rPr>
              <a:t> 1-3
</a:t>
            </a:r>
            <a:endParaRPr lang="en-US" altLang="ko-KR" sz="2000" b="1" dirty="0">
              <a:solidFill>
                <a:srgbClr val="0594A9"/>
              </a:solidFill>
              <a:latin typeface="Trebuchet MS" panose="020B0603020202020204" pitchFamily="34" charset="0"/>
              <a:cs typeface="Arial" pitchFamily="34" charset="0"/>
            </a:endParaRPr>
          </a:p>
        </p:txBody>
      </p:sp>
      <p:sp>
        <p:nvSpPr>
          <p:cNvPr id="4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4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48" name="Immagin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540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0" name="CuadroTexto 34">
            <a:extLst>
              <a:ext uri="{FF2B5EF4-FFF2-40B4-BE49-F238E27FC236}">
                <a16:creationId xmlns:a16="http://schemas.microsoft.com/office/drawing/2014/main" xmlns="" id="{486A650B-1B81-458B-B55E-5B3AF64550EB}"/>
              </a:ext>
            </a:extLst>
          </p:cNvPr>
          <p:cNvSpPr txBox="1"/>
          <p:nvPr/>
        </p:nvSpPr>
        <p:spPr>
          <a:xfrm>
            <a:off x="7797303" y="1719167"/>
            <a:ext cx="3399615" cy="4247317"/>
          </a:xfrm>
          <a:prstGeom prst="rect">
            <a:avLst/>
          </a:prstGeom>
          <a:noFill/>
        </p:spPr>
        <p:txBody>
          <a:bodyPr wrap="square">
            <a:spAutoFit/>
          </a:bodyPr>
          <a:lstStyle/>
          <a:p>
            <a:pPr>
              <a:defRPr/>
            </a:pPr>
            <a:endParaRPr lang="en-GB" altLang="es-ES" dirty="0">
              <a:latin typeface="Trebuchet MS" panose="020B0603020202020204" pitchFamily="34" charset="0"/>
              <a:cs typeface="Calibri" panose="020F0502020204030204" pitchFamily="34" charset="0"/>
            </a:endParaRPr>
          </a:p>
          <a:p>
            <a:pPr marL="285750" indent="-285750">
              <a:buFont typeface="Wingdings" panose="05000000000000000000" pitchFamily="2" charset="2"/>
              <a:buChar char="Ø"/>
              <a:defRPr/>
            </a:pPr>
            <a:r>
              <a:rPr lang="en-US" altLang="es-ES" dirty="0" err="1">
                <a:cs typeface="Arial" panose="020B0604020202020204" pitchFamily="34" charset="0"/>
              </a:rPr>
              <a:t>Organizațiile</a:t>
            </a:r>
            <a:r>
              <a:rPr lang="en-US" altLang="es-ES" dirty="0">
                <a:cs typeface="Arial" panose="020B0604020202020204" pitchFamily="34" charset="0"/>
              </a:rPr>
              <a:t> "</a:t>
            </a:r>
            <a:r>
              <a:rPr lang="en-US" altLang="es-ES" dirty="0" err="1">
                <a:cs typeface="Arial" panose="020B0604020202020204" pitchFamily="34" charset="0"/>
              </a:rPr>
              <a:t>tradiționale</a:t>
            </a:r>
            <a:r>
              <a:rPr lang="en-US" altLang="es-ES" dirty="0">
                <a:cs typeface="Arial" panose="020B0604020202020204" pitchFamily="34" charset="0"/>
              </a:rPr>
              <a:t>": </a:t>
            </a:r>
            <a:r>
              <a:rPr lang="en-US" altLang="es-ES" dirty="0" err="1">
                <a:cs typeface="Arial" panose="020B0604020202020204" pitchFamily="34" charset="0"/>
              </a:rPr>
              <a:t>concepute</a:t>
            </a:r>
            <a:r>
              <a:rPr lang="en-US" altLang="es-ES" dirty="0">
                <a:cs typeface="Arial" panose="020B0604020202020204" pitchFamily="34" charset="0"/>
              </a:rPr>
              <a:t> </a:t>
            </a:r>
            <a:r>
              <a:rPr lang="en-US" altLang="es-ES" dirty="0" err="1">
                <a:cs typeface="Arial" panose="020B0604020202020204" pitchFamily="34" charset="0"/>
              </a:rPr>
              <a:t>în</a:t>
            </a:r>
            <a:r>
              <a:rPr lang="en-US" altLang="es-ES" dirty="0">
                <a:cs typeface="Arial" panose="020B0604020202020204" pitchFamily="34" charset="0"/>
              </a:rPr>
              <a:t> </a:t>
            </a:r>
            <a:r>
              <a:rPr lang="en-US" altLang="es-ES" dirty="0" err="1">
                <a:cs typeface="Arial" panose="020B0604020202020204" pitchFamily="34" charset="0"/>
              </a:rPr>
              <a:t>primul</a:t>
            </a:r>
            <a:r>
              <a:rPr lang="en-US" altLang="es-ES" dirty="0">
                <a:cs typeface="Arial" panose="020B0604020202020204" pitchFamily="34" charset="0"/>
              </a:rPr>
              <a:t> </a:t>
            </a:r>
            <a:r>
              <a:rPr lang="en-US" altLang="es-ES" dirty="0" err="1">
                <a:cs typeface="Arial" panose="020B0604020202020204" pitchFamily="34" charset="0"/>
              </a:rPr>
              <a:t>rând</a:t>
            </a:r>
            <a:r>
              <a:rPr lang="en-US" altLang="es-ES" dirty="0">
                <a:cs typeface="Arial" panose="020B0604020202020204" pitchFamily="34" charset="0"/>
              </a:rPr>
              <a:t> </a:t>
            </a:r>
            <a:r>
              <a:rPr lang="en-US" altLang="es-ES" dirty="0" err="1">
                <a:cs typeface="Arial" panose="020B0604020202020204" pitchFamily="34" charset="0"/>
              </a:rPr>
              <a:t>pentru</a:t>
            </a:r>
            <a:r>
              <a:rPr lang="en-US" altLang="es-ES" dirty="0">
                <a:cs typeface="Arial" panose="020B0604020202020204" pitchFamily="34" charset="0"/>
              </a:rPr>
              <a:t> </a:t>
            </a:r>
            <a:r>
              <a:rPr lang="en-US" altLang="es-ES" dirty="0" err="1">
                <a:cs typeface="Arial" panose="020B0604020202020204" pitchFamily="34" charset="0"/>
              </a:rPr>
              <a:t>stabilitate</a:t>
            </a:r>
            <a:r>
              <a:rPr lang="en-US" altLang="es-ES" dirty="0">
                <a:cs typeface="Arial" panose="020B0604020202020204" pitchFamily="34" charset="0"/>
              </a:rPr>
              <a:t>, </a:t>
            </a:r>
            <a:r>
              <a:rPr lang="en-US" altLang="es-ES" dirty="0" err="1">
                <a:cs typeface="Arial" panose="020B0604020202020204" pitchFamily="34" charset="0"/>
              </a:rPr>
              <a:t>implică</a:t>
            </a:r>
            <a:r>
              <a:rPr lang="en-US" altLang="es-ES" dirty="0">
                <a:cs typeface="Arial" panose="020B0604020202020204" pitchFamily="34" charset="0"/>
              </a:rPr>
              <a:t> o </a:t>
            </a:r>
            <a:r>
              <a:rPr lang="en-US" altLang="es-ES" dirty="0" err="1">
                <a:cs typeface="Arial" panose="020B0604020202020204" pitchFamily="34" charset="0"/>
              </a:rPr>
              <a:t>ierarhie</a:t>
            </a:r>
            <a:r>
              <a:rPr lang="en-US" altLang="es-ES" dirty="0">
                <a:cs typeface="Arial" panose="020B0604020202020204" pitchFamily="34" charset="0"/>
              </a:rPr>
              <a:t> </a:t>
            </a:r>
            <a:r>
              <a:rPr lang="en-US" altLang="es-ES" b="1" dirty="0" err="1">
                <a:cs typeface="Arial" panose="020B0604020202020204" pitchFamily="34" charset="0"/>
              </a:rPr>
              <a:t>statică</a:t>
            </a:r>
            <a:r>
              <a:rPr lang="en-US" altLang="es-ES" dirty="0">
                <a:cs typeface="Arial" panose="020B0604020202020204" pitchFamily="34" charset="0"/>
              </a:rPr>
              <a:t>, </a:t>
            </a:r>
            <a:r>
              <a:rPr lang="en-US" altLang="es-ES" b="1" dirty="0" err="1">
                <a:cs typeface="Arial" panose="020B0604020202020204" pitchFamily="34" charset="0"/>
              </a:rPr>
              <a:t>structura</a:t>
            </a:r>
            <a:r>
              <a:rPr lang="ro-RO" altLang="es-ES" b="1" dirty="0">
                <a:cs typeface="Arial" panose="020B0604020202020204" pitchFamily="34" charset="0"/>
              </a:rPr>
              <a:t>t</a:t>
            </a:r>
            <a:r>
              <a:rPr lang="en-US" altLang="es-ES" b="1" dirty="0">
                <a:cs typeface="Arial" panose="020B0604020202020204" pitchFamily="34" charset="0"/>
              </a:rPr>
              <a:t>ă</a:t>
            </a:r>
            <a:r>
              <a:rPr lang="en-US" altLang="es-ES" dirty="0">
                <a:cs typeface="Arial" panose="020B0604020202020204" pitchFamily="34" charset="0"/>
              </a:rPr>
              <a:t>.</a:t>
            </a:r>
            <a:endParaRPr lang="ro-RO" altLang="es-ES" dirty="0">
              <a:cs typeface="Arial" panose="020B0604020202020204" pitchFamily="34" charset="0"/>
            </a:endParaRPr>
          </a:p>
          <a:p>
            <a:pPr marL="285750" indent="-285750">
              <a:buFont typeface="Wingdings" panose="05000000000000000000" pitchFamily="2" charset="2"/>
              <a:buChar char="Ø"/>
              <a:defRPr/>
            </a:pPr>
            <a:endParaRPr lang="en-US"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Ø"/>
              <a:defRPr/>
            </a:pPr>
            <a:r>
              <a:rPr lang="en-US" dirty="0" err="1">
                <a:ea typeface="Calibri" panose="020F0502020204030204" pitchFamily="34" charset="0"/>
                <a:cs typeface="Arial" panose="020B0604020202020204" pitchFamily="34" charset="0"/>
              </a:rPr>
              <a:t>Organizații</a:t>
            </a:r>
            <a:r>
              <a:rPr lang="en-US" dirty="0">
                <a:ea typeface="Calibri" panose="020F0502020204030204" pitchFamily="34" charset="0"/>
                <a:cs typeface="Arial" panose="020B0604020202020204" pitchFamily="34" charset="0"/>
              </a:rPr>
              <a:t> "Agile": </a:t>
            </a:r>
            <a:r>
              <a:rPr lang="en-US" dirty="0" err="1">
                <a:ea typeface="Calibri" panose="020F0502020204030204" pitchFamily="34" charset="0"/>
                <a:cs typeface="Arial" panose="020B0604020202020204" pitchFamily="34" charset="0"/>
              </a:rPr>
              <a:t>concepute</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atât</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pentru</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stabilitate</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cât</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și</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pentru</a:t>
            </a:r>
            <a:r>
              <a:rPr lang="en-US" dirty="0">
                <a:ea typeface="Calibri" panose="020F0502020204030204" pitchFamily="34" charset="0"/>
                <a:cs typeface="Arial" panose="020B0604020202020204" pitchFamily="34" charset="0"/>
              </a:rPr>
              <a:t> </a:t>
            </a:r>
            <a:r>
              <a:rPr lang="en-US" dirty="0" err="1">
                <a:ea typeface="Calibri" panose="020F0502020204030204" pitchFamily="34" charset="0"/>
                <a:cs typeface="Arial" panose="020B0604020202020204" pitchFamily="34" charset="0"/>
              </a:rPr>
              <a:t>dinamism</a:t>
            </a:r>
            <a:r>
              <a:rPr lang="en-US" dirty="0">
                <a:ea typeface="Calibri" panose="020F0502020204030204" pitchFamily="34" charset="0"/>
                <a:cs typeface="Arial" panose="020B0604020202020204" pitchFamily="34" charset="0"/>
              </a:rPr>
              <a:t>. 
</a:t>
            </a:r>
            <a:r>
              <a:rPr lang="it-IT" dirty="0">
                <a:ea typeface="Calibri" panose="020F0502020204030204" pitchFamily="34" charset="0"/>
                <a:cs typeface="Calibri" panose="020F0502020204030204" pitchFamily="34" charset="0"/>
              </a:rPr>
              <a:t>rețea de echipe în cadrul unei culturi centrate pe oameni </a:t>
            </a:r>
            <a:endParaRPr lang="en-US" b="1" dirty="0">
              <a:ea typeface="Calibri" panose="020F0502020204030204" pitchFamily="34" charset="0"/>
              <a:cs typeface="Calibri" panose="020F0502020204030204" pitchFamily="34" charset="0"/>
            </a:endParaRPr>
          </a:p>
          <a:p>
            <a:pPr marL="285750" indent="-285750">
              <a:buFont typeface="Symbol" panose="05050102010706020507" pitchFamily="18" charset="2"/>
              <a:buChar char="-"/>
              <a:defRPr/>
            </a:pPr>
            <a:r>
              <a:rPr lang="en-US" dirty="0" err="1">
                <a:ea typeface="Calibri" panose="020F0502020204030204" pitchFamily="34" charset="0"/>
                <a:cs typeface="Calibri" panose="020F0502020204030204" pitchFamily="34" charset="0"/>
              </a:rPr>
              <a:t>învățare</a:t>
            </a:r>
            <a:r>
              <a:rPr lang="en-US" dirty="0">
                <a:ea typeface="Calibri" panose="020F0502020204030204" pitchFamily="34" charset="0"/>
                <a:cs typeface="Calibri" panose="020F0502020204030204" pitchFamily="34" charset="0"/>
              </a:rPr>
              <a:t> </a:t>
            </a:r>
            <a:r>
              <a:rPr lang="en-US" dirty="0" err="1">
                <a:ea typeface="Calibri" panose="020F0502020204030204" pitchFamily="34" charset="0"/>
                <a:cs typeface="Calibri" panose="020F0502020204030204" pitchFamily="34" charset="0"/>
              </a:rPr>
              <a:t>și</a:t>
            </a:r>
            <a:r>
              <a:rPr lang="en-US" dirty="0">
                <a:ea typeface="Calibri" panose="020F0502020204030204" pitchFamily="34" charset="0"/>
                <a:cs typeface="Calibri" panose="020F0502020204030204" pitchFamily="34" charset="0"/>
              </a:rPr>
              <a:t> </a:t>
            </a:r>
            <a:r>
              <a:rPr lang="en-US" dirty="0" err="1">
                <a:ea typeface="Calibri" panose="020F0502020204030204" pitchFamily="34" charset="0"/>
                <a:cs typeface="Calibri" panose="020F0502020204030204" pitchFamily="34" charset="0"/>
              </a:rPr>
              <a:t>cicluri</a:t>
            </a:r>
            <a:r>
              <a:rPr lang="en-US" dirty="0">
                <a:ea typeface="Calibri" panose="020F0502020204030204" pitchFamily="34" charset="0"/>
                <a:cs typeface="Calibri" panose="020F0502020204030204" pitchFamily="34" charset="0"/>
              </a:rPr>
              <a:t> de </a:t>
            </a:r>
            <a:r>
              <a:rPr lang="en-US" dirty="0" err="1">
                <a:ea typeface="Calibri" panose="020F0502020204030204" pitchFamily="34" charset="0"/>
                <a:cs typeface="Calibri" panose="020F0502020204030204" pitchFamily="34" charset="0"/>
              </a:rPr>
              <a:t>decizie</a:t>
            </a:r>
            <a:r>
              <a:rPr lang="en-US" dirty="0">
                <a:ea typeface="Calibri" panose="020F0502020204030204" pitchFamily="34" charset="0"/>
                <a:cs typeface="Calibri" panose="020F0502020204030204" pitchFamily="34" charset="0"/>
              </a:rPr>
              <a:t> </a:t>
            </a:r>
            <a:r>
              <a:rPr lang="en-US" b="1" dirty="0">
                <a:ea typeface="Calibri" panose="020F0502020204030204" pitchFamily="34" charset="0"/>
                <a:cs typeface="Calibri" panose="020F0502020204030204" pitchFamily="34" charset="0"/>
              </a:rPr>
              <a:t>rapid</a:t>
            </a:r>
            <a:r>
              <a:rPr lang="ro-RO" b="1" dirty="0">
                <a:ea typeface="Calibri" panose="020F0502020204030204" pitchFamily="34" charset="0"/>
                <a:cs typeface="Calibri" panose="020F0502020204030204" pitchFamily="34" charset="0"/>
              </a:rPr>
              <a:t>e</a:t>
            </a:r>
            <a:r>
              <a:rPr lang="ro-RO" dirty="0">
                <a:ea typeface="Calibri" panose="020F0502020204030204" pitchFamily="34" charset="0"/>
                <a:cs typeface="Calibri" panose="020F0502020204030204" pitchFamily="34" charset="0"/>
              </a:rPr>
              <a:t>, </a:t>
            </a:r>
            <a:r>
              <a:rPr lang="en-US" dirty="0">
                <a:ea typeface="Calibri" panose="020F0502020204030204" pitchFamily="34" charset="0"/>
                <a:cs typeface="Calibri" panose="020F0502020204030204" pitchFamily="34" charset="0"/>
              </a:rPr>
              <a:t> activate de </a:t>
            </a:r>
            <a:r>
              <a:rPr lang="en-US" dirty="0" err="1">
                <a:ea typeface="Calibri" panose="020F0502020204030204" pitchFamily="34" charset="0"/>
                <a:cs typeface="Calibri" panose="020F0502020204030204" pitchFamily="34" charset="0"/>
              </a:rPr>
              <a:t>tehnologie</a:t>
            </a:r>
            <a:r>
              <a:rPr lang="en-US" dirty="0">
                <a:ea typeface="Calibri" panose="020F0502020204030204" pitchFamily="34" charset="0"/>
                <a:cs typeface="Calibri" panose="020F0502020204030204" pitchFamily="34" charset="0"/>
              </a:rPr>
              <a:t> </a:t>
            </a:r>
            <a:r>
              <a:rPr lang="en-US" dirty="0" err="1">
                <a:ea typeface="Calibri" panose="020F0502020204030204" pitchFamily="34" charset="0"/>
                <a:cs typeface="Calibri" panose="020F0502020204030204" pitchFamily="34" charset="0"/>
              </a:rPr>
              <a:t>și</a:t>
            </a:r>
            <a:r>
              <a:rPr lang="en-US" dirty="0">
                <a:ea typeface="Calibri" panose="020F0502020204030204" pitchFamily="34" charset="0"/>
                <a:cs typeface="Calibri" panose="020F0502020204030204" pitchFamily="34" charset="0"/>
              </a:rPr>
              <a:t> </a:t>
            </a:r>
            <a:r>
              <a:rPr lang="en-US" dirty="0" err="1">
                <a:ea typeface="Calibri" panose="020F0502020204030204" pitchFamily="34" charset="0"/>
                <a:cs typeface="Calibri" panose="020F0502020204030204" pitchFamily="34" charset="0"/>
              </a:rPr>
              <a:t>ghidate</a:t>
            </a:r>
            <a:r>
              <a:rPr lang="en-US" dirty="0">
                <a:ea typeface="Calibri" panose="020F0502020204030204" pitchFamily="34" charset="0"/>
                <a:cs typeface="Calibri" panose="020F0502020204030204" pitchFamily="34" charset="0"/>
              </a:rPr>
              <a:t> de un scop </a:t>
            </a:r>
            <a:r>
              <a:rPr lang="en-US" dirty="0" err="1">
                <a:ea typeface="Calibri" panose="020F0502020204030204" pitchFamily="34" charset="0"/>
                <a:cs typeface="Calibri" panose="020F0502020204030204" pitchFamily="34" charset="0"/>
              </a:rPr>
              <a:t>comun</a:t>
            </a:r>
            <a:r>
              <a:rPr lang="en-US" dirty="0">
                <a:ea typeface="Calibri" panose="020F0502020204030204" pitchFamily="34" charset="0"/>
                <a:cs typeface="Calibri" panose="020F0502020204030204" pitchFamily="34" charset="0"/>
              </a:rPr>
              <a:t> </a:t>
            </a:r>
            <a:r>
              <a:rPr lang="en-US" dirty="0" err="1">
                <a:ea typeface="Calibri" panose="020F0502020204030204" pitchFamily="34" charset="0"/>
                <a:cs typeface="Calibri" panose="020F0502020204030204" pitchFamily="34" charset="0"/>
              </a:rPr>
              <a:t>puternic</a:t>
            </a:r>
            <a:r>
              <a:rPr lang="en-US" dirty="0">
                <a:ea typeface="Calibri" panose="020F0502020204030204" pitchFamily="34" charset="0"/>
                <a:cs typeface="Calibri" panose="020F0502020204030204" pitchFamily="34" charset="0"/>
              </a:rPr>
              <a:t>.</a:t>
            </a:r>
            <a:endParaRPr lang="es-ES" sz="2400" dirty="0">
              <a:latin typeface="Trebuchet MS" panose="020B0603020202020204" pitchFamily="34" charset="0"/>
              <a:cs typeface="Calibri" panose="020F0502020204030204" pitchFamily="34" charset="0"/>
            </a:endParaRPr>
          </a:p>
        </p:txBody>
      </p:sp>
      <p:pic>
        <p:nvPicPr>
          <p:cNvPr id="2" name="Grafik 1"/>
          <p:cNvPicPr>
            <a:picLocks noChangeAspect="1"/>
          </p:cNvPicPr>
          <p:nvPr/>
        </p:nvPicPr>
        <p:blipFill>
          <a:blip r:embed="rId3"/>
          <a:stretch>
            <a:fillRect/>
          </a:stretch>
        </p:blipFill>
        <p:spPr>
          <a:xfrm>
            <a:off x="930034" y="1868578"/>
            <a:ext cx="6510897" cy="4317825"/>
          </a:xfrm>
          <a:prstGeom prst="rect">
            <a:avLst/>
          </a:prstGeom>
        </p:spPr>
      </p:pic>
      <p:sp>
        <p:nvSpPr>
          <p:cNvPr id="8" name="CuadroTexto 34">
            <a:extLst>
              <a:ext uri="{FF2B5EF4-FFF2-40B4-BE49-F238E27FC236}">
                <a16:creationId xmlns:a16="http://schemas.microsoft.com/office/drawing/2014/main" xmlns="" id="{9F44E7E7-06A8-4B80-8236-DB8BA8F00C10}"/>
              </a:ext>
            </a:extLst>
          </p:cNvPr>
          <p:cNvSpPr txBox="1"/>
          <p:nvPr/>
        </p:nvSpPr>
        <p:spPr>
          <a:xfrm>
            <a:off x="274087" y="1276988"/>
            <a:ext cx="7379779" cy="830997"/>
          </a:xfrm>
          <a:prstGeom prst="rect">
            <a:avLst/>
          </a:prstGeom>
          <a:noFill/>
        </p:spPr>
        <p:txBody>
          <a:bodyPr wrap="square">
            <a:spAutoFit/>
          </a:bodyPr>
          <a:lstStyle/>
          <a:p>
            <a:pPr>
              <a:defRPr/>
            </a:pPr>
            <a:r>
              <a:rPr lang="pt-BR" altLang="es-ES" sz="2400" b="1" dirty="0">
                <a:solidFill>
                  <a:srgbClr val="0594A9"/>
                </a:solidFill>
                <a:latin typeface="Trebuchet MS" panose="020B0603020202020204" pitchFamily="34" charset="0"/>
                <a:cs typeface="Calibri" panose="020F0502020204030204" pitchFamily="34" charset="0"/>
              </a:rPr>
              <a:t>Secțiunea 1 - Agile (R)Evolution
</a:t>
            </a:r>
            <a:endParaRPr lang="en-US" sz="2400" b="1" dirty="0">
              <a:solidFill>
                <a:srgbClr val="0594A9"/>
              </a:solidFill>
              <a:latin typeface="Trebuchet MS" panose="020B0603020202020204" pitchFamily="34" charset="0"/>
              <a:cs typeface="Calibri" panose="020F0502020204030204" pitchFamily="34" charset="0"/>
            </a:endParaRPr>
          </a:p>
        </p:txBody>
      </p:sp>
      <p:sp>
        <p:nvSpPr>
          <p:cNvPr id="9" name="Textfeld 8">
            <a:extLst>
              <a:ext uri="{FF2B5EF4-FFF2-40B4-BE49-F238E27FC236}">
                <a16:creationId xmlns:a16="http://schemas.microsoft.com/office/drawing/2014/main" xmlns="" id="{AEE68B67-6AD7-4428-965A-D56A676ED43A}"/>
              </a:ext>
            </a:extLst>
          </p:cNvPr>
          <p:cNvSpPr txBox="1"/>
          <p:nvPr/>
        </p:nvSpPr>
        <p:spPr>
          <a:xfrm>
            <a:off x="5226871" y="6313329"/>
            <a:ext cx="6832543" cy="230832"/>
          </a:xfrm>
          <a:prstGeom prst="rect">
            <a:avLst/>
          </a:prstGeom>
          <a:noFill/>
        </p:spPr>
        <p:txBody>
          <a:bodyPr wrap="square" rtlCol="0">
            <a:spAutoFit/>
          </a:bodyPr>
          <a:lstStyle/>
          <a:p>
            <a:r>
              <a:rPr lang="de-DE" sz="900" dirty="0">
                <a:solidFill>
                  <a:schemeClr val="bg1">
                    <a:lumMod val="75000"/>
                  </a:schemeClr>
                </a:solidFill>
              </a:rPr>
              <a:t>Source: https://www.mckinsey.com/business-functions/organization/our-insights/performance-management-in-agile-organizations</a:t>
            </a:r>
          </a:p>
        </p:txBody>
      </p:sp>
      <p:grpSp>
        <p:nvGrpSpPr>
          <p:cNvPr id="11" name="Group 27">
            <a:extLst>
              <a:ext uri="{FF2B5EF4-FFF2-40B4-BE49-F238E27FC236}">
                <a16:creationId xmlns:a16="http://schemas.microsoft.com/office/drawing/2014/main" xmlns="" id="{143CC518-1F3D-4AF3-B4AB-384260104A6B}"/>
              </a:ext>
            </a:extLst>
          </p:cNvPr>
          <p:cNvGrpSpPr/>
          <p:nvPr/>
        </p:nvGrpSpPr>
        <p:grpSpPr>
          <a:xfrm>
            <a:off x="402789" y="2197277"/>
            <a:ext cx="199272" cy="206152"/>
            <a:chOff x="2411760" y="3708613"/>
            <a:chExt cx="206152" cy="206152"/>
          </a:xfrm>
        </p:grpSpPr>
        <p:sp>
          <p:nvSpPr>
            <p:cNvPr id="12" name="Oval 28">
              <a:extLst>
                <a:ext uri="{FF2B5EF4-FFF2-40B4-BE49-F238E27FC236}">
                  <a16:creationId xmlns:a16="http://schemas.microsoft.com/office/drawing/2014/main" xmlns="" id="{4018F467-DC26-44C2-8AE2-7B277D6099EE}"/>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3" name="Chevron 38">
              <a:extLst>
                <a:ext uri="{FF2B5EF4-FFF2-40B4-BE49-F238E27FC236}">
                  <a16:creationId xmlns:a16="http://schemas.microsoft.com/office/drawing/2014/main" xmlns="" id="{E8981CD6-06E2-4A03-9C85-744B0563745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TextBox 3"/>
          <p:cNvSpPr txBox="1"/>
          <p:nvPr/>
        </p:nvSpPr>
        <p:spPr>
          <a:xfrm>
            <a:off x="5773479" y="451493"/>
            <a:ext cx="6071331" cy="1077218"/>
          </a:xfrm>
          <a:prstGeom prst="rect">
            <a:avLst/>
          </a:prstGeom>
          <a:noFill/>
        </p:spPr>
        <p:txBody>
          <a:bodyPr wrap="square" rtlCol="0">
            <a:spAutoFit/>
          </a:bodyPr>
          <a:lstStyle/>
          <a:p>
            <a:pPr algn="r"/>
            <a:r>
              <a:rPr lang="pt-BR" altLang="ko-KR" sz="3200" b="1" dirty="0">
                <a:solidFill>
                  <a:srgbClr val="F36A0D"/>
                </a:solidFill>
                <a:latin typeface="Trebuchet MS" panose="020B0603020202020204" pitchFamily="34" charset="0"/>
                <a:cs typeface="Arial" pitchFamily="34" charset="0"/>
              </a:rPr>
              <a:t>Unitatea</a:t>
            </a:r>
            <a:r>
              <a:rPr lang="ro-RO" altLang="ko-KR" sz="3200" b="1" dirty="0">
                <a:solidFill>
                  <a:srgbClr val="F36A0D"/>
                </a:solidFill>
                <a:latin typeface="Trebuchet MS" panose="020B0603020202020204" pitchFamily="34" charset="0"/>
                <a:cs typeface="Arial" pitchFamily="34" charset="0"/>
              </a:rPr>
              <a:t> </a:t>
            </a:r>
            <a:r>
              <a:rPr lang="pt-BR" altLang="ko-KR" sz="3200" b="1" dirty="0">
                <a:solidFill>
                  <a:srgbClr val="F36A0D"/>
                </a:solidFill>
                <a:latin typeface="Trebuchet MS" panose="020B0603020202020204" pitchFamily="34" charset="0"/>
                <a:cs typeface="Arial" pitchFamily="34" charset="0"/>
              </a:rPr>
              <a:t>3 - Agile (R)Evolution
</a:t>
            </a:r>
            <a:endParaRPr lang="en-US" altLang="ko-KR" sz="3200" b="1" dirty="0">
              <a:solidFill>
                <a:srgbClr val="F36A0D"/>
              </a:solidFill>
              <a:latin typeface="Trebuchet MS" panose="020B0603020202020204" pitchFamily="34" charset="0"/>
              <a:cs typeface="Arial" pitchFamily="34" charset="0"/>
            </a:endParaRPr>
          </a:p>
        </p:txBody>
      </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17" name="Immagin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64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feld 7"/>
          <p:cNvSpPr txBox="1"/>
          <p:nvPr/>
        </p:nvSpPr>
        <p:spPr>
          <a:xfrm>
            <a:off x="9848760" y="6286888"/>
            <a:ext cx="1843774" cy="230832"/>
          </a:xfrm>
          <a:prstGeom prst="rect">
            <a:avLst/>
          </a:prstGeom>
          <a:noFill/>
        </p:spPr>
        <p:txBody>
          <a:bodyPr wrap="none" rtlCol="0">
            <a:spAutoFit/>
          </a:bodyPr>
          <a:lstStyle/>
          <a:p>
            <a:r>
              <a:rPr lang="de-DE" sz="900" dirty="0">
                <a:solidFill>
                  <a:schemeClr val="bg1">
                    <a:lumMod val="75000"/>
                  </a:schemeClr>
                </a:solidFill>
              </a:rPr>
              <a:t>Source: managementsolutions.com</a:t>
            </a:r>
          </a:p>
        </p:txBody>
      </p:sp>
      <p:sp>
        <p:nvSpPr>
          <p:cNvPr id="19" name="CuadroTexto 34">
            <a:extLst>
              <a:ext uri="{FF2B5EF4-FFF2-40B4-BE49-F238E27FC236}">
                <a16:creationId xmlns:a16="http://schemas.microsoft.com/office/drawing/2014/main" xmlns="" id="{0236AEA1-BA78-469C-A843-DC16874F1923}"/>
              </a:ext>
            </a:extLst>
          </p:cNvPr>
          <p:cNvSpPr txBox="1"/>
          <p:nvPr/>
        </p:nvSpPr>
        <p:spPr>
          <a:xfrm>
            <a:off x="274087" y="1286224"/>
            <a:ext cx="8401171" cy="1200329"/>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 De </a:t>
            </a:r>
            <a:r>
              <a:rPr lang="en-GB" altLang="es-ES" sz="2400" b="1" dirty="0" err="1">
                <a:solidFill>
                  <a:srgbClr val="0594A9"/>
                </a:solidFill>
                <a:latin typeface="Trebuchet MS" panose="020B0603020202020204" pitchFamily="34" charset="0"/>
                <a:cs typeface="Calibri" panose="020F0502020204030204" pitchFamily="34" charset="0"/>
              </a:rPr>
              <a:t>ce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această</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metodologie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atât</a:t>
            </a:r>
            <a:r>
              <a:rPr lang="en-GB" altLang="es-ES" sz="2400" b="1" dirty="0">
                <a:solidFill>
                  <a:srgbClr val="0594A9"/>
                </a:solidFill>
                <a:latin typeface="Trebuchet MS" panose="020B0603020202020204" pitchFamily="34" charset="0"/>
                <a:cs typeface="Calibri" panose="020F0502020204030204" pitchFamily="34" charset="0"/>
              </a:rPr>
              <a:t> de </a:t>
            </a:r>
            <a:r>
              <a:rPr lang="en-GB" altLang="es-ES" sz="2400" b="1" dirty="0" err="1">
                <a:solidFill>
                  <a:srgbClr val="0594A9"/>
                </a:solidFill>
                <a:latin typeface="Trebuchet MS" panose="020B0603020202020204" pitchFamily="34" charset="0"/>
                <a:cs typeface="Calibri" panose="020F0502020204030204" pitchFamily="34" charset="0"/>
              </a:rPr>
              <a:t>importantă</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astăzi</a:t>
            </a:r>
            <a:r>
              <a:rPr lang="en-GB" altLang="es-ES" sz="2400" b="1" dirty="0">
                <a:solidFill>
                  <a:srgbClr val="0594A9"/>
                </a:solidFill>
                <a:latin typeface="Trebuchet MS" panose="020B0603020202020204" pitchFamily="34" charset="0"/>
                <a:cs typeface="Calibri" panose="020F0502020204030204" pitchFamily="34" charset="0"/>
              </a:rPr>
              <a:t>
</a:t>
            </a:r>
            <a:endParaRPr lang="en-US" sz="2400" b="1" dirty="0">
              <a:solidFill>
                <a:srgbClr val="0594A9"/>
              </a:solidFill>
              <a:latin typeface="Trebuchet MS" panose="020B0603020202020204" pitchFamily="34" charset="0"/>
              <a:cs typeface="Calibri" panose="020F0502020204030204" pitchFamily="34" charset="0"/>
            </a:endParaRPr>
          </a:p>
        </p:txBody>
      </p:sp>
      <p:sp>
        <p:nvSpPr>
          <p:cNvPr id="2" name="Textfeld 1">
            <a:extLst>
              <a:ext uri="{FF2B5EF4-FFF2-40B4-BE49-F238E27FC236}">
                <a16:creationId xmlns:a16="http://schemas.microsoft.com/office/drawing/2014/main" xmlns="" id="{0BDDE608-48CA-44AD-818E-0A053F1ACD76}"/>
              </a:ext>
            </a:extLst>
          </p:cNvPr>
          <p:cNvSpPr txBox="1"/>
          <p:nvPr/>
        </p:nvSpPr>
        <p:spPr>
          <a:xfrm>
            <a:off x="5901110" y="3030636"/>
            <a:ext cx="5410089" cy="1754326"/>
          </a:xfrm>
          <a:prstGeom prst="rect">
            <a:avLst/>
          </a:prstGeom>
          <a:noFill/>
        </p:spPr>
        <p:txBody>
          <a:bodyPr wrap="square" rtlCol="0">
            <a:spAutoFit/>
          </a:bodyPr>
          <a:lstStyle/>
          <a:p>
            <a:pPr marL="285750" indent="-285750">
              <a:buFont typeface="Arial" panose="020B0604020202020204" pitchFamily="34" charset="0"/>
              <a:buChar char="•"/>
            </a:pPr>
            <a:r>
              <a:rPr lang="en-US" dirty="0" err="1"/>
              <a:t>Metodologia</a:t>
            </a:r>
            <a:r>
              <a:rPr lang="en-US" dirty="0"/>
              <a:t> Agile </a:t>
            </a:r>
            <a:r>
              <a:rPr lang="en-US" dirty="0" err="1"/>
              <a:t>depășește</a:t>
            </a:r>
            <a:r>
              <a:rPr lang="en-US" dirty="0"/>
              <a:t> </a:t>
            </a:r>
            <a:r>
              <a:rPr lang="en-US" dirty="0" err="1"/>
              <a:t>riscul</a:t>
            </a:r>
            <a:r>
              <a:rPr lang="en-US" dirty="0"/>
              <a:t> de a p</a:t>
            </a:r>
            <a:r>
              <a:rPr lang="ro-RO" dirty="0"/>
              <a:t>ierde</a:t>
            </a:r>
            <a:r>
              <a:rPr lang="en-US" dirty="0"/>
              <a:t> </a:t>
            </a:r>
            <a:r>
              <a:rPr lang="en-US" dirty="0" err="1"/>
              <a:t>mult</a:t>
            </a:r>
            <a:r>
              <a:rPr lang="en-US" dirty="0"/>
              <a:t> </a:t>
            </a:r>
            <a:r>
              <a:rPr lang="en-US" dirty="0" err="1"/>
              <a:t>timp</a:t>
            </a:r>
            <a:r>
              <a:rPr lang="en-US" dirty="0"/>
              <a:t> </a:t>
            </a:r>
            <a:r>
              <a:rPr lang="en-US" dirty="0" err="1"/>
              <a:t>dacă</a:t>
            </a:r>
            <a:r>
              <a:rPr lang="en-US" dirty="0"/>
              <a:t> sunt </a:t>
            </a:r>
            <a:r>
              <a:rPr lang="en-US" dirty="0" err="1"/>
              <a:t>necesare</a:t>
            </a:r>
            <a:r>
              <a:rPr lang="en-US" dirty="0"/>
              <a:t> </a:t>
            </a:r>
            <a:r>
              <a:rPr lang="en-US" dirty="0" err="1"/>
              <a:t>modificări</a:t>
            </a:r>
            <a:r>
              <a:rPr lang="en-US" dirty="0"/>
              <a:t>. 
</a:t>
            </a:r>
            <a:r>
              <a:rPr lang="en-US" dirty="0" err="1"/>
              <a:t>Permite</a:t>
            </a:r>
            <a:r>
              <a:rPr lang="en-US" dirty="0"/>
              <a:t> </a:t>
            </a:r>
            <a:r>
              <a:rPr lang="en-US" dirty="0" err="1"/>
              <a:t>echipelor</a:t>
            </a:r>
            <a:r>
              <a:rPr lang="en-US" dirty="0"/>
              <a:t> </a:t>
            </a:r>
            <a:r>
              <a:rPr lang="en-US" dirty="0" err="1"/>
              <a:t>să</a:t>
            </a:r>
            <a:r>
              <a:rPr lang="en-US" dirty="0"/>
              <a:t> </a:t>
            </a:r>
            <a:r>
              <a:rPr lang="en-US" dirty="0" err="1"/>
              <a:t>lucreze</a:t>
            </a:r>
            <a:r>
              <a:rPr lang="en-US" dirty="0"/>
              <a:t> direct cu </a:t>
            </a:r>
            <a:r>
              <a:rPr lang="en-US" dirty="0" err="1"/>
              <a:t>clienții</a:t>
            </a:r>
            <a:r>
              <a:rPr lang="en-US" dirty="0"/>
              <a:t>, </a:t>
            </a:r>
            <a:r>
              <a:rPr lang="en-US" dirty="0" err="1"/>
              <a:t>în</a:t>
            </a:r>
            <a:r>
              <a:rPr lang="en-US" dirty="0"/>
              <a:t> loc </a:t>
            </a:r>
            <a:r>
              <a:rPr lang="en-US" dirty="0" err="1"/>
              <a:t>să</a:t>
            </a:r>
            <a:r>
              <a:rPr lang="en-US" dirty="0"/>
              <a:t> </a:t>
            </a:r>
            <a:r>
              <a:rPr lang="en-US" dirty="0" err="1"/>
              <a:t>lucreze</a:t>
            </a:r>
            <a:r>
              <a:rPr lang="en-US" dirty="0"/>
              <a:t> cu </a:t>
            </a:r>
            <a:r>
              <a:rPr lang="en-US" dirty="0" err="1"/>
              <a:t>alte</a:t>
            </a:r>
            <a:r>
              <a:rPr lang="en-US" dirty="0"/>
              <a:t> </a:t>
            </a:r>
            <a:r>
              <a:rPr lang="en-US" dirty="0" err="1"/>
              <a:t>echipe</a:t>
            </a:r>
            <a:r>
              <a:rPr lang="en-US" dirty="0"/>
              <a:t>. 
</a:t>
            </a:r>
            <a:r>
              <a:rPr lang="en-US" dirty="0" err="1"/>
              <a:t>Acest</a:t>
            </a:r>
            <a:r>
              <a:rPr lang="en-US" dirty="0"/>
              <a:t> </a:t>
            </a:r>
            <a:r>
              <a:rPr lang="en-US" dirty="0" err="1"/>
              <a:t>lucru</a:t>
            </a:r>
            <a:r>
              <a:rPr lang="en-US" dirty="0"/>
              <a:t> </a:t>
            </a:r>
            <a:r>
              <a:rPr lang="en-US" dirty="0" err="1"/>
              <a:t>oferă</a:t>
            </a:r>
            <a:r>
              <a:rPr lang="en-US" dirty="0"/>
              <a:t> un </a:t>
            </a:r>
            <a:r>
              <a:rPr lang="en-US" dirty="0" err="1"/>
              <a:t>rezultat</a:t>
            </a:r>
            <a:r>
              <a:rPr lang="en-US" dirty="0"/>
              <a:t> </a:t>
            </a:r>
            <a:r>
              <a:rPr lang="en-US" dirty="0" err="1"/>
              <a:t>clar</a:t>
            </a:r>
            <a:r>
              <a:rPr lang="en-US" dirty="0"/>
              <a:t>, cu un </a:t>
            </a:r>
            <a:r>
              <a:rPr lang="en-US" dirty="0" err="1"/>
              <a:t>obiectiv</a:t>
            </a:r>
            <a:r>
              <a:rPr lang="en-US" dirty="0"/>
              <a:t> </a:t>
            </a:r>
            <a:r>
              <a:rPr lang="en-US" dirty="0" err="1"/>
              <a:t>concentrat</a:t>
            </a:r>
            <a:r>
              <a:rPr lang="en-US" dirty="0"/>
              <a:t> </a:t>
            </a:r>
            <a:r>
              <a:rPr lang="en-US" dirty="0" err="1"/>
              <a:t>și</a:t>
            </a:r>
            <a:r>
              <a:rPr lang="en-US" dirty="0"/>
              <a:t> </a:t>
            </a:r>
            <a:r>
              <a:rPr lang="en-US" dirty="0" err="1"/>
              <a:t>într</a:t>
            </a:r>
            <a:r>
              <a:rPr lang="en-US" dirty="0"/>
              <a:t>-un mod incremental.</a:t>
            </a:r>
            <a:endParaRPr lang="de-DE" dirty="0"/>
          </a:p>
        </p:txBody>
      </p:sp>
      <p:sp>
        <p:nvSpPr>
          <p:cNvPr id="23" name="CuadroTexto 34">
            <a:extLst>
              <a:ext uri="{FF2B5EF4-FFF2-40B4-BE49-F238E27FC236}">
                <a16:creationId xmlns:a16="http://schemas.microsoft.com/office/drawing/2014/main" xmlns="" id="{5E6E9302-19F4-4741-8B83-9E3CEB1A14F3}"/>
              </a:ext>
            </a:extLst>
          </p:cNvPr>
          <p:cNvSpPr txBox="1"/>
          <p:nvPr/>
        </p:nvSpPr>
        <p:spPr>
          <a:xfrm>
            <a:off x="498202" y="1954306"/>
            <a:ext cx="747892" cy="923330"/>
          </a:xfrm>
          <a:prstGeom prst="rect">
            <a:avLst/>
          </a:prstGeom>
          <a:noFill/>
        </p:spPr>
        <p:txBody>
          <a:bodyPr wrap="square">
            <a:spAutoFit/>
          </a:bodyPr>
          <a:lstStyle/>
          <a:p>
            <a:pPr>
              <a:defRPr/>
            </a:pPr>
            <a:r>
              <a:rPr lang="en-GB" altLang="es-ES" sz="5400" b="1" dirty="0">
                <a:solidFill>
                  <a:srgbClr val="0594A9"/>
                </a:solidFill>
                <a:latin typeface="Trebuchet MS" panose="020B0603020202020204" pitchFamily="34" charset="0"/>
                <a:cs typeface="Calibri" panose="020F0502020204030204" pitchFamily="34" charset="0"/>
              </a:rPr>
              <a:t>5</a:t>
            </a:r>
            <a:endParaRPr lang="en-GB" altLang="es-ES" sz="2400" dirty="0">
              <a:latin typeface="Trebuchet MS" panose="020B0603020202020204" pitchFamily="34" charset="0"/>
              <a:cs typeface="Calibri" panose="020F0502020204030204" pitchFamily="34" charset="0"/>
            </a:endParaRPr>
          </a:p>
        </p:txBody>
      </p:sp>
      <p:sp>
        <p:nvSpPr>
          <p:cNvPr id="24" name="Rechteck 23">
            <a:extLst>
              <a:ext uri="{FF2B5EF4-FFF2-40B4-BE49-F238E27FC236}">
                <a16:creationId xmlns:a16="http://schemas.microsoft.com/office/drawing/2014/main" xmlns="" id="{2B64215B-0E41-41F1-A63D-6A5BD01C55B0}"/>
              </a:ext>
            </a:extLst>
          </p:cNvPr>
          <p:cNvSpPr/>
          <p:nvPr/>
        </p:nvSpPr>
        <p:spPr>
          <a:xfrm>
            <a:off x="1246094" y="2088703"/>
            <a:ext cx="2122953" cy="1015663"/>
          </a:xfrm>
          <a:prstGeom prst="rect">
            <a:avLst/>
          </a:prstGeom>
        </p:spPr>
        <p:txBody>
          <a:bodyPr wrap="none">
            <a:spAutoFit/>
          </a:bodyPr>
          <a:lstStyle/>
          <a:p>
            <a:r>
              <a:rPr lang="de-DE" sz="2000" b="1" dirty="0">
                <a:solidFill>
                  <a:srgbClr val="0594A9"/>
                </a:solidFill>
                <a:latin typeface="Trebuchet MS" panose="020B0603020202020204" pitchFamily="34" charset="0"/>
                <a:cs typeface="Calibri" panose="020F0502020204030204" pitchFamily="34" charset="0"/>
              </a:rPr>
              <a:t>Nivel</a:t>
            </a:r>
            <a:r>
              <a:rPr lang="ro-RO" sz="2000" b="1" dirty="0">
                <a:solidFill>
                  <a:srgbClr val="0594A9"/>
                </a:solidFill>
                <a:latin typeface="Trebuchet MS" panose="020B0603020202020204" pitchFamily="34" charset="0"/>
                <a:cs typeface="Calibri" panose="020F0502020204030204" pitchFamily="34" charset="0"/>
              </a:rPr>
              <a:t>uri</a:t>
            </a:r>
            <a:r>
              <a:rPr lang="de-DE" sz="2000" b="1" dirty="0">
                <a:solidFill>
                  <a:srgbClr val="0594A9"/>
                </a:solidFill>
                <a:latin typeface="Trebuchet MS" panose="020B0603020202020204" pitchFamily="34" charset="0"/>
                <a:cs typeface="Calibri" panose="020F0502020204030204" pitchFamily="34" charset="0"/>
              </a:rPr>
              <a:t> de 
Planificare </a:t>
            </a:r>
            <a:r>
              <a:rPr lang="ro-RO" sz="2000" b="1" dirty="0">
                <a:solidFill>
                  <a:srgbClr val="0594A9"/>
                </a:solidFill>
                <a:latin typeface="Trebuchet MS" panose="020B0603020202020204" pitchFamily="34" charset="0"/>
                <a:cs typeface="Calibri" panose="020F0502020204030204" pitchFamily="34" charset="0"/>
              </a:rPr>
              <a:t>Agile</a:t>
            </a:r>
            <a:r>
              <a:rPr lang="de-DE" sz="2000" b="1" dirty="0">
                <a:solidFill>
                  <a:srgbClr val="0594A9"/>
                </a:solidFill>
                <a:latin typeface="Trebuchet MS" panose="020B0603020202020204" pitchFamily="34" charset="0"/>
                <a:cs typeface="Calibri" panose="020F0502020204030204" pitchFamily="34" charset="0"/>
              </a:rPr>
              <a:t>
</a:t>
            </a:r>
          </a:p>
        </p:txBody>
      </p:sp>
      <p:grpSp>
        <p:nvGrpSpPr>
          <p:cNvPr id="29" name="Group 33">
            <a:extLst>
              <a:ext uri="{FF2B5EF4-FFF2-40B4-BE49-F238E27FC236}">
                <a16:creationId xmlns:a16="http://schemas.microsoft.com/office/drawing/2014/main" xmlns="" id="{66C0C34C-AAC3-46A9-ACAF-09B167148A36}"/>
              </a:ext>
            </a:extLst>
          </p:cNvPr>
          <p:cNvGrpSpPr/>
          <p:nvPr/>
        </p:nvGrpSpPr>
        <p:grpSpPr>
          <a:xfrm>
            <a:off x="274087" y="2312895"/>
            <a:ext cx="199272" cy="206152"/>
            <a:chOff x="2411760" y="3708613"/>
            <a:chExt cx="206152" cy="206152"/>
          </a:xfrm>
        </p:grpSpPr>
        <p:sp>
          <p:nvSpPr>
            <p:cNvPr id="30" name="Oval 34">
              <a:extLst>
                <a:ext uri="{FF2B5EF4-FFF2-40B4-BE49-F238E27FC236}">
                  <a16:creationId xmlns:a16="http://schemas.microsoft.com/office/drawing/2014/main" xmlns="" id="{EE8B171A-00E9-4223-8135-37E3FD4F70DB}"/>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1" name="Chevron 45">
              <a:extLst>
                <a:ext uri="{FF2B5EF4-FFF2-40B4-BE49-F238E27FC236}">
                  <a16:creationId xmlns:a16="http://schemas.microsoft.com/office/drawing/2014/main" xmlns="" id="{F0FFA459-D1C4-405C-B728-3C54D69D3EB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2" name="TextBox 3"/>
          <p:cNvSpPr txBox="1"/>
          <p:nvPr/>
        </p:nvSpPr>
        <p:spPr>
          <a:xfrm>
            <a:off x="5901110" y="451493"/>
            <a:ext cx="5943700" cy="1077218"/>
          </a:xfrm>
          <a:prstGeom prst="rect">
            <a:avLst/>
          </a:prstGeom>
          <a:noFill/>
        </p:spPr>
        <p:txBody>
          <a:bodyPr wrap="square" rtlCol="0">
            <a:spAutoFit/>
          </a:bodyPr>
          <a:lstStyle/>
          <a:p>
            <a:pPr algn="r"/>
            <a:r>
              <a:rPr lang="pt-BR" altLang="ko-KR" sz="3200" b="1" dirty="0">
                <a:solidFill>
                  <a:srgbClr val="F36A0D"/>
                </a:solidFill>
                <a:latin typeface="Trebuchet MS" panose="020B0603020202020204" pitchFamily="34" charset="0"/>
                <a:cs typeface="Arial" pitchFamily="34" charset="0"/>
              </a:rPr>
              <a:t>Unitatea 3 - Agile (R)Evolution
</a:t>
            </a:r>
            <a:endParaRPr lang="en-US" altLang="ko-KR" sz="3200" b="1" dirty="0">
              <a:solidFill>
                <a:srgbClr val="F36A0D"/>
              </a:solidFill>
              <a:latin typeface="Trebuchet MS" panose="020B0603020202020204" pitchFamily="34" charset="0"/>
              <a:cs typeface="Arial" pitchFamily="34" charset="0"/>
            </a:endParaRPr>
          </a:p>
        </p:txBody>
      </p:sp>
      <p:pic>
        <p:nvPicPr>
          <p:cNvPr id="15"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305" t="71359" r="3501" b="14199"/>
          <a:stretch/>
        </p:blipFill>
        <p:spPr bwMode="auto">
          <a:xfrm>
            <a:off x="3388659" y="5318286"/>
            <a:ext cx="1895475" cy="5238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Flussdiagramm: Verbinder 15">
            <a:extLst>
              <a:ext uri="{FF2B5EF4-FFF2-40B4-BE49-F238E27FC236}">
                <a16:creationId xmlns:a16="http://schemas.microsoft.com/office/drawing/2014/main" xmlns="" id="{944B569D-8E5C-480F-B082-2901F85DD2F5}"/>
              </a:ext>
            </a:extLst>
          </p:cNvPr>
          <p:cNvSpPr/>
          <p:nvPr/>
        </p:nvSpPr>
        <p:spPr>
          <a:xfrm>
            <a:off x="498202" y="2928595"/>
            <a:ext cx="2899421" cy="28626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900" dirty="0">
              <a:solidFill>
                <a:schemeClr val="tx1"/>
              </a:solidFill>
              <a:latin typeface="Arial" panose="020B0604020202020204" pitchFamily="34" charset="0"/>
              <a:cs typeface="Arial" panose="020B0604020202020204" pitchFamily="34" charset="0"/>
            </a:endParaRPr>
          </a:p>
        </p:txBody>
      </p:sp>
      <p:sp>
        <p:nvSpPr>
          <p:cNvPr id="17" name="Flussdiagramm: Verbinder 16">
            <a:extLst>
              <a:ext uri="{FF2B5EF4-FFF2-40B4-BE49-F238E27FC236}">
                <a16:creationId xmlns:a16="http://schemas.microsoft.com/office/drawing/2014/main" xmlns="" id="{C12A3C79-AF3D-47EF-89B0-039E1436984A}"/>
              </a:ext>
            </a:extLst>
          </p:cNvPr>
          <p:cNvSpPr/>
          <p:nvPr/>
        </p:nvSpPr>
        <p:spPr>
          <a:xfrm>
            <a:off x="779929" y="3395913"/>
            <a:ext cx="2402542" cy="2395288"/>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ro-RO" sz="900" dirty="0">
                <a:solidFill>
                  <a:schemeClr val="tx1"/>
                </a:solidFill>
                <a:latin typeface="Arial" panose="020B0604020202020204" pitchFamily="34" charset="0"/>
                <a:cs typeface="Arial" panose="020B0604020202020204" pitchFamily="34" charset="0"/>
              </a:rPr>
              <a:t>Harta</a:t>
            </a:r>
            <a:r>
              <a:rPr lang="pt-BR" sz="900" dirty="0">
                <a:solidFill>
                  <a:schemeClr val="tx1"/>
                </a:solidFill>
                <a:latin typeface="Arial" panose="020B0604020202020204" pitchFamily="34" charset="0"/>
                <a:cs typeface="Arial" panose="020B0604020202020204" pitchFamily="34" charset="0"/>
              </a:rPr>
              <a:t> produsului 
</a:t>
            </a:r>
            <a:endParaRPr lang="de-DE" sz="900" dirty="0">
              <a:solidFill>
                <a:schemeClr val="tx1"/>
              </a:solidFill>
              <a:latin typeface="Arial" panose="020B0604020202020204" pitchFamily="34" charset="0"/>
              <a:cs typeface="Arial" panose="020B0604020202020204" pitchFamily="34" charset="0"/>
            </a:endParaRPr>
          </a:p>
        </p:txBody>
      </p:sp>
      <p:sp>
        <p:nvSpPr>
          <p:cNvPr id="18" name="Flussdiagramm: Verbinder 17">
            <a:extLst>
              <a:ext uri="{FF2B5EF4-FFF2-40B4-BE49-F238E27FC236}">
                <a16:creationId xmlns:a16="http://schemas.microsoft.com/office/drawing/2014/main" xmlns="" id="{7201B2FA-020F-4F87-BA2A-63ED2DA37124}"/>
              </a:ext>
            </a:extLst>
          </p:cNvPr>
          <p:cNvSpPr/>
          <p:nvPr/>
        </p:nvSpPr>
        <p:spPr>
          <a:xfrm>
            <a:off x="1091136" y="3938512"/>
            <a:ext cx="1815990" cy="1852688"/>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de-DE" sz="900" dirty="0">
                <a:solidFill>
                  <a:schemeClr val="tx1"/>
                </a:solidFill>
                <a:latin typeface="Arial" panose="020B0604020202020204" pitchFamily="34" charset="0"/>
                <a:cs typeface="Arial" panose="020B0604020202020204" pitchFamily="34" charset="0"/>
              </a:rPr>
              <a:t>Planificarea lansării
</a:t>
            </a:r>
          </a:p>
        </p:txBody>
      </p:sp>
      <p:sp>
        <p:nvSpPr>
          <p:cNvPr id="20" name="Flussdiagramm: Verbinder 19">
            <a:extLst>
              <a:ext uri="{FF2B5EF4-FFF2-40B4-BE49-F238E27FC236}">
                <a16:creationId xmlns:a16="http://schemas.microsoft.com/office/drawing/2014/main" xmlns="" id="{E1DCF720-E02C-466D-AB8D-065301874EEF}"/>
              </a:ext>
            </a:extLst>
          </p:cNvPr>
          <p:cNvSpPr/>
          <p:nvPr/>
        </p:nvSpPr>
        <p:spPr>
          <a:xfrm>
            <a:off x="1344706" y="4455458"/>
            <a:ext cx="1308848" cy="133574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ro-RO" sz="900" dirty="0">
                <a:solidFill>
                  <a:schemeClr val="tx1"/>
                </a:solidFill>
                <a:latin typeface="Arial" panose="020B0604020202020204" pitchFamily="34" charset="0"/>
                <a:cs typeface="Arial" panose="020B0604020202020204" pitchFamily="34" charset="0"/>
              </a:rPr>
              <a:t>Planificarea interacțiunilor</a:t>
            </a:r>
            <a:endParaRPr lang="de-DE" sz="900" dirty="0">
              <a:solidFill>
                <a:schemeClr val="tx1"/>
              </a:solidFill>
              <a:latin typeface="Arial" panose="020B0604020202020204" pitchFamily="34" charset="0"/>
              <a:cs typeface="Arial" panose="020B0604020202020204" pitchFamily="34" charset="0"/>
            </a:endParaRPr>
          </a:p>
        </p:txBody>
      </p:sp>
      <p:sp>
        <p:nvSpPr>
          <p:cNvPr id="21" name="Flussdiagramm: Verbinder 20">
            <a:extLst>
              <a:ext uri="{FF2B5EF4-FFF2-40B4-BE49-F238E27FC236}">
                <a16:creationId xmlns:a16="http://schemas.microsoft.com/office/drawing/2014/main" xmlns="" id="{CC0691A8-8AA8-496F-8A6F-F54DF798DB1D}"/>
              </a:ext>
            </a:extLst>
          </p:cNvPr>
          <p:cNvSpPr/>
          <p:nvPr/>
        </p:nvSpPr>
        <p:spPr>
          <a:xfrm>
            <a:off x="1550894" y="4975412"/>
            <a:ext cx="887506" cy="815786"/>
          </a:xfrm>
          <a:prstGeom prst="flowChartConnector">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o-RO" sz="900" dirty="0">
                <a:solidFill>
                  <a:schemeClr val="tx1"/>
                </a:solidFill>
                <a:latin typeface="Arial" panose="020B0604020202020204" pitchFamily="34" charset="0"/>
                <a:cs typeface="Arial" panose="020B0604020202020204" pitchFamily="34" charset="0"/>
              </a:rPr>
              <a:t>Planificarea zilnică
</a:t>
            </a:r>
            <a:endParaRPr lang="de-DE" sz="900" dirty="0">
              <a:solidFill>
                <a:schemeClr val="tx1"/>
              </a:solidFill>
              <a:latin typeface="Arial" panose="020B0604020202020204" pitchFamily="34" charset="0"/>
              <a:cs typeface="Arial" panose="020B0604020202020204" pitchFamily="34" charset="0"/>
            </a:endParaRPr>
          </a:p>
        </p:txBody>
      </p:sp>
      <p:sp>
        <p:nvSpPr>
          <p:cNvPr id="22" name="Textfeld 21">
            <a:extLst>
              <a:ext uri="{FF2B5EF4-FFF2-40B4-BE49-F238E27FC236}">
                <a16:creationId xmlns:a16="http://schemas.microsoft.com/office/drawing/2014/main" xmlns="" id="{A22B6051-09BA-40DF-8FE1-3305500AE1CE}"/>
              </a:ext>
            </a:extLst>
          </p:cNvPr>
          <p:cNvSpPr txBox="1"/>
          <p:nvPr/>
        </p:nvSpPr>
        <p:spPr>
          <a:xfrm>
            <a:off x="1483682" y="3116495"/>
            <a:ext cx="1191352" cy="369332"/>
          </a:xfrm>
          <a:prstGeom prst="rect">
            <a:avLst/>
          </a:prstGeom>
          <a:noFill/>
        </p:spPr>
        <p:txBody>
          <a:bodyPr wrap="none" rtlCol="0">
            <a:spAutoFit/>
          </a:bodyPr>
          <a:lstStyle/>
          <a:p>
            <a:r>
              <a:rPr lang="de-DE" sz="900" dirty="0">
                <a:latin typeface="Arial" panose="020B0604020202020204" pitchFamily="34" charset="0"/>
                <a:cs typeface="Arial" panose="020B0604020202020204" pitchFamily="34" charset="0"/>
              </a:rPr>
              <a:t>Viziunea produsului
</a:t>
            </a:r>
            <a:endParaRPr lang="de-DE" dirty="0"/>
          </a:p>
        </p:txBody>
      </p:sp>
      <p:pic>
        <p:nvPicPr>
          <p:cNvPr id="25"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92" t="20787" b="67506"/>
          <a:stretch/>
        </p:blipFill>
        <p:spPr bwMode="auto">
          <a:xfrm>
            <a:off x="3057808" y="2850456"/>
            <a:ext cx="2229897" cy="424654"/>
          </a:xfrm>
          <a:prstGeom prst="rect">
            <a:avLst/>
          </a:prstGeom>
          <a:noFill/>
          <a:ln w="19050">
            <a:solidFill>
              <a:srgbClr val="F5B317"/>
            </a:solidFill>
          </a:ln>
          <a:extLst>
            <a:ext uri="{909E8E84-426E-40DD-AFC4-6F175D3DCCD1}">
              <a14:hiddenFill xmlns:a14="http://schemas.microsoft.com/office/drawing/2010/main">
                <a:solidFill>
                  <a:srgbClr val="FFFFFF"/>
                </a:solidFill>
              </a14:hiddenFill>
            </a:ext>
          </a:extLst>
        </p:spPr>
      </p:pic>
      <p:pic>
        <p:nvPicPr>
          <p:cNvPr id="26"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74" t="31706" r="3500" b="57527"/>
          <a:stretch/>
        </p:blipFill>
        <p:spPr bwMode="auto">
          <a:xfrm>
            <a:off x="3553430" y="4018189"/>
            <a:ext cx="2003435" cy="390525"/>
          </a:xfrm>
          <a:prstGeom prst="rect">
            <a:avLst/>
          </a:prstGeom>
          <a:noFill/>
          <a:ln w="19050">
            <a:solidFill>
              <a:srgbClr val="0684BF"/>
            </a:solidFill>
          </a:ln>
          <a:extLst>
            <a:ext uri="{909E8E84-426E-40DD-AFC4-6F175D3DCCD1}">
              <a14:hiddenFill xmlns:a14="http://schemas.microsoft.com/office/drawing/2010/main">
                <a:solidFill>
                  <a:srgbClr val="FFFFFF"/>
                </a:solidFill>
              </a14:hiddenFill>
            </a:ext>
          </a:extLst>
        </p:spPr>
      </p:pic>
      <p:pic>
        <p:nvPicPr>
          <p:cNvPr id="27"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09" t="43207" r="-439" b="46497"/>
          <a:stretch/>
        </p:blipFill>
        <p:spPr bwMode="auto">
          <a:xfrm>
            <a:off x="3461365" y="3448167"/>
            <a:ext cx="2095500" cy="373477"/>
          </a:xfrm>
          <a:prstGeom prst="rect">
            <a:avLst/>
          </a:prstGeom>
          <a:noFill/>
          <a:ln w="19050">
            <a:solidFill>
              <a:srgbClr val="3ED4B7"/>
            </a:solidFill>
          </a:ln>
          <a:extLst>
            <a:ext uri="{909E8E84-426E-40DD-AFC4-6F175D3DCCD1}">
              <a14:hiddenFill xmlns:a14="http://schemas.microsoft.com/office/drawing/2010/main">
                <a:solidFill>
                  <a:srgbClr val="FFFFFF"/>
                </a:solidFill>
              </a14:hiddenFill>
            </a:ext>
          </a:extLst>
        </p:spPr>
      </p:pic>
      <p:pic>
        <p:nvPicPr>
          <p:cNvPr id="28"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094" t="52715" r="2318" b="35206"/>
          <a:stretch/>
        </p:blipFill>
        <p:spPr bwMode="auto">
          <a:xfrm>
            <a:off x="3603811" y="4645781"/>
            <a:ext cx="1914525" cy="438150"/>
          </a:xfrm>
          <a:prstGeom prst="rect">
            <a:avLst/>
          </a:prstGeom>
          <a:noFill/>
          <a:ln w="19050">
            <a:solidFill>
              <a:srgbClr val="A2D368"/>
            </a:solidFill>
          </a:ln>
          <a:extLst>
            <a:ext uri="{909E8E84-426E-40DD-AFC4-6F175D3DCCD1}">
              <a14:hiddenFill xmlns:a14="http://schemas.microsoft.com/office/drawing/2010/main">
                <a:solidFill>
                  <a:srgbClr val="FFFFFF"/>
                </a:solidFill>
              </a14:hiddenFill>
            </a:ext>
          </a:extLst>
        </p:spPr>
      </p:pic>
      <p:sp>
        <p:nvSpPr>
          <p:cNvPr id="3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38" name="Immagin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0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pic>
        <p:nvPicPr>
          <p:cNvPr id="3074" name="Picture 2" descr="https://assets.website-files.com/5dc2f8d7ea14a8c4c7808afe/6113e53559aadb82ced8cb18_fin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1" t="9262" r="6181" b="49648"/>
          <a:stretch/>
        </p:blipFill>
        <p:spPr bwMode="auto">
          <a:xfrm>
            <a:off x="3165534" y="2307529"/>
            <a:ext cx="4191000" cy="3867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assets.website-files.com/5dc2f8d7ea14a8c4c7808afe/6113e53559aadb82ced8cb18_fin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210" b="10742"/>
          <a:stretch/>
        </p:blipFill>
        <p:spPr bwMode="auto">
          <a:xfrm>
            <a:off x="7272463" y="2505556"/>
            <a:ext cx="4878253" cy="3705613"/>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a:blip r:embed="rId5"/>
          <a:stretch>
            <a:fillRect/>
          </a:stretch>
        </p:blipFill>
        <p:spPr>
          <a:xfrm>
            <a:off x="4073990" y="1918429"/>
            <a:ext cx="2190750" cy="581025"/>
          </a:xfrm>
          <a:prstGeom prst="rect">
            <a:avLst/>
          </a:prstGeom>
        </p:spPr>
      </p:pic>
      <p:sp>
        <p:nvSpPr>
          <p:cNvPr id="20" name="Textfeld 19"/>
          <p:cNvSpPr txBox="1"/>
          <p:nvPr/>
        </p:nvSpPr>
        <p:spPr>
          <a:xfrm>
            <a:off x="8785650" y="6267762"/>
            <a:ext cx="2821606" cy="230832"/>
          </a:xfrm>
          <a:prstGeom prst="rect">
            <a:avLst/>
          </a:prstGeom>
          <a:noFill/>
        </p:spPr>
        <p:txBody>
          <a:bodyPr wrap="none" rtlCol="0">
            <a:spAutoFit/>
          </a:bodyPr>
          <a:lstStyle/>
          <a:p>
            <a:r>
              <a:rPr lang="de-DE" sz="900" dirty="0">
                <a:solidFill>
                  <a:schemeClr val="bg1">
                    <a:lumMod val="75000"/>
                  </a:schemeClr>
                </a:solidFill>
              </a:rPr>
              <a:t>Source: https://www.workpath.com/magazine/okr-mbo</a:t>
            </a:r>
          </a:p>
        </p:txBody>
      </p:sp>
      <p:grpSp>
        <p:nvGrpSpPr>
          <p:cNvPr id="10" name="Group 39">
            <a:extLst>
              <a:ext uri="{FF2B5EF4-FFF2-40B4-BE49-F238E27FC236}">
                <a16:creationId xmlns:a16="http://schemas.microsoft.com/office/drawing/2014/main" xmlns="" id="{3202B3AB-6840-423E-B6B4-4364EA83F39F}"/>
              </a:ext>
            </a:extLst>
          </p:cNvPr>
          <p:cNvGrpSpPr/>
          <p:nvPr/>
        </p:nvGrpSpPr>
        <p:grpSpPr>
          <a:xfrm>
            <a:off x="512618" y="2152262"/>
            <a:ext cx="199272" cy="206152"/>
            <a:chOff x="2411760" y="3708613"/>
            <a:chExt cx="206152" cy="206152"/>
          </a:xfrm>
        </p:grpSpPr>
        <p:sp>
          <p:nvSpPr>
            <p:cNvPr id="11" name="Oval 40">
              <a:extLst>
                <a:ext uri="{FF2B5EF4-FFF2-40B4-BE49-F238E27FC236}">
                  <a16:creationId xmlns:a16="http://schemas.microsoft.com/office/drawing/2014/main" xmlns="" id="{FB1E62EC-AA6A-452E-B86E-6ABF4DE89FFD}"/>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Chevron 52">
              <a:extLst>
                <a:ext uri="{FF2B5EF4-FFF2-40B4-BE49-F238E27FC236}">
                  <a16:creationId xmlns:a16="http://schemas.microsoft.com/office/drawing/2014/main" xmlns="" id="{32FFA9E5-C006-4140-BE19-5873AB1FA282}"/>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3" name="CuadroTexto 34">
            <a:extLst>
              <a:ext uri="{FF2B5EF4-FFF2-40B4-BE49-F238E27FC236}">
                <a16:creationId xmlns:a16="http://schemas.microsoft.com/office/drawing/2014/main" xmlns="" id="{C5449B17-8D5E-42C8-8B95-4BC0506B83FF}"/>
              </a:ext>
            </a:extLst>
          </p:cNvPr>
          <p:cNvSpPr txBox="1"/>
          <p:nvPr/>
        </p:nvSpPr>
        <p:spPr>
          <a:xfrm>
            <a:off x="274087" y="1286224"/>
            <a:ext cx="9534931" cy="461665"/>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3 – </a:t>
            </a:r>
            <a:r>
              <a:rPr lang="ro-RO" altLang="es-ES" sz="2400" b="1" dirty="0">
                <a:solidFill>
                  <a:srgbClr val="0594A9"/>
                </a:solidFill>
                <a:latin typeface="Trebuchet MS" panose="020B0603020202020204" pitchFamily="34" charset="0"/>
                <a:cs typeface="Calibri" panose="020F0502020204030204" pitchFamily="34" charset="0"/>
              </a:rPr>
              <a:t>Transformarea Agile</a:t>
            </a:r>
            <a:endParaRPr lang="en-US" sz="2400" b="1" dirty="0">
              <a:solidFill>
                <a:srgbClr val="0594A9"/>
              </a:solidFill>
              <a:latin typeface="Trebuchet MS" panose="020B0603020202020204" pitchFamily="34" charset="0"/>
              <a:cs typeface="Calibri" panose="020F0502020204030204" pitchFamily="34" charset="0"/>
            </a:endParaRPr>
          </a:p>
        </p:txBody>
      </p:sp>
      <p:sp>
        <p:nvSpPr>
          <p:cNvPr id="2" name="Textfeld 1">
            <a:extLst>
              <a:ext uri="{FF2B5EF4-FFF2-40B4-BE49-F238E27FC236}">
                <a16:creationId xmlns:a16="http://schemas.microsoft.com/office/drawing/2014/main" xmlns="" id="{79FDC041-06F5-43C0-A457-400AB82FE1A4}"/>
              </a:ext>
            </a:extLst>
          </p:cNvPr>
          <p:cNvSpPr txBox="1"/>
          <p:nvPr/>
        </p:nvSpPr>
        <p:spPr>
          <a:xfrm>
            <a:off x="776727" y="2052790"/>
            <a:ext cx="2925449" cy="1477328"/>
          </a:xfrm>
          <a:prstGeom prst="rect">
            <a:avLst/>
          </a:prstGeom>
          <a:noFill/>
        </p:spPr>
        <p:txBody>
          <a:bodyPr wrap="square" rtlCol="0">
            <a:spAutoFit/>
          </a:bodyPr>
          <a:lstStyle/>
          <a:p>
            <a:r>
              <a:rPr lang="en-US" b="1" dirty="0"/>
              <a:t>OKR-urile </a:t>
            </a:r>
            <a:r>
              <a:rPr lang="en-US" dirty="0"/>
              <a:t>sunt </a:t>
            </a:r>
            <a:r>
              <a:rPr lang="en-US" dirty="0" err="1"/>
              <a:t>abordarea</a:t>
            </a:r>
            <a:r>
              <a:rPr lang="en-US" dirty="0"/>
              <a:t> </a:t>
            </a:r>
            <a:r>
              <a:rPr lang="en-US" dirty="0" err="1"/>
              <a:t>ideală</a:t>
            </a:r>
            <a:r>
              <a:rPr lang="en-US" dirty="0"/>
              <a:t> </a:t>
            </a:r>
            <a:r>
              <a:rPr lang="en-US" dirty="0" err="1"/>
              <a:t>pentru</a:t>
            </a:r>
            <a:r>
              <a:rPr lang="en-US" dirty="0"/>
              <a:t> </a:t>
            </a:r>
            <a:r>
              <a:rPr lang="en-US" dirty="0" err="1"/>
              <a:t>companiile</a:t>
            </a:r>
            <a:r>
              <a:rPr lang="en-US" dirty="0"/>
              <a:t> care </a:t>
            </a:r>
            <a:r>
              <a:rPr lang="en-US" dirty="0" err="1"/>
              <a:t>lucrează</a:t>
            </a:r>
            <a:r>
              <a:rPr lang="en-US" dirty="0"/>
              <a:t> cu </a:t>
            </a:r>
            <a:r>
              <a:rPr lang="en-US" dirty="0" err="1"/>
              <a:t>metodologii</a:t>
            </a:r>
            <a:r>
              <a:rPr lang="en-US" dirty="0"/>
              <a:t> agile</a:t>
            </a:r>
            <a:r>
              <a:rPr lang="en-US" b="1" dirty="0"/>
              <a:t>
</a:t>
            </a:r>
            <a:endParaRPr lang="en-US" dirty="0"/>
          </a:p>
        </p:txBody>
      </p:sp>
      <p:pic>
        <p:nvPicPr>
          <p:cNvPr id="15" name="Grafik 14">
            <a:extLst>
              <a:ext uri="{FF2B5EF4-FFF2-40B4-BE49-F238E27FC236}">
                <a16:creationId xmlns:a16="http://schemas.microsoft.com/office/drawing/2014/main" xmlns="" id="{463EF3AB-C29E-4ABF-A613-25CBEE3DCEAE}"/>
              </a:ext>
            </a:extLst>
          </p:cNvPr>
          <p:cNvPicPr>
            <a:picLocks noChangeAspect="1"/>
          </p:cNvPicPr>
          <p:nvPr/>
        </p:nvPicPr>
        <p:blipFill>
          <a:blip r:embed="rId5"/>
          <a:stretch>
            <a:fillRect/>
          </a:stretch>
        </p:blipFill>
        <p:spPr>
          <a:xfrm>
            <a:off x="8514612" y="1913702"/>
            <a:ext cx="2190750" cy="581025"/>
          </a:xfrm>
          <a:prstGeom prst="rect">
            <a:avLst/>
          </a:prstGeom>
        </p:spPr>
      </p:pic>
      <p:sp>
        <p:nvSpPr>
          <p:cNvPr id="16" name="TextBox 3"/>
          <p:cNvSpPr txBox="1"/>
          <p:nvPr/>
        </p:nvSpPr>
        <p:spPr>
          <a:xfrm>
            <a:off x="5730949" y="451493"/>
            <a:ext cx="6113861" cy="1077218"/>
          </a:xfrm>
          <a:prstGeom prst="rect">
            <a:avLst/>
          </a:prstGeom>
          <a:noFill/>
        </p:spPr>
        <p:txBody>
          <a:bodyPr wrap="square" rtlCol="0">
            <a:spAutoFit/>
          </a:bodyPr>
          <a:lstStyle/>
          <a:p>
            <a:pPr algn="r"/>
            <a:r>
              <a:rPr lang="pt-BR" altLang="ko-KR" sz="3200" b="1" dirty="0">
                <a:solidFill>
                  <a:srgbClr val="F36A0D"/>
                </a:solidFill>
                <a:latin typeface="Trebuchet MS" panose="020B0603020202020204" pitchFamily="34" charset="0"/>
                <a:cs typeface="Arial" pitchFamily="34" charset="0"/>
              </a:rPr>
              <a:t>Unitatea 3 - Agile (R)Evolution
</a:t>
            </a:r>
            <a:endParaRPr lang="en-US" altLang="ko-KR" sz="3200" b="1" dirty="0">
              <a:solidFill>
                <a:srgbClr val="F36A0D"/>
              </a:solidFill>
              <a:latin typeface="Trebuchet MS" panose="020B0603020202020204" pitchFamily="34" charset="0"/>
              <a:cs typeface="Arial" pitchFamily="34" charset="0"/>
            </a:endParaRPr>
          </a:p>
        </p:txBody>
      </p:sp>
      <p:sp>
        <p:nvSpPr>
          <p:cNvPr id="1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21" name="Immagin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582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7466FC09-E843-477E-84A0-369720002469}"/>
              </a:ext>
            </a:extLst>
          </p:cNvPr>
          <p:cNvGrpSpPr/>
          <p:nvPr/>
        </p:nvGrpSpPr>
        <p:grpSpPr>
          <a:xfrm>
            <a:off x="5751669" y="3726753"/>
            <a:ext cx="199272" cy="206152"/>
            <a:chOff x="2411760" y="3708613"/>
            <a:chExt cx="206152" cy="206152"/>
          </a:xfrm>
        </p:grpSpPr>
        <p:sp>
          <p:nvSpPr>
            <p:cNvPr id="35" name="Oval 34">
              <a:extLst>
                <a:ext uri="{FF2B5EF4-FFF2-40B4-BE49-F238E27FC236}">
                  <a16:creationId xmlns:a16="http://schemas.microsoft.com/office/drawing/2014/main" xmlns="" id="{B98C1D50-9B5C-4875-AF3C-AEDD3C0ED8AC}"/>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5964915E-4224-4CD7-9543-B35C3B0FA4A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0" name="Group 27">
            <a:extLst>
              <a:ext uri="{FF2B5EF4-FFF2-40B4-BE49-F238E27FC236}">
                <a16:creationId xmlns:a16="http://schemas.microsoft.com/office/drawing/2014/main" xmlns="" id="{81341A47-8B22-4A7F-9B9B-64BA2EF8007B}"/>
              </a:ext>
            </a:extLst>
          </p:cNvPr>
          <p:cNvGrpSpPr/>
          <p:nvPr/>
        </p:nvGrpSpPr>
        <p:grpSpPr>
          <a:xfrm>
            <a:off x="5751669" y="3193789"/>
            <a:ext cx="199272" cy="206152"/>
            <a:chOff x="2411760" y="3708613"/>
            <a:chExt cx="206152" cy="206152"/>
          </a:xfrm>
        </p:grpSpPr>
        <p:sp>
          <p:nvSpPr>
            <p:cNvPr id="41" name="Oval 28">
              <a:extLst>
                <a:ext uri="{FF2B5EF4-FFF2-40B4-BE49-F238E27FC236}">
                  <a16:creationId xmlns:a16="http://schemas.microsoft.com/office/drawing/2014/main" xmlns="" id="{ABC76B53-5885-4B16-B995-7025CB315E12}"/>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38">
              <a:extLst>
                <a:ext uri="{FF2B5EF4-FFF2-40B4-BE49-F238E27FC236}">
                  <a16:creationId xmlns:a16="http://schemas.microsoft.com/office/drawing/2014/main" xmlns="" id="{43ACBF3A-98CF-4034-9C6B-0413A57845D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31" name="그룹 64">
            <a:extLst>
              <a:ext uri="{FF2B5EF4-FFF2-40B4-BE49-F238E27FC236}">
                <a16:creationId xmlns:a16="http://schemas.microsoft.com/office/drawing/2014/main" xmlns="" id="{AAA46FB0-9A90-4517-B633-9B57F5996C6B}"/>
              </a:ext>
            </a:extLst>
          </p:cNvPr>
          <p:cNvGrpSpPr/>
          <p:nvPr/>
        </p:nvGrpSpPr>
        <p:grpSpPr>
          <a:xfrm>
            <a:off x="6002350" y="3657929"/>
            <a:ext cx="5500672" cy="551975"/>
            <a:chOff x="5864893" y="1784302"/>
            <a:chExt cx="3647182" cy="551975"/>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4893" y="1784302"/>
              <a:ext cx="3647182" cy="523220"/>
            </a:xfrm>
            <a:prstGeom prst="rect">
              <a:avLst/>
            </a:prstGeom>
            <a:noFill/>
          </p:spPr>
          <p:txBody>
            <a:bodyPr wrap="square" rtlCol="0" anchor="ctr">
              <a:spAutoFit/>
            </a:bodyPr>
            <a:lstStyle/>
            <a:p>
              <a:r>
                <a:rPr lang="en-US" altLang="ko-KR" sz="1400" b="1" dirty="0">
                  <a:solidFill>
                    <a:schemeClr val="tx1">
                      <a:lumMod val="75000"/>
                      <a:lumOff val="25000"/>
                    </a:schemeClr>
                  </a:solidFill>
                </a:rPr>
                <a:t>Lista de </a:t>
              </a:r>
              <a:r>
                <a:rPr lang="en-US" altLang="ko-KR" sz="1400" b="1" dirty="0" err="1">
                  <a:solidFill>
                    <a:schemeClr val="tx1">
                      <a:lumMod val="75000"/>
                      <a:lumOff val="25000"/>
                    </a:schemeClr>
                  </a:solidFill>
                </a:rPr>
                <a:t>verificare</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pentru</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obiectivele</a:t>
              </a:r>
              <a:r>
                <a:rPr lang="en-US" altLang="ko-KR" sz="1400" b="1" dirty="0">
                  <a:solidFill>
                    <a:schemeClr val="tx1">
                      <a:lumMod val="75000"/>
                      <a:lumOff val="25000"/>
                    </a:schemeClr>
                  </a:solidFill>
                </a:rPr>
                <a:t> Agile
</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276999"/>
            </a:xfrm>
            <a:prstGeom prst="rect">
              <a:avLst/>
            </a:prstGeom>
            <a:noFill/>
          </p:spPr>
          <p:txBody>
            <a:bodyPr wrap="square" rtlCol="0">
              <a:spAutoFit/>
            </a:bodyPr>
            <a:lstStyle/>
            <a:p>
              <a:endParaRPr lang="ko-KR" altLang="en-US" sz="1200" dirty="0">
                <a:solidFill>
                  <a:schemeClr val="tx1">
                    <a:lumMod val="75000"/>
                    <a:lumOff val="25000"/>
                  </a:schemeClr>
                </a:solidFill>
              </a:endParaRPr>
            </a:p>
          </p:txBody>
        </p:sp>
      </p:grpSp>
      <p:sp>
        <p:nvSpPr>
          <p:cNvPr id="50" name="TextBox 49">
            <a:extLst>
              <a:ext uri="{FF2B5EF4-FFF2-40B4-BE49-F238E27FC236}">
                <a16:creationId xmlns:a16="http://schemas.microsoft.com/office/drawing/2014/main" xmlns="" id="{1168C733-1819-465C-B438-0AEC162746D0}"/>
              </a:ext>
            </a:extLst>
          </p:cNvPr>
          <p:cNvSpPr txBox="1"/>
          <p:nvPr/>
        </p:nvSpPr>
        <p:spPr>
          <a:xfrm>
            <a:off x="5801938" y="5535536"/>
            <a:ext cx="5500672" cy="307777"/>
          </a:xfrm>
          <a:prstGeom prst="rect">
            <a:avLst/>
          </a:prstGeom>
          <a:noFill/>
        </p:spPr>
        <p:txBody>
          <a:bodyPr wrap="square" rtlCol="0" anchor="ctr">
            <a:spAutoFit/>
          </a:bodyPr>
          <a:lstStyle/>
          <a:p>
            <a:endParaRPr lang="en-US" sz="1400" b="1" dirty="0">
              <a:solidFill>
                <a:schemeClr val="tx1">
                  <a:lumMod val="75000"/>
                  <a:lumOff val="25000"/>
                </a:schemeClr>
              </a:solidFill>
            </a:endParaRPr>
          </a:p>
        </p:txBody>
      </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5109753" y="110974"/>
            <a:ext cx="6735057" cy="1569660"/>
          </a:xfrm>
          <a:prstGeom prst="rect">
            <a:avLst/>
          </a:prstGeom>
          <a:noFill/>
        </p:spPr>
        <p:txBody>
          <a:bodyPr wrap="square" rtlCol="0">
            <a:spAutoFit/>
          </a:bodyPr>
          <a:lstStyle/>
          <a:p>
            <a:pPr algn="r"/>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4 - </a:t>
            </a:r>
            <a:r>
              <a:rPr lang="en-US" altLang="ko-KR" sz="3200" b="1" dirty="0" err="1">
                <a:solidFill>
                  <a:srgbClr val="F36A0D"/>
                </a:solidFill>
                <a:latin typeface="Trebuchet MS" panose="020B0603020202020204" pitchFamily="34" charset="0"/>
                <a:cs typeface="Arial" pitchFamily="34" charset="0"/>
              </a:rPr>
              <a:t>Listă</a:t>
            </a:r>
            <a:r>
              <a:rPr lang="en-US" altLang="ko-KR" sz="3200" b="1" dirty="0">
                <a:solidFill>
                  <a:srgbClr val="F36A0D"/>
                </a:solidFill>
                <a:latin typeface="Trebuchet MS" panose="020B0603020202020204" pitchFamily="34" charset="0"/>
                <a:cs typeface="Arial" pitchFamily="34" charset="0"/>
              </a:rPr>
              <a:t> de </a:t>
            </a:r>
            <a:r>
              <a:rPr lang="en-US" altLang="ko-KR" sz="3200" b="1" dirty="0" err="1">
                <a:solidFill>
                  <a:srgbClr val="F36A0D"/>
                </a:solidFill>
                <a:latin typeface="Trebuchet MS" panose="020B0603020202020204" pitchFamily="34" charset="0"/>
                <a:cs typeface="Arial" pitchFamily="34" charset="0"/>
              </a:rPr>
              <a:t>verificare</a:t>
            </a:r>
            <a:r>
              <a:rPr lang="en-US" altLang="ko-KR" sz="3200" b="1" dirty="0">
                <a:solidFill>
                  <a:srgbClr val="F36A0D"/>
                </a:solidFill>
                <a:latin typeface="Trebuchet MS" panose="020B0603020202020204" pitchFamily="34" charset="0"/>
                <a:cs typeface="Arial" pitchFamily="34" charset="0"/>
              </a:rPr>
              <a:t> </a:t>
            </a:r>
            <a:r>
              <a:rPr lang="en-US" altLang="ko-KR" sz="3200" b="1" dirty="0" err="1">
                <a:solidFill>
                  <a:srgbClr val="F36A0D"/>
                </a:solidFill>
                <a:latin typeface="Trebuchet MS" panose="020B0603020202020204" pitchFamily="34" charset="0"/>
                <a:cs typeface="Arial" pitchFamily="34" charset="0"/>
              </a:rPr>
              <a:t>pentru</a:t>
            </a:r>
            <a:r>
              <a:rPr lang="en-US" altLang="ko-KR" sz="3200" b="1" dirty="0">
                <a:solidFill>
                  <a:srgbClr val="F36A0D"/>
                </a:solidFill>
                <a:latin typeface="Trebuchet MS" panose="020B0603020202020204" pitchFamily="34" charset="0"/>
                <a:cs typeface="Arial" pitchFamily="34" charset="0"/>
              </a:rPr>
              <a:t> </a:t>
            </a:r>
            <a:r>
              <a:rPr lang="en-US" altLang="ko-KR" sz="3200" b="1" dirty="0" err="1">
                <a:solidFill>
                  <a:srgbClr val="F36A0D"/>
                </a:solidFill>
                <a:latin typeface="Trebuchet MS" panose="020B0603020202020204" pitchFamily="34" charset="0"/>
                <a:cs typeface="Arial" pitchFamily="34" charset="0"/>
              </a:rPr>
              <a:t>obiective</a:t>
            </a:r>
            <a:r>
              <a:rPr lang="en-US" altLang="ko-KR" sz="3200" b="1" dirty="0">
                <a:solidFill>
                  <a:srgbClr val="F36A0D"/>
                </a:solidFill>
                <a:latin typeface="Trebuchet MS" panose="020B0603020202020204" pitchFamily="34" charset="0"/>
                <a:cs typeface="Arial" pitchFamily="34" charset="0"/>
              </a:rPr>
              <a:t> Agile 
</a:t>
            </a:r>
          </a:p>
        </p:txBody>
      </p:sp>
      <p:sp>
        <p:nvSpPr>
          <p:cNvPr id="59" name="TextBox 3"/>
          <p:cNvSpPr txBox="1"/>
          <p:nvPr/>
        </p:nvSpPr>
        <p:spPr>
          <a:xfrm>
            <a:off x="1119066" y="3453855"/>
            <a:ext cx="3990687" cy="954107"/>
          </a:xfrm>
          <a:prstGeom prst="rect">
            <a:avLst/>
          </a:prstGeom>
          <a:noFill/>
        </p:spPr>
        <p:txBody>
          <a:bodyPr wrap="square" rtlCol="0">
            <a:spAutoFit/>
          </a:bodyPr>
          <a:lstStyle/>
          <a:p>
            <a:r>
              <a:rPr lang="en-US" altLang="ko-KR" sz="2800" b="1" dirty="0" err="1">
                <a:solidFill>
                  <a:srgbClr val="0594A9"/>
                </a:solidFill>
                <a:latin typeface="Trebuchet MS" panose="020B0603020202020204" pitchFamily="34" charset="0"/>
                <a:cs typeface="Arial" pitchFamily="34" charset="0"/>
              </a:rPr>
              <a:t>Secțiun</a:t>
            </a:r>
            <a:r>
              <a:rPr lang="ro-RO" altLang="ko-KR" sz="2800" b="1" dirty="0">
                <a:solidFill>
                  <a:srgbClr val="0594A9"/>
                </a:solidFill>
                <a:latin typeface="Trebuchet MS" panose="020B0603020202020204" pitchFamily="34" charset="0"/>
                <a:cs typeface="Arial" pitchFamily="34" charset="0"/>
              </a:rPr>
              <a:t>ile</a:t>
            </a:r>
            <a:r>
              <a:rPr lang="en-US" altLang="ko-KR" sz="2800" b="1" dirty="0">
                <a:solidFill>
                  <a:srgbClr val="0594A9"/>
                </a:solidFill>
                <a:latin typeface="Trebuchet MS" panose="020B0603020202020204" pitchFamily="34" charset="0"/>
                <a:cs typeface="Arial" pitchFamily="34" charset="0"/>
              </a:rPr>
              <a:t> 1-2
</a:t>
            </a:r>
            <a:endParaRPr lang="en-US" altLang="ko-KR" sz="2000" b="1" dirty="0">
              <a:solidFill>
                <a:srgbClr val="0594A9"/>
              </a:solidFill>
              <a:latin typeface="Trebuchet MS" panose="020B0603020202020204" pitchFamily="34" charset="0"/>
              <a:cs typeface="Arial" pitchFamily="34" charset="0"/>
            </a:endParaRPr>
          </a:p>
        </p:txBody>
      </p:sp>
      <p:grpSp>
        <p:nvGrpSpPr>
          <p:cNvPr id="37" name="그룹 61">
            <a:extLst>
              <a:ext uri="{FF2B5EF4-FFF2-40B4-BE49-F238E27FC236}">
                <a16:creationId xmlns:a16="http://schemas.microsoft.com/office/drawing/2014/main" xmlns="" id="{9332110B-391E-465F-8FCA-AE84B70DDA3F}"/>
              </a:ext>
            </a:extLst>
          </p:cNvPr>
          <p:cNvGrpSpPr/>
          <p:nvPr/>
        </p:nvGrpSpPr>
        <p:grpSpPr>
          <a:xfrm>
            <a:off x="6002350" y="3007811"/>
            <a:ext cx="5500672" cy="678010"/>
            <a:chOff x="5865235" y="2773064"/>
            <a:chExt cx="3647182" cy="678010"/>
          </a:xfrm>
        </p:grpSpPr>
        <p:sp>
          <p:nvSpPr>
            <p:cNvPr id="38" name="TextBox 37">
              <a:extLst>
                <a:ext uri="{FF2B5EF4-FFF2-40B4-BE49-F238E27FC236}">
                  <a16:creationId xmlns:a16="http://schemas.microsoft.com/office/drawing/2014/main" xmlns="" id="{576E6044-86BB-4B8B-9530-45BF12C137D0}"/>
                </a:ext>
              </a:extLst>
            </p:cNvPr>
            <p:cNvSpPr txBox="1"/>
            <p:nvPr/>
          </p:nvSpPr>
          <p:spPr>
            <a:xfrm>
              <a:off x="5865235" y="2773064"/>
              <a:ext cx="3647182" cy="523220"/>
            </a:xfrm>
            <a:prstGeom prst="rect">
              <a:avLst/>
            </a:prstGeom>
            <a:noFill/>
          </p:spPr>
          <p:txBody>
            <a:bodyPr wrap="square" rtlCol="0" anchor="ctr">
              <a:spAutoFit/>
            </a:bodyPr>
            <a:lstStyle/>
            <a:p>
              <a:r>
                <a:rPr lang="en-US" sz="1400" b="1" dirty="0">
                  <a:solidFill>
                    <a:schemeClr val="tx1">
                      <a:lumMod val="75000"/>
                      <a:lumOff val="25000"/>
                    </a:schemeClr>
                  </a:solidFill>
                </a:rPr>
                <a:t>Ce </a:t>
              </a:r>
              <a:r>
                <a:rPr lang="en-US" sz="1400" b="1" dirty="0" err="1">
                  <a:solidFill>
                    <a:schemeClr val="tx1">
                      <a:lumMod val="75000"/>
                      <a:lumOff val="25000"/>
                    </a:schemeClr>
                  </a:solidFill>
                </a:rPr>
                <a:t>este</a:t>
              </a:r>
              <a:r>
                <a:rPr lang="en-US" sz="1400" b="1" dirty="0">
                  <a:solidFill>
                    <a:schemeClr val="tx1">
                      <a:lumMod val="75000"/>
                      <a:lumOff val="25000"/>
                    </a:schemeClr>
                  </a:solidFill>
                </a:rPr>
                <a:t> un </a:t>
              </a:r>
              <a:r>
                <a:rPr lang="en-US" sz="1400" b="1" dirty="0" err="1">
                  <a:solidFill>
                    <a:schemeClr val="tx1">
                      <a:lumMod val="75000"/>
                      <a:lumOff val="25000"/>
                    </a:schemeClr>
                  </a:solidFill>
                </a:rPr>
                <a:t>obiectiv</a:t>
              </a:r>
              <a:r>
                <a:rPr lang="en-US" sz="1400" b="1" dirty="0">
                  <a:solidFill>
                    <a:schemeClr val="tx1">
                      <a:lumMod val="75000"/>
                      <a:lumOff val="25000"/>
                    </a:schemeClr>
                  </a:solidFill>
                </a:rPr>
                <a:t> </a:t>
              </a:r>
              <a:r>
                <a:rPr lang="ro-RO" sz="1400" b="1" dirty="0">
                  <a:solidFill>
                    <a:schemeClr val="tx1">
                      <a:lumMod val="75000"/>
                      <a:lumOff val="25000"/>
                    </a:schemeClr>
                  </a:solidFill>
                </a:rPr>
                <a:t>Agile</a:t>
              </a:r>
              <a:r>
                <a:rPr lang="en-US" sz="1400" b="1" dirty="0">
                  <a:solidFill>
                    <a:schemeClr val="tx1">
                      <a:lumMod val="75000"/>
                      <a:lumOff val="25000"/>
                    </a:schemeClr>
                  </a:solidFill>
                </a:rPr>
                <a:t>?
</a:t>
              </a:r>
              <a:endParaRPr lang="de-DE"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467E3C47-4BEF-4567-A186-840F091A53C5}"/>
                </a:ext>
              </a:extLst>
            </p:cNvPr>
            <p:cNvSpPr txBox="1"/>
            <p:nvPr/>
          </p:nvSpPr>
          <p:spPr>
            <a:xfrm>
              <a:off x="5865235" y="3174075"/>
              <a:ext cx="3646840" cy="276999"/>
            </a:xfrm>
            <a:prstGeom prst="rect">
              <a:avLst/>
            </a:prstGeom>
            <a:noFill/>
          </p:spPr>
          <p:txBody>
            <a:bodyPr wrap="square" rtlCol="0">
              <a:spAutoFit/>
            </a:bodyPr>
            <a:lstStyle/>
            <a:p>
              <a:endParaRPr lang="ko-KR" altLang="en-US" sz="1200" dirty="0">
                <a:solidFill>
                  <a:schemeClr val="tx1">
                    <a:lumMod val="75000"/>
                    <a:lumOff val="25000"/>
                  </a:schemeClr>
                </a:solidFill>
              </a:endParaRPr>
            </a:p>
          </p:txBody>
        </p:sp>
      </p:grpSp>
      <p:sp>
        <p:nvSpPr>
          <p:cNvPr id="2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2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30" name="Immagin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17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feld 7"/>
          <p:cNvSpPr txBox="1"/>
          <p:nvPr/>
        </p:nvSpPr>
        <p:spPr>
          <a:xfrm>
            <a:off x="6485652" y="6000743"/>
            <a:ext cx="5359159" cy="246221"/>
          </a:xfrm>
          <a:prstGeom prst="rect">
            <a:avLst/>
          </a:prstGeom>
          <a:noFill/>
        </p:spPr>
        <p:txBody>
          <a:bodyPr wrap="none" rtlCol="0">
            <a:spAutoFit/>
          </a:bodyPr>
          <a:lstStyle/>
          <a:p>
            <a:r>
              <a:rPr lang="de-DE" sz="1000" dirty="0">
                <a:solidFill>
                  <a:schemeClr val="bg1">
                    <a:lumMod val="75000"/>
                  </a:schemeClr>
                </a:solidFill>
              </a:rPr>
              <a:t>Source: </a:t>
            </a:r>
            <a:r>
              <a:rPr lang="en-US" sz="1000" dirty="0">
                <a:solidFill>
                  <a:schemeClr val="bg1">
                    <a:lumMod val="75000"/>
                  </a:schemeClr>
                </a:solidFill>
              </a:rPr>
              <a:t>Management 3.0: Leading Agile Developers, Developing Agile Leaders, </a:t>
            </a:r>
            <a:r>
              <a:rPr lang="en-US" sz="1000" dirty="0" err="1">
                <a:solidFill>
                  <a:schemeClr val="bg1">
                    <a:lumMod val="75000"/>
                  </a:schemeClr>
                </a:solidFill>
              </a:rPr>
              <a:t>Jurgen</a:t>
            </a:r>
            <a:r>
              <a:rPr lang="en-US" sz="1000" dirty="0">
                <a:solidFill>
                  <a:schemeClr val="bg1">
                    <a:lumMod val="75000"/>
                  </a:schemeClr>
                </a:solidFill>
              </a:rPr>
              <a:t> </a:t>
            </a:r>
            <a:r>
              <a:rPr lang="en-US" sz="1000" dirty="0" err="1">
                <a:solidFill>
                  <a:schemeClr val="bg1">
                    <a:lumMod val="75000"/>
                  </a:schemeClr>
                </a:solidFill>
              </a:rPr>
              <a:t>Appelo</a:t>
            </a:r>
            <a:r>
              <a:rPr lang="en-US" sz="1000" dirty="0">
                <a:solidFill>
                  <a:schemeClr val="bg1">
                    <a:lumMod val="75000"/>
                  </a:schemeClr>
                </a:solidFill>
              </a:rPr>
              <a:t>, 2010</a:t>
            </a:r>
            <a:endParaRPr lang="de-DE" sz="1000" dirty="0">
              <a:solidFill>
                <a:schemeClr val="bg1">
                  <a:lumMod val="75000"/>
                </a:schemeClr>
              </a:solidFill>
            </a:endParaRPr>
          </a:p>
        </p:txBody>
      </p:sp>
      <p:sp>
        <p:nvSpPr>
          <p:cNvPr id="2" name="Rechteck 1"/>
          <p:cNvSpPr/>
          <p:nvPr/>
        </p:nvSpPr>
        <p:spPr>
          <a:xfrm>
            <a:off x="1631577" y="2261990"/>
            <a:ext cx="8552329" cy="3416320"/>
          </a:xfrm>
          <a:prstGeom prst="rect">
            <a:avLst/>
          </a:prstGeom>
        </p:spPr>
        <p:txBody>
          <a:bodyPr wrap="square">
            <a:spAutoFit/>
          </a:bodyPr>
          <a:lstStyle/>
          <a:p>
            <a:pPr marL="285750" indent="-285750">
              <a:buFont typeface="Arial" panose="020B0604020202020204" pitchFamily="34" charset="0"/>
              <a:buChar char="•"/>
            </a:pPr>
            <a:r>
              <a:rPr lang="de-DE" dirty="0"/>
              <a:t>Un obiectiv </a:t>
            </a:r>
            <a:r>
              <a:rPr lang="ro-RO" dirty="0"/>
              <a:t>Agile</a:t>
            </a:r>
            <a:r>
              <a:rPr lang="de-DE" dirty="0"/>
              <a:t> este un "scop superior", care transcende obiectivele tuturor părților interesate. Este un obiectiv pentru întregul sistem, nu un obiectiv doar pentru proprietarul produsului, manager, CEO</a:t>
            </a:r>
            <a:r>
              <a:rPr lang="ro-RO" dirty="0"/>
              <a:t> </a:t>
            </a:r>
            <a:r>
              <a:rPr lang="de-DE" dirty="0"/>
              <a:t>sau acționari;</a:t>
            </a:r>
            <a:endParaRPr lang="ro-RO" dirty="0"/>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r>
              <a:rPr lang="ro-RO" dirty="0"/>
              <a:t>Scopurile Agile nu trebuie neapărat să se conformeze unui set de criterii – inclusiv specific, măsurabile, etc. Obiectivele Agile depind de context. Uneori trebuie să inspire, alteori trebuie să fie măsurabile.</a:t>
            </a:r>
            <a:r>
              <a:rPr lang="de-DE" dirty="0"/>
              <a:t> </a:t>
            </a:r>
            <a:endParaRPr lang="ro-RO" dirty="0"/>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r>
              <a:rPr lang="de-DE" dirty="0"/>
              <a:t>Un obiectiv </a:t>
            </a:r>
            <a:r>
              <a:rPr lang="ro-RO" dirty="0"/>
              <a:t>Agile</a:t>
            </a:r>
            <a:r>
              <a:rPr lang="de-DE" dirty="0"/>
              <a:t> nu ar trebui să fie legat de recompense sau stimulente. Motivația extrinsecă distorsionează sistemul și provoacă consecințe neliniare, care adesea înfrâng </a:t>
            </a:r>
            <a:r>
              <a:rPr lang="ro-RO" dirty="0"/>
              <a:t>rolul obiectivului </a:t>
            </a:r>
            <a:r>
              <a:rPr lang="de-DE" dirty="0"/>
              <a:t>în sine. În schimb, un obiectiv ar trebui să abordeze dorințele intrinseci ale oamenilor</a:t>
            </a:r>
            <a:r>
              <a:rPr lang="ro-RO" dirty="0"/>
              <a:t>.</a:t>
            </a:r>
            <a:endParaRPr lang="de-DE" dirty="0"/>
          </a:p>
        </p:txBody>
      </p:sp>
      <p:sp>
        <p:nvSpPr>
          <p:cNvPr id="18" name="TextBox 3"/>
          <p:cNvSpPr txBox="1"/>
          <p:nvPr/>
        </p:nvSpPr>
        <p:spPr>
          <a:xfrm>
            <a:off x="7854124" y="451493"/>
            <a:ext cx="3990687" cy="584775"/>
          </a:xfrm>
          <a:prstGeom prst="rect">
            <a:avLst/>
          </a:prstGeom>
          <a:noFill/>
        </p:spPr>
        <p:txBody>
          <a:bodyPr wrap="square" rtlCol="0">
            <a:spAutoFit/>
          </a:bodyPr>
          <a:lstStyle/>
          <a:p>
            <a:r>
              <a:rPr lang="ro-RO" altLang="ko-KR" sz="3200" b="1" dirty="0">
                <a:solidFill>
                  <a:srgbClr val="F36A0D"/>
                </a:solidFill>
                <a:latin typeface="Trebuchet MS" panose="020B0603020202020204" pitchFamily="34" charset="0"/>
                <a:cs typeface="Arial" pitchFamily="34" charset="0"/>
              </a:rPr>
              <a:t>Sumar</a:t>
            </a:r>
            <a:endParaRPr lang="en-US" altLang="ko-KR" sz="2400" b="1" dirty="0">
              <a:solidFill>
                <a:srgbClr val="F36A0D"/>
              </a:solidFill>
              <a:latin typeface="Trebuchet MS" panose="020B0603020202020204" pitchFamily="34" charset="0"/>
              <a:cs typeface="Arial" pitchFamily="34" charset="0"/>
            </a:endParaRPr>
          </a:p>
        </p:txBody>
      </p:sp>
      <p:sp>
        <p:nvSpPr>
          <p:cNvPr id="9" name="CuadroTexto 34">
            <a:extLst>
              <a:ext uri="{FF2B5EF4-FFF2-40B4-BE49-F238E27FC236}">
                <a16:creationId xmlns:a16="http://schemas.microsoft.com/office/drawing/2014/main" xmlns="" id="{3D6F8B54-871F-41E9-A9EB-664F827DF74F}"/>
              </a:ext>
            </a:extLst>
          </p:cNvPr>
          <p:cNvSpPr txBox="1"/>
          <p:nvPr/>
        </p:nvSpPr>
        <p:spPr>
          <a:xfrm>
            <a:off x="274087" y="1286224"/>
            <a:ext cx="9534931" cy="830997"/>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 Ce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un </a:t>
            </a:r>
            <a:r>
              <a:rPr lang="en-GB" altLang="es-ES" sz="2400" b="1" dirty="0" err="1">
                <a:solidFill>
                  <a:srgbClr val="0594A9"/>
                </a:solidFill>
                <a:latin typeface="Trebuchet MS" panose="020B0603020202020204" pitchFamily="34" charset="0"/>
                <a:cs typeface="Calibri" panose="020F0502020204030204" pitchFamily="34" charset="0"/>
              </a:rPr>
              <a:t>obiectiv</a:t>
            </a:r>
            <a:r>
              <a:rPr lang="ro-RO" altLang="es-ES" sz="2400" b="1" dirty="0">
                <a:solidFill>
                  <a:srgbClr val="0594A9"/>
                </a:solidFill>
                <a:latin typeface="Trebuchet MS" panose="020B0603020202020204" pitchFamily="34" charset="0"/>
                <a:cs typeface="Calibri" panose="020F0502020204030204" pitchFamily="34" charset="0"/>
              </a:rPr>
              <a:t> Agile</a:t>
            </a:r>
            <a:r>
              <a:rPr lang="en-GB" altLang="es-ES" sz="2400" b="1" dirty="0">
                <a:solidFill>
                  <a:srgbClr val="0594A9"/>
                </a:solidFill>
                <a:latin typeface="Trebuchet MS" panose="020B0603020202020204" pitchFamily="34" charset="0"/>
                <a:cs typeface="Calibri" panose="020F0502020204030204" pitchFamily="34" charset="0"/>
              </a:rPr>
              <a:t>?
</a:t>
            </a:r>
            <a:endParaRPr lang="en-US" altLang="ko-KR" sz="2400" b="1" dirty="0">
              <a:solidFill>
                <a:srgbClr val="0594A9"/>
              </a:solidFill>
              <a:latin typeface="Trebuchet MS" panose="020B0603020202020204" pitchFamily="34" charset="0"/>
              <a:cs typeface="Calibri" panose="020F0502020204030204" pitchFamily="34" charset="0"/>
            </a:endParaRPr>
          </a:p>
        </p:txBody>
      </p:sp>
      <p:grpSp>
        <p:nvGrpSpPr>
          <p:cNvPr id="10" name="Group 27">
            <a:extLst>
              <a:ext uri="{FF2B5EF4-FFF2-40B4-BE49-F238E27FC236}">
                <a16:creationId xmlns:a16="http://schemas.microsoft.com/office/drawing/2014/main" xmlns="" id="{824E82C0-5035-4ED3-A658-3A1722539921}"/>
              </a:ext>
            </a:extLst>
          </p:cNvPr>
          <p:cNvGrpSpPr/>
          <p:nvPr/>
        </p:nvGrpSpPr>
        <p:grpSpPr>
          <a:xfrm>
            <a:off x="1080624" y="2340892"/>
            <a:ext cx="199272" cy="206152"/>
            <a:chOff x="2411760" y="3708613"/>
            <a:chExt cx="206152" cy="206152"/>
          </a:xfrm>
        </p:grpSpPr>
        <p:sp>
          <p:nvSpPr>
            <p:cNvPr id="11" name="Oval 28">
              <a:extLst>
                <a:ext uri="{FF2B5EF4-FFF2-40B4-BE49-F238E27FC236}">
                  <a16:creationId xmlns:a16="http://schemas.microsoft.com/office/drawing/2014/main" xmlns="" id="{4E2942B7-1F20-4755-9444-C168D651FD9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Chevron 38">
              <a:extLst>
                <a:ext uri="{FF2B5EF4-FFF2-40B4-BE49-F238E27FC236}">
                  <a16:creationId xmlns:a16="http://schemas.microsoft.com/office/drawing/2014/main" xmlns="" id="{5CCC6765-D726-494F-84ED-33F416427E6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15" name="Immagin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720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3">
            <a:extLst>
              <a:ext uri="{FF2B5EF4-FFF2-40B4-BE49-F238E27FC236}">
                <a16:creationId xmlns:a16="http://schemas.microsoft.com/office/drawing/2014/main" xmlns="" id="{AE01D730-9210-406E-8FCE-9A0D99BA9B57}"/>
              </a:ext>
            </a:extLst>
          </p:cNvPr>
          <p:cNvGrpSpPr/>
          <p:nvPr/>
        </p:nvGrpSpPr>
        <p:grpSpPr>
          <a:xfrm>
            <a:off x="170596" y="1819537"/>
            <a:ext cx="199272" cy="206152"/>
            <a:chOff x="2411760" y="3708613"/>
            <a:chExt cx="206152" cy="206152"/>
          </a:xfrm>
        </p:grpSpPr>
        <p:sp>
          <p:nvSpPr>
            <p:cNvPr id="22" name="Oval 34">
              <a:extLst>
                <a:ext uri="{FF2B5EF4-FFF2-40B4-BE49-F238E27FC236}">
                  <a16:creationId xmlns:a16="http://schemas.microsoft.com/office/drawing/2014/main" xmlns="" id="{B8278E67-294B-417F-868D-FD42922FF5D1}"/>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3" name="Chevron 45">
              <a:extLst>
                <a:ext uri="{FF2B5EF4-FFF2-40B4-BE49-F238E27FC236}">
                  <a16:creationId xmlns:a16="http://schemas.microsoft.com/office/drawing/2014/main" xmlns="" id="{8C5810E1-E190-474F-8712-A7BB6F8CD26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2" name="Textfeld 41">
            <a:extLst>
              <a:ext uri="{FF2B5EF4-FFF2-40B4-BE49-F238E27FC236}">
                <a16:creationId xmlns:a16="http://schemas.microsoft.com/office/drawing/2014/main" xmlns="" id="{7DB122C6-DC69-47BD-8E79-687F7FCEA816}"/>
              </a:ext>
            </a:extLst>
          </p:cNvPr>
          <p:cNvSpPr txBox="1"/>
          <p:nvPr/>
        </p:nvSpPr>
        <p:spPr>
          <a:xfrm>
            <a:off x="420349" y="2043522"/>
            <a:ext cx="11653887" cy="3970318"/>
          </a:xfrm>
          <a:prstGeom prst="rect">
            <a:avLst/>
          </a:prstGeom>
          <a:noFill/>
        </p:spPr>
        <p:txBody>
          <a:bodyPr wrap="square">
            <a:spAutoFit/>
          </a:bodyPr>
          <a:lstStyle/>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Scopul este specific și</a:t>
            </a:r>
            <a:r>
              <a:rPr lang="ro-RO" dirty="0">
                <a:latin typeface="Calibri" panose="020F0502020204030204" pitchFamily="34" charset="0"/>
                <a:cs typeface="Calibri" panose="020F0502020204030204" pitchFamily="34" charset="0"/>
              </a:rPr>
              <a:t> suficient de clar </a:t>
            </a:r>
            <a:r>
              <a:rPr lang="de-DE" dirty="0">
                <a:latin typeface="Calibri" panose="020F0502020204030204" pitchFamily="34" charset="0"/>
                <a:cs typeface="Calibri" panose="020F0502020204030204" pitchFamily="34" charset="0"/>
              </a:rPr>
              <a:t>pentru ca oamenii să știe ce vrei să spui?
Obiectivul este gestionabil și măsurabil, astfel încât succesul să poată fi determinat?
Este scopul memorabil și reproductibil, astfel încât oamenii să-l poată comunica altora</a:t>
            </a:r>
            <a:r>
              <a:rPr lang="ro-RO" dirty="0">
                <a:latin typeface="Calibri" panose="020F0502020204030204" pitchFamily="34" charset="0"/>
                <a:cs typeface="Calibri" panose="020F0502020204030204" pitchFamily="34" charset="0"/>
              </a:rPr>
              <a:t> cu ușurință</a:t>
            </a:r>
            <a:r>
              <a:rPr lang="de-DE" dirty="0">
                <a:latin typeface="Calibri" panose="020F0502020204030204" pitchFamily="34" charset="0"/>
                <a:cs typeface="Calibri" panose="020F0502020204030204" pitchFamily="34" charset="0"/>
              </a:rPr>
              <a:t>?
Este obiectivul realizabil și realist, astfel încât oamenii să aibă o șansă de a-l atinge cu adevărat?
Este obiectivul suficient de ambițios și stimulativ, astfel încât să nu fie (prea) ușor de atins?
</a:t>
            </a:r>
            <a:r>
              <a:rPr lang="it-IT" dirty="0">
                <a:latin typeface="Calibri" panose="020F0502020204030204" pitchFamily="34" charset="0"/>
                <a:cs typeface="Calibri" panose="020F0502020204030204" pitchFamily="34" charset="0"/>
              </a:rPr>
              <a:t>Obiectivul poate fi actionat si cesionabil, astfel incat sa fie transformat in actiuni specifice?
</a:t>
            </a:r>
            <a:r>
              <a:rPr lang="de-DE" dirty="0">
                <a:latin typeface="Calibri" panose="020F0502020204030204" pitchFamily="34" charset="0"/>
                <a:cs typeface="Calibri" panose="020F0502020204030204" pitchFamily="34" charset="0"/>
              </a:rPr>
              <a:t>Este obiectivul convenit</a:t>
            </a:r>
            <a:r>
              <a:rPr lang="ro-RO" dirty="0">
                <a:latin typeface="Calibri" panose="020F0502020204030204" pitchFamily="34" charset="0"/>
                <a:cs typeface="Calibri" panose="020F0502020204030204" pitchFamily="34" charset="0"/>
              </a:rPr>
              <a:t>de comun acord</a:t>
            </a:r>
            <a:r>
              <a:rPr lang="de-DE" dirty="0">
                <a:latin typeface="Calibri" panose="020F0502020204030204" pitchFamily="34" charset="0"/>
                <a:cs typeface="Calibri" panose="020F0502020204030204" pitchFamily="34" charset="0"/>
              </a:rPr>
              <a:t>, astfel încât oamenii să simtă cu adevărat responsabilitatea pentru el?
Este scopul relevant și </a:t>
            </a:r>
            <a:r>
              <a:rPr lang="ro-RO" dirty="0">
                <a:latin typeface="Calibri" panose="020F0502020204030204" pitchFamily="34" charset="0"/>
                <a:cs typeface="Calibri" panose="020F0502020204030204" pitchFamily="34" charset="0"/>
              </a:rPr>
              <a:t>suficient de util</a:t>
            </a:r>
            <a:r>
              <a:rPr lang="de-DE" dirty="0">
                <a:latin typeface="Calibri" panose="020F0502020204030204" pitchFamily="34" charset="0"/>
                <a:cs typeface="Calibri" panose="020F0502020204030204" pitchFamily="34" charset="0"/>
              </a:rPr>
              <a:t> pentru oameni, astfel încât să le pese cu adevărat de el?
Obiectivul este </a:t>
            </a:r>
            <a:r>
              <a:rPr lang="ro-RO" dirty="0">
                <a:latin typeface="Calibri" panose="020F0502020204030204" pitchFamily="34" charset="0"/>
                <a:cs typeface="Calibri" panose="020F0502020204030204" pitchFamily="34" charset="0"/>
              </a:rPr>
              <a:t>încadrat în timp</a:t>
            </a:r>
            <a:r>
              <a:rPr lang="de-DE" dirty="0">
                <a:latin typeface="Calibri" panose="020F0502020204030204" pitchFamily="34" charset="0"/>
                <a:cs typeface="Calibri" panose="020F0502020204030204" pitchFamily="34" charset="0"/>
              </a:rPr>
              <a:t>, astfel încât oamenii să știe când să o facă?
Este obiectivul tangibil și real, astfel încât oamenii să poată vedea efectele realizării acestuia?
Scopul </a:t>
            </a:r>
            <a:r>
              <a:rPr lang="ro-RO" dirty="0">
                <a:latin typeface="Calibri" panose="020F0502020204030204" pitchFamily="34" charset="0"/>
                <a:cs typeface="Calibri" panose="020F0502020204030204" pitchFamily="34" charset="0"/>
              </a:rPr>
              <a:t>este suficient de interesant</a:t>
            </a:r>
            <a:r>
              <a:rPr lang="de-DE" dirty="0">
                <a:latin typeface="Calibri" panose="020F0502020204030204" pitchFamily="34" charset="0"/>
                <a:cs typeface="Calibri" panose="020F0502020204030204" pitchFamily="34" charset="0"/>
              </a:rPr>
              <a:t> astfel încât să motiveze oamenii să facă tot posibilul?
Este scopul inspirat și vizionar, astfel încât să ajute oamenii să vadă o imagine de ansamblu?
Obiectivul este bazat pe valoare și fundamental, </a:t>
            </a:r>
            <a:r>
              <a:rPr lang="ro-RO" dirty="0">
                <a:latin typeface="Calibri" panose="020F0502020204030204" pitchFamily="34" charset="0"/>
                <a:cs typeface="Calibri" panose="020F0502020204030204" pitchFamily="34" charset="0"/>
              </a:rPr>
              <a:t>ține cont de </a:t>
            </a:r>
            <a:r>
              <a:rPr lang="de-DE" dirty="0">
                <a:latin typeface="Calibri" panose="020F0502020204030204" pitchFamily="34" charset="0"/>
                <a:cs typeface="Calibri" panose="020F0502020204030204" pitchFamily="34" charset="0"/>
              </a:rPr>
              <a:t>valorile companiei, valorile echipei sau valorile personale?</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Este scopul revizuit și evaluabil, astfel încât să puteți reevalua aplicabilitatea acestuia mai târziu?</a:t>
            </a:r>
          </a:p>
        </p:txBody>
      </p:sp>
      <p:sp>
        <p:nvSpPr>
          <p:cNvPr id="45" name="CuadroTexto 34">
            <a:extLst>
              <a:ext uri="{FF2B5EF4-FFF2-40B4-BE49-F238E27FC236}">
                <a16:creationId xmlns:a16="http://schemas.microsoft.com/office/drawing/2014/main" xmlns="" id="{B85E49EC-D93C-48CA-9A56-9BC690DD9975}"/>
              </a:ext>
            </a:extLst>
          </p:cNvPr>
          <p:cNvSpPr txBox="1"/>
          <p:nvPr/>
        </p:nvSpPr>
        <p:spPr>
          <a:xfrm>
            <a:off x="274087" y="1276988"/>
            <a:ext cx="9534931" cy="830997"/>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 Lista de </a:t>
            </a:r>
            <a:r>
              <a:rPr lang="en-GB" altLang="es-ES" sz="2400" b="1" dirty="0" err="1">
                <a:solidFill>
                  <a:srgbClr val="0594A9"/>
                </a:solidFill>
                <a:latin typeface="Trebuchet MS" panose="020B0603020202020204" pitchFamily="34" charset="0"/>
                <a:cs typeface="Calibri" panose="020F0502020204030204" pitchFamily="34" charset="0"/>
              </a:rPr>
              <a:t>verificare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pentru</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obiectivele</a:t>
            </a:r>
            <a:r>
              <a:rPr lang="en-GB" altLang="es-ES" sz="2400" b="1" dirty="0">
                <a:solidFill>
                  <a:srgbClr val="0594A9"/>
                </a:solidFill>
                <a:latin typeface="Trebuchet MS" panose="020B0603020202020204" pitchFamily="34" charset="0"/>
                <a:cs typeface="Calibri" panose="020F0502020204030204" pitchFamily="34" charset="0"/>
              </a:rPr>
              <a:t> Agile
</a:t>
            </a:r>
            <a:endParaRPr lang="ko-KR" altLang="en-US" sz="2400" b="1" dirty="0">
              <a:solidFill>
                <a:srgbClr val="0594A9"/>
              </a:solidFill>
              <a:latin typeface="Trebuchet MS" panose="020B0603020202020204" pitchFamily="34" charset="0"/>
              <a:cs typeface="Calibri" panose="020F0502020204030204" pitchFamily="34" charset="0"/>
            </a:endParaRPr>
          </a:p>
        </p:txBody>
      </p:sp>
      <p:sp>
        <p:nvSpPr>
          <p:cNvPr id="49" name="Textfeld 48">
            <a:extLst>
              <a:ext uri="{FF2B5EF4-FFF2-40B4-BE49-F238E27FC236}">
                <a16:creationId xmlns:a16="http://schemas.microsoft.com/office/drawing/2014/main" xmlns="" id="{8BC8BA6C-48FC-4E36-85FE-B1B8342E9FE4}"/>
              </a:ext>
            </a:extLst>
          </p:cNvPr>
          <p:cNvSpPr txBox="1"/>
          <p:nvPr/>
        </p:nvSpPr>
        <p:spPr>
          <a:xfrm>
            <a:off x="7915137" y="6029863"/>
            <a:ext cx="3655168" cy="246221"/>
          </a:xfrm>
          <a:prstGeom prst="rect">
            <a:avLst/>
          </a:prstGeom>
          <a:noFill/>
        </p:spPr>
        <p:txBody>
          <a:bodyPr wrap="none" rtlCol="0">
            <a:spAutoFit/>
          </a:bodyPr>
          <a:lstStyle/>
          <a:p>
            <a:r>
              <a:rPr lang="de-DE" sz="1000" dirty="0">
                <a:solidFill>
                  <a:schemeClr val="bg1">
                    <a:lumMod val="75000"/>
                  </a:schemeClr>
                </a:solidFill>
                <a:latin typeface="Calibri" panose="020F0502020204030204" pitchFamily="34" charset="0"/>
                <a:cs typeface="Calibri" panose="020F0502020204030204" pitchFamily="34" charset="0"/>
              </a:rPr>
              <a:t>Source: </a:t>
            </a:r>
            <a:r>
              <a:rPr lang="en-US" sz="1000" dirty="0">
                <a:solidFill>
                  <a:schemeClr val="bg1">
                    <a:lumMod val="75000"/>
                  </a:schemeClr>
                </a:solidFill>
                <a:latin typeface="Calibri" panose="020F0502020204030204" pitchFamily="34" charset="0"/>
                <a:cs typeface="Calibri" panose="020F0502020204030204" pitchFamily="34" charset="0"/>
              </a:rPr>
              <a:t>https://www.infoq.com/articles/agile-goal-setting-appelo/</a:t>
            </a:r>
            <a:endParaRPr lang="de-DE" sz="1000" dirty="0">
              <a:solidFill>
                <a:schemeClr val="bg1">
                  <a:lumMod val="75000"/>
                </a:schemeClr>
              </a:solidFill>
              <a:latin typeface="Calibri" panose="020F0502020204030204" pitchFamily="34" charset="0"/>
              <a:cs typeface="Calibri" panose="020F0502020204030204" pitchFamily="34" charset="0"/>
            </a:endParaRPr>
          </a:p>
        </p:txBody>
      </p:sp>
      <p:sp>
        <p:nvSpPr>
          <p:cNvPr id="16" name="TextBox 3"/>
          <p:cNvSpPr txBox="1"/>
          <p:nvPr/>
        </p:nvSpPr>
        <p:spPr>
          <a:xfrm>
            <a:off x="7721598" y="110974"/>
            <a:ext cx="4123212"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Unit 4 - Checklist for Agile Objectives </a:t>
            </a:r>
          </a:p>
        </p:txBody>
      </p:sp>
      <p:sp>
        <p:nvSpPr>
          <p:cNvPr id="2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2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26" name="Immagin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rot="10800000">
            <a:off x="4662817" y="399996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a:off x="6973551" y="2249253"/>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a:off x="5423596" y="4750456"/>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35820" y="3442029"/>
            <a:ext cx="1312102" cy="830997"/>
          </a:xfrm>
          <a:prstGeom prst="rect">
            <a:avLst/>
          </a:prstGeom>
          <a:noFill/>
        </p:spPr>
        <p:txBody>
          <a:bodyPr wrap="square" rtlCol="0">
            <a:spAutoFit/>
          </a:bodyPr>
          <a:lstStyle/>
          <a:p>
            <a:pPr algn="ctr"/>
            <a:r>
              <a:rPr lang="ro-RO" altLang="ko-KR" sz="16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Management Agile prin Obiective</a:t>
            </a:r>
            <a:endParaRPr lang="ko-KR" altLang="en-US" sz="1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204001" cy="1672320"/>
            <a:chOff x="3556042" y="1744979"/>
            <a:chExt cx="3240001" cy="1672320"/>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3" y="2032304"/>
              <a:ext cx="3240000" cy="1384995"/>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este</a:t>
              </a:r>
              <a:r>
                <a:rPr lang="ro-RO"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abordare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care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este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aplicată</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prin</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metodologii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specifice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(Scrum, OKR..)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și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include un set de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metode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și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practici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care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pornesc</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de la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Manifestul</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Agile (2001);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planificare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testare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și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integrare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continuă</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rezultatul</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este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livrat</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prin</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cicluri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scurte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lucru</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(Sprint);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Abordare</a:t>
              </a:r>
              <a:r>
                <a:rPr lang="ro-RO"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ro-RO"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Agile</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95230" y="5141069"/>
            <a:ext cx="3204000" cy="1487654"/>
            <a:chOff x="3556042" y="1744979"/>
            <a:chExt cx="3240000" cy="1487654"/>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556042" y="2032304"/>
              <a:ext cx="3240000" cy="1200329"/>
            </a:xfrm>
            <a:prstGeom prst="rect">
              <a:avLst/>
            </a:prstGeom>
            <a:noFill/>
          </p:spPr>
          <p:txBody>
            <a:bodyPr wrap="square" rtlCol="0">
              <a:spAutoFit/>
            </a:bodyPr>
            <a:lstStyle/>
            <a:p>
              <a:pPr algn="just"/>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Organizații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tradiționale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Vs Agile, 5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niveluri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planificare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Agile: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Planificare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zilnică</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Interație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Lansare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Foaie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parcurs</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pentru</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produse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Viziune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produs</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OKR ca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exemplu</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metodologie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agilă</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2" y="1744979"/>
              <a:ext cx="3240000" cy="307777"/>
            </a:xfrm>
            <a:prstGeom prst="rect">
              <a:avLst/>
            </a:prstGeom>
            <a:noFill/>
          </p:spPr>
          <p:txBody>
            <a:bodyPr wrap="square" rtlCol="0">
              <a:spAutoFit/>
            </a:bodyPr>
            <a:lstStyle/>
            <a:p>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Agile (R)Evolution</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393405" y="5141069"/>
            <a:ext cx="3420108" cy="933656"/>
            <a:chOff x="3337506" y="1744979"/>
            <a:chExt cx="3458536" cy="933656"/>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337506" y="2032304"/>
              <a:ext cx="3458536" cy="646331"/>
            </a:xfrm>
            <a:prstGeom prst="rect">
              <a:avLst/>
            </a:prstGeom>
            <a:noFill/>
          </p:spPr>
          <p:txBody>
            <a:bodyPr wrap="square" rtlCol="0">
              <a:spAutoFit/>
            </a:bodyPr>
            <a:lstStyle/>
            <a:p>
              <a:pPr algn="just"/>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ceea</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ce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face ca un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obiectiv</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să</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fie un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obiectiv</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ro-RO"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o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listă</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întrebări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utile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pentru</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identificarea</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cu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succes</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337506" y="1744979"/>
              <a:ext cx="3458536" cy="307777"/>
            </a:xfrm>
            <a:prstGeom prst="rect">
              <a:avLst/>
            </a:prstGeom>
            <a:noFill/>
          </p:spPr>
          <p:txBody>
            <a:bodyPr wrap="square" rtlCol="0">
              <a:spAutoFit/>
            </a:bodyPr>
            <a:lstStyle/>
            <a:p>
              <a:pPr algn="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Lista de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verificare</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pentru</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obiectivele</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Agile</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609513" y="1783220"/>
            <a:ext cx="3204000" cy="1672320"/>
            <a:chOff x="3556042" y="1744979"/>
            <a:chExt cx="3240000" cy="1672320"/>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1384995"/>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metodă</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populară</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și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convingătoare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pentru</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definirea</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obiectivelor</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SMART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și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monitorizarea</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progresului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către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atingerea</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acestora</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De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obicei</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obiectivele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sunt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atașate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bonusurilor</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economice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Procesul</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MBO: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Stabilirea</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obiectivelor</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implicarea</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echipelor</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Atribuirea</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rolurilor</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Măsurare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Verificare</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523220"/>
            </a:xfrm>
            <a:prstGeom prst="rect">
              <a:avLst/>
            </a:prstGeom>
            <a:noFill/>
          </p:spPr>
          <p:txBody>
            <a:bodyPr wrap="square" rtlCol="0">
              <a:spAutoFit/>
            </a:bodyPr>
            <a:lstStyle/>
            <a:p>
              <a:pPr algn="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Managementul</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r>
                <a:rPr lang="ro-RO"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prin </a:t>
              </a:r>
              <a:r>
                <a:rPr lang="en-US" altLang="ko-KR" sz="1400" b="1"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obiective</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rot="10800000">
            <a:off x="4307817" y="2683882"/>
            <a:ext cx="2520000" cy="576000"/>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ro-RO" altLang="ko-KR" sz="3200" b="1" dirty="0">
                <a:solidFill>
                  <a:srgbClr val="F36A0D"/>
                </a:solidFill>
                <a:latin typeface="Trebuchet MS" panose="020B0603020202020204" pitchFamily="34" charset="0"/>
                <a:cs typeface="Arial" pitchFamily="34" charset="0"/>
              </a:rPr>
              <a:t>Sumarizare</a:t>
            </a:r>
            <a:endParaRPr lang="en-US" altLang="ko-KR" sz="2400" b="1" dirty="0">
              <a:solidFill>
                <a:srgbClr val="F36A0D"/>
              </a:solidFill>
              <a:latin typeface="Trebuchet MS" panose="020B0603020202020204" pitchFamily="34" charset="0"/>
              <a:cs typeface="Arial" pitchFamily="34" charset="0"/>
            </a:endParaRPr>
          </a:p>
        </p:txBody>
      </p:sp>
      <p:sp>
        <p:nvSpPr>
          <p:cNvPr id="4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4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45" name="Immagin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464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rgbClr val="F5B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rgbClr val="A2D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05312" y="4173895"/>
            <a:ext cx="4752000" cy="1908000"/>
          </a:xfrm>
          <a:prstGeom prst="snip1Rect">
            <a:avLst>
              <a:gd name="adj" fmla="val 50000"/>
            </a:avLst>
          </a:prstGeom>
          <a:solidFill>
            <a:schemeClr val="bg1"/>
          </a:solidFill>
          <a:ln w="635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rgbClr val="0684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229370" y="3590711"/>
            <a:ext cx="1831845"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o-RO"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În cadrul acestui modul:</a:t>
            </a:r>
            <a:endPar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09816" y="2240398"/>
            <a:ext cx="3552181" cy="1757645"/>
            <a:chOff x="270023" y="1638319"/>
            <a:chExt cx="2605241" cy="1775229"/>
          </a:xfrm>
        </p:grpSpPr>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839310"/>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Ce </a:t>
              </a:r>
              <a:r>
                <a:rPr lang="en-US" altLang="ko-KR" sz="1200" b="1" dirty="0" err="1">
                  <a:solidFill>
                    <a:schemeClr val="tx1">
                      <a:lumMod val="75000"/>
                      <a:lumOff val="25000"/>
                    </a:schemeClr>
                  </a:solidFill>
                  <a:cs typeface="Arial" pitchFamily="34" charset="0"/>
                </a:rPr>
                <a:t>înseamnă</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managementul</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prin</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obiective</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și</a:t>
              </a:r>
              <a:r>
                <a:rPr lang="en-US" altLang="ko-KR" sz="1200" b="1" dirty="0">
                  <a:solidFill>
                    <a:schemeClr val="tx1">
                      <a:lumMod val="75000"/>
                      <a:lumOff val="25000"/>
                    </a:schemeClr>
                  </a:solidFill>
                  <a:cs typeface="Arial" pitchFamily="34" charset="0"/>
                </a:rPr>
                <a:t> de </a:t>
              </a:r>
              <a:r>
                <a:rPr lang="en-US" altLang="ko-KR" sz="1200" b="1" dirty="0" err="1">
                  <a:solidFill>
                    <a:schemeClr val="tx1">
                      <a:lumMod val="75000"/>
                      <a:lumOff val="25000"/>
                    </a:schemeClr>
                  </a:solidFill>
                  <a:cs typeface="Arial" pitchFamily="34" charset="0"/>
                </a:rPr>
                <a:t>ce</a:t>
              </a:r>
              <a:r>
                <a:rPr lang="en-US" altLang="ko-KR" sz="1200" b="1" dirty="0">
                  <a:solidFill>
                    <a:schemeClr val="tx1">
                      <a:lumMod val="75000"/>
                      <a:lumOff val="25000"/>
                    </a:schemeClr>
                  </a:solidFill>
                  <a:cs typeface="Arial" pitchFamily="34" charset="0"/>
                </a:rPr>
                <a:t> </a:t>
              </a:r>
              <a:r>
                <a:rPr lang="ro-RO" altLang="ko-KR" sz="1200" b="1" dirty="0">
                  <a:solidFill>
                    <a:schemeClr val="tx1">
                      <a:lumMod val="75000"/>
                      <a:lumOff val="25000"/>
                    </a:schemeClr>
                  </a:solidFill>
                  <a:cs typeface="Arial" pitchFamily="34" charset="0"/>
                </a:rPr>
                <a:t>uneori metodologiile după obiective dau greș</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xmlns="" id="{6E35B883-605C-4BB5-A78D-B08AFC8FAE6A}"/>
                </a:ext>
              </a:extLst>
            </p:cNvPr>
            <p:cNvSpPr txBox="1"/>
            <p:nvPr/>
          </p:nvSpPr>
          <p:spPr>
            <a:xfrm>
              <a:off x="270024" y="2201211"/>
              <a:ext cx="2396379" cy="1212337"/>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Se </a:t>
              </a:r>
              <a:r>
                <a:rPr lang="en-US" altLang="ko-KR" sz="1200" dirty="0" err="1">
                  <a:solidFill>
                    <a:schemeClr val="tx1">
                      <a:lumMod val="75000"/>
                      <a:lumOff val="25000"/>
                    </a:schemeClr>
                  </a:solidFill>
                  <a:cs typeface="Arial" pitchFamily="34" charset="0"/>
                </a:rPr>
                <a:t>susține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prin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atribuirea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unor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obiective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specifice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măsurabile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a </a:t>
              </a:r>
              <a:r>
                <a:rPr lang="en-US" altLang="ko-KR" sz="1200" dirty="0" err="1">
                  <a:solidFill>
                    <a:schemeClr val="tx1">
                      <a:lumMod val="75000"/>
                      <a:lumOff val="25000"/>
                    </a:schemeClr>
                  </a:solidFill>
                  <a:cs typeface="Arial" pitchFamily="34" charset="0"/>
                </a:rPr>
                <a:t>unui</a:t>
              </a:r>
              <a:r>
                <a:rPr lang="en-US" altLang="ko-KR" sz="1200" dirty="0">
                  <a:solidFill>
                    <a:schemeClr val="tx1">
                      <a:lumMod val="75000"/>
                      <a:lumOff val="25000"/>
                    </a:schemeClr>
                  </a:solidFill>
                  <a:cs typeface="Arial" pitchFamily="34" charset="0"/>
                </a:rPr>
                <a:t> bonus </a:t>
              </a:r>
              <a:r>
                <a:rPr lang="en-US" altLang="ko-KR" sz="1200" dirty="0" err="1">
                  <a:solidFill>
                    <a:schemeClr val="tx1">
                      <a:lumMod val="75000"/>
                      <a:lumOff val="25000"/>
                    </a:schemeClr>
                  </a:solidFill>
                  <a:cs typeface="Arial" pitchFamily="34" charset="0"/>
                </a:rPr>
                <a:t>corespunzător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pentru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atingerea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acestora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performanța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crește</a:t>
              </a:r>
              <a:r>
                <a:rPr lang="en-US" altLang="ko-KR" sz="1200" dirty="0">
                  <a:solidFill>
                    <a:schemeClr val="tx1">
                      <a:lumMod val="75000"/>
                      <a:lumOff val="25000"/>
                    </a:schemeClr>
                  </a:solidFill>
                  <a:cs typeface="Arial" pitchFamily="34" charset="0"/>
                </a:rPr>
                <a:t>. 
Dar </a:t>
              </a:r>
              <a:r>
                <a:rPr lang="ro-RO" altLang="ko-KR" sz="1200" dirty="0">
                  <a:solidFill>
                    <a:schemeClr val="tx1">
                      <a:lumMod val="75000"/>
                      <a:lumOff val="25000"/>
                    </a:schemeClr>
                  </a:solidFill>
                  <a:cs typeface="Arial" pitchFamily="34" charset="0"/>
                </a:rPr>
                <a:t>e </a:t>
              </a:r>
              <a:r>
                <a:rPr lang="en-US" altLang="ko-KR" sz="1200" dirty="0">
                  <a:solidFill>
                    <a:schemeClr val="tx1">
                      <a:lumMod val="75000"/>
                      <a:lumOff val="25000"/>
                    </a:schemeClr>
                  </a:solidFill>
                  <a:cs typeface="Arial" pitchFamily="34" charset="0"/>
                </a:rPr>
                <a:t>a</a:t>
              </a:r>
              <a:r>
                <a:rPr lang="ro-RO" altLang="ko-KR" sz="1200" dirty="0">
                  <a:solidFill>
                    <a:schemeClr val="tx1">
                      <a:lumMod val="75000"/>
                      <a:lumOff val="25000"/>
                    </a:schemeClr>
                  </a:solidFill>
                  <a:cs typeface="Arial" pitchFamily="34" charset="0"/>
                </a:rPr>
                <a:t>ș</a:t>
              </a:r>
              <a:r>
                <a:rPr lang="en-US" altLang="ko-KR" sz="1200" dirty="0">
                  <a:solidFill>
                    <a:schemeClr val="tx1">
                      <a:lumMod val="75000"/>
                      <a:lumOff val="25000"/>
                    </a:schemeClr>
                  </a:solidFill>
                  <a:cs typeface="Arial" pitchFamily="34" charset="0"/>
                </a:rPr>
                <a:t>a cu </a:t>
              </a:r>
              <a:r>
                <a:rPr lang="en-US" altLang="ko-KR" sz="1200" dirty="0" err="1">
                  <a:solidFill>
                    <a:schemeClr val="tx1">
                      <a:lumMod val="75000"/>
                      <a:lumOff val="25000"/>
                    </a:schemeClr>
                  </a:solidFill>
                  <a:cs typeface="Arial" pitchFamily="34" charset="0"/>
                </a:rPr>
                <a:t>adevarat</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025389" y="4377919"/>
            <a:ext cx="3817293" cy="1806472"/>
            <a:chOff x="-50106" y="1638319"/>
            <a:chExt cx="3386419" cy="1824534"/>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50106" y="2064010"/>
              <a:ext cx="3062208" cy="139884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Din </a:t>
              </a:r>
              <a:r>
                <a:rPr lang="en-US" altLang="ko-KR" sz="1200" dirty="0" err="1">
                  <a:solidFill>
                    <a:schemeClr val="tx1">
                      <a:lumMod val="75000"/>
                      <a:lumOff val="25000"/>
                    </a:schemeClr>
                  </a:solidFill>
                  <a:cs typeface="Arial" pitchFamily="34" charset="0"/>
                </a:rPr>
                <a:t>ce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multe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companii</a:t>
              </a:r>
              <a:r>
                <a:rPr lang="en-US" altLang="ko-KR" sz="1200" dirty="0">
                  <a:solidFill>
                    <a:schemeClr val="tx1">
                      <a:lumMod val="75000"/>
                      <a:lumOff val="25000"/>
                    </a:schemeClr>
                  </a:solidFill>
                  <a:cs typeface="Arial" pitchFamily="34" charset="0"/>
                </a:rPr>
                <a:t> </a:t>
              </a:r>
              <a:r>
                <a:rPr lang="ro-RO" altLang="ko-KR" sz="1200" dirty="0">
                  <a:solidFill>
                    <a:schemeClr val="tx1">
                      <a:lumMod val="75000"/>
                      <a:lumOff val="25000"/>
                    </a:schemeClr>
                  </a:solidFill>
                  <a:cs typeface="Arial" pitchFamily="34" charset="0"/>
                </a:rPr>
                <a:t>renunță</a:t>
              </a:r>
              <a:r>
                <a:rPr lang="en-US" altLang="ko-KR" sz="1200" dirty="0">
                  <a:solidFill>
                    <a:schemeClr val="tx1">
                      <a:lumMod val="75000"/>
                      <a:lumOff val="25000"/>
                    </a:schemeClr>
                  </a:solidFill>
                  <a:cs typeface="Arial" pitchFamily="34" charset="0"/>
                </a:rPr>
                <a:t> la </a:t>
              </a:r>
              <a:r>
                <a:rPr lang="en-US" altLang="ko-KR" sz="1200" dirty="0" err="1">
                  <a:solidFill>
                    <a:schemeClr val="tx1">
                      <a:lumMod val="75000"/>
                      <a:lumOff val="25000"/>
                    </a:schemeClr>
                  </a:solidFill>
                  <a:cs typeface="Arial" pitchFamily="34" charset="0"/>
                </a:rPr>
                <a:t>stabilirea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obiectivelor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tradiționale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adaptează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concepte</a:t>
              </a:r>
              <a:r>
                <a:rPr lang="en-US" altLang="ko-KR" sz="1200" dirty="0">
                  <a:solidFill>
                    <a:schemeClr val="tx1">
                      <a:lumMod val="75000"/>
                      <a:lumOff val="25000"/>
                    </a:schemeClr>
                  </a:solidFill>
                  <a:cs typeface="Arial" pitchFamily="34" charset="0"/>
                </a:rPr>
                <a:t> alternative, cum </a:t>
              </a:r>
              <a:r>
                <a:rPr lang="en-US" altLang="ko-KR" sz="1200" dirty="0" err="1">
                  <a:solidFill>
                    <a:schemeClr val="tx1">
                      <a:lumMod val="75000"/>
                      <a:lumOff val="25000"/>
                    </a:schemeClr>
                  </a:solidFill>
                  <a:cs typeface="Arial" pitchFamily="34" charset="0"/>
                </a:rPr>
                <a:t>ar</a:t>
              </a:r>
              <a:r>
                <a:rPr lang="en-US" altLang="ko-KR" sz="1200" dirty="0">
                  <a:solidFill>
                    <a:schemeClr val="tx1">
                      <a:lumMod val="75000"/>
                      <a:lumOff val="25000"/>
                    </a:schemeClr>
                  </a:solidFill>
                  <a:cs typeface="Arial" pitchFamily="34" charset="0"/>
                </a:rPr>
                <a:t> fi OKR -urile (</a:t>
              </a:r>
              <a:r>
                <a:rPr lang="en-US" altLang="ko-KR" sz="1200" dirty="0" err="1">
                  <a:solidFill>
                    <a:schemeClr val="tx1">
                      <a:lumMod val="75000"/>
                      <a:lumOff val="25000"/>
                    </a:schemeClr>
                  </a:solidFill>
                  <a:cs typeface="Arial" pitchFamily="34" charset="0"/>
                </a:rPr>
                <a:t>Obiective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Rezultate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cheie</a:t>
              </a:r>
              <a:r>
                <a:rPr lang="en-US" altLang="ko-KR" sz="1200" dirty="0">
                  <a:solidFill>
                    <a:schemeClr val="tx1">
                      <a:lumMod val="75000"/>
                      <a:lumOff val="25000"/>
                    </a:schemeClr>
                  </a:solidFill>
                  <a:cs typeface="Arial" pitchFamily="34" charset="0"/>
                </a:rPr>
                <a:t>). Ce se </a:t>
              </a:r>
              <a:r>
                <a:rPr lang="en-US" altLang="ko-KR" sz="1200" dirty="0" err="1">
                  <a:solidFill>
                    <a:schemeClr val="tx1">
                      <a:lumMod val="75000"/>
                      <a:lumOff val="25000"/>
                    </a:schemeClr>
                  </a:solidFill>
                  <a:cs typeface="Arial" pitchFamily="34" charset="0"/>
                </a:rPr>
                <a:t>află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spatele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acestei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abordări</a:t>
              </a:r>
              <a:r>
                <a:rPr lang="en-US" altLang="ko-KR" sz="1200" dirty="0">
                  <a:solidFill>
                    <a:schemeClr val="tx1">
                      <a:lumMod val="75000"/>
                      <a:lumOff val="25000"/>
                    </a:schemeClr>
                  </a:solidFill>
                  <a:cs typeface="Arial" pitchFamily="34" charset="0"/>
                </a:rPr>
                <a:t>, cum se </a:t>
              </a:r>
              <a:r>
                <a:rPr lang="en-US" altLang="ko-KR" sz="1200" dirty="0" err="1">
                  <a:solidFill>
                    <a:schemeClr val="tx1">
                      <a:lumMod val="75000"/>
                      <a:lumOff val="25000"/>
                    </a:schemeClr>
                  </a:solidFill>
                  <a:cs typeface="Arial" pitchFamily="34" charset="0"/>
                </a:rPr>
                <a:t>deosebește</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metodele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tradiționale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unde</a:t>
              </a:r>
              <a:r>
                <a:rPr lang="en-US" altLang="ko-KR" sz="1200" dirty="0">
                  <a:solidFill>
                    <a:schemeClr val="tx1">
                      <a:lumMod val="75000"/>
                      <a:lumOff val="25000"/>
                    </a:schemeClr>
                  </a:solidFill>
                  <a:cs typeface="Arial" pitchFamily="34" charset="0"/>
                </a:rPr>
                <a:t> sunt </a:t>
              </a:r>
              <a:r>
                <a:rPr lang="en-US" altLang="ko-KR" sz="1200" dirty="0" err="1">
                  <a:solidFill>
                    <a:schemeClr val="tx1">
                      <a:lumMod val="75000"/>
                      <a:lumOff val="25000"/>
                    </a:schemeClr>
                  </a:solidFill>
                  <a:cs typeface="Arial" pitchFamily="34" charset="0"/>
                </a:rPr>
                <a:t>avantajele</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113504" y="1638319"/>
              <a:ext cx="3222809" cy="65279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Cum </a:t>
              </a:r>
              <a:r>
                <a:rPr lang="en-US" altLang="ko-KR" sz="1200" b="1" dirty="0" err="1">
                  <a:solidFill>
                    <a:schemeClr val="tx1">
                      <a:lumMod val="75000"/>
                      <a:lumOff val="25000"/>
                    </a:schemeClr>
                  </a:solidFill>
                  <a:cs typeface="Arial" pitchFamily="34" charset="0"/>
                </a:rPr>
                <a:t>să</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combinați</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rigiditatea</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clară</a:t>
              </a:r>
              <a:r>
                <a:rPr lang="en-US" altLang="ko-KR" sz="1200" b="1" dirty="0">
                  <a:solidFill>
                    <a:schemeClr val="tx1">
                      <a:lumMod val="75000"/>
                      <a:lumOff val="25000"/>
                    </a:schemeClr>
                  </a:solidFill>
                  <a:cs typeface="Arial" pitchFamily="34" charset="0"/>
                </a:rPr>
                <a:t> a </a:t>
              </a:r>
              <a:r>
                <a:rPr lang="en-US" altLang="ko-KR" sz="1200" b="1" dirty="0" err="1">
                  <a:solidFill>
                    <a:schemeClr val="tx1">
                      <a:lumMod val="75000"/>
                      <a:lumOff val="25000"/>
                    </a:schemeClr>
                  </a:solidFill>
                  <a:cs typeface="Arial" pitchFamily="34" charset="0"/>
                </a:rPr>
                <a:t>planificării</a:t>
              </a:r>
              <a:r>
                <a:rPr lang="en-US" altLang="ko-KR" sz="1200" b="1" dirty="0">
                  <a:solidFill>
                    <a:schemeClr val="tx1">
                      <a:lumMod val="75000"/>
                      <a:lumOff val="25000"/>
                    </a:schemeClr>
                  </a:solidFill>
                  <a:cs typeface="Arial" pitchFamily="34" charset="0"/>
                </a:rPr>
                <a:t> cu </a:t>
              </a:r>
              <a:r>
                <a:rPr lang="en-US" altLang="ko-KR" sz="1200" b="1" dirty="0" err="1">
                  <a:solidFill>
                    <a:schemeClr val="tx1">
                      <a:lumMod val="75000"/>
                      <a:lumOff val="25000"/>
                    </a:schemeClr>
                  </a:solidFill>
                  <a:cs typeface="Arial" pitchFamily="34" charset="0"/>
                </a:rPr>
                <a:t>lucrul</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agil</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345086" y="2225115"/>
            <a:ext cx="4041049" cy="1893522"/>
            <a:chOff x="-181558" y="1593201"/>
            <a:chExt cx="3584919" cy="1912461"/>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190362" y="2106814"/>
              <a:ext cx="2782563" cy="1398848"/>
            </a:xfrm>
            <a:prstGeom prst="rect">
              <a:avLst/>
            </a:prstGeom>
            <a:noFill/>
          </p:spPr>
          <p:txBody>
            <a:bodyPr wrap="square" rtlCol="0">
              <a:spAutoFit/>
            </a:bodyPr>
            <a:lstStyle/>
            <a:p>
              <a:pPr algn="just"/>
              <a:r>
                <a:rPr lang="en-US" altLang="ko-KR" sz="1200" dirty="0" err="1">
                  <a:solidFill>
                    <a:schemeClr val="tx1">
                      <a:lumMod val="75000"/>
                      <a:lumOff val="25000"/>
                    </a:schemeClr>
                  </a:solidFill>
                  <a:cs typeface="Arial" pitchFamily="34" charset="0"/>
                </a:rPr>
                <a:t>Transformarea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digitală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complexitatea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corporativă</a:t>
              </a:r>
              <a:r>
                <a:rPr lang="en-US" altLang="ko-KR" sz="1200" dirty="0">
                  <a:solidFill>
                    <a:schemeClr val="tx1">
                      <a:lumMod val="75000"/>
                      <a:lumOff val="25000"/>
                    </a:schemeClr>
                  </a:solidFill>
                  <a:cs typeface="Arial" pitchFamily="34" charset="0"/>
                </a:rPr>
                <a:t> au </a:t>
              </a:r>
              <a:r>
                <a:rPr lang="en-US" altLang="ko-KR" sz="1200" dirty="0" err="1">
                  <a:solidFill>
                    <a:schemeClr val="tx1">
                      <a:lumMod val="75000"/>
                      <a:lumOff val="25000"/>
                    </a:schemeClr>
                  </a:solidFill>
                  <a:cs typeface="Arial" pitchFamily="34" charset="0"/>
                </a:rPr>
                <a:t>condus</a:t>
              </a:r>
              <a:r>
                <a:rPr lang="en-US" altLang="ko-KR" sz="1200" dirty="0">
                  <a:solidFill>
                    <a:schemeClr val="tx1">
                      <a:lumMod val="75000"/>
                      <a:lumOff val="25000"/>
                    </a:schemeClr>
                  </a:solidFill>
                  <a:cs typeface="Arial" pitchFamily="34" charset="0"/>
                </a:rPr>
                <a:t> la </a:t>
              </a:r>
              <a:r>
                <a:rPr lang="en-US" altLang="ko-KR" sz="1200" dirty="0" err="1">
                  <a:solidFill>
                    <a:schemeClr val="tx1">
                      <a:lumMod val="75000"/>
                      <a:lumOff val="25000"/>
                    </a:schemeClr>
                  </a:solidFill>
                  <a:cs typeface="Arial" pitchFamily="34" charset="0"/>
                </a:rPr>
                <a:t>necesitatea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unor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metodologii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flexibile</a:t>
              </a:r>
              <a:r>
                <a:rPr lang="en-US" altLang="ko-KR" sz="1200" dirty="0">
                  <a:solidFill>
                    <a:schemeClr val="tx1">
                      <a:lumMod val="75000"/>
                      <a:lumOff val="25000"/>
                    </a:schemeClr>
                  </a:solidFill>
                  <a:cs typeface="Arial" pitchFamily="34" charset="0"/>
                </a:rPr>
                <a:t> de management de </a:t>
              </a:r>
              <a:r>
                <a:rPr lang="en-US" altLang="ko-KR" sz="1200" dirty="0" err="1">
                  <a:solidFill>
                    <a:schemeClr val="tx1">
                      <a:lumMod val="75000"/>
                      <a:lumOff val="25000"/>
                    </a:schemeClr>
                  </a:solidFill>
                  <a:cs typeface="Arial" pitchFamily="34" charset="0"/>
                </a:rPr>
                <a:t>proiect</a:t>
              </a:r>
              <a:r>
                <a:rPr lang="en-US" altLang="ko-KR" sz="1200" dirty="0">
                  <a:solidFill>
                    <a:schemeClr val="tx1">
                      <a:lumMod val="75000"/>
                      <a:lumOff val="25000"/>
                    </a:schemeClr>
                  </a:solidFill>
                  <a:cs typeface="Arial" pitchFamily="34" charset="0"/>
                </a:rPr>
                <a:t> care </a:t>
              </a:r>
              <a:r>
                <a:rPr lang="en-US" altLang="ko-KR" sz="1200" dirty="0" err="1">
                  <a:solidFill>
                    <a:schemeClr val="tx1">
                      <a:lumMod val="75000"/>
                      <a:lumOff val="25000"/>
                    </a:schemeClr>
                  </a:solidFill>
                  <a:cs typeface="Arial" pitchFamily="34" charset="0"/>
                </a:rPr>
                <a:t>să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poată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depăși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practicile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tradiționale</a:t>
              </a:r>
              <a:r>
                <a:rPr lang="en-US" altLang="ko-KR" sz="1200" dirty="0">
                  <a:solidFill>
                    <a:schemeClr val="tx1">
                      <a:lumMod val="75000"/>
                      <a:lumOff val="25000"/>
                    </a:schemeClr>
                  </a:solidFill>
                  <a:cs typeface="Arial" pitchFamily="34" charset="0"/>
                </a:rPr>
                <a:t> care sunt </a:t>
              </a:r>
              <a:r>
                <a:rPr lang="ro-RO" altLang="ko-KR" sz="1200" dirty="0">
                  <a:solidFill>
                    <a:schemeClr val="tx1">
                      <a:lumMod val="75000"/>
                      <a:lumOff val="25000"/>
                    </a:schemeClr>
                  </a:solidFill>
                  <a:cs typeface="Arial" pitchFamily="34" charset="0"/>
                </a:rPr>
                <a:t>învechite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într</a:t>
              </a:r>
              <a:r>
                <a:rPr lang="en-US" altLang="ko-KR" sz="1200" dirty="0">
                  <a:solidFill>
                    <a:schemeClr val="tx1">
                      <a:lumMod val="75000"/>
                      <a:lumOff val="25000"/>
                    </a:schemeClr>
                  </a:solidFill>
                  <a:cs typeface="Arial" pitchFamily="34" charset="0"/>
                </a:rPr>
                <a:t>-o </a:t>
              </a:r>
              <a:r>
                <a:rPr lang="en-US" altLang="ko-KR" sz="1200" dirty="0" err="1">
                  <a:solidFill>
                    <a:schemeClr val="tx1">
                      <a:lumMod val="75000"/>
                      <a:lumOff val="25000"/>
                    </a:schemeClr>
                  </a:solidFill>
                  <a:cs typeface="Arial" pitchFamily="34" charset="0"/>
                </a:rPr>
                <a:t>gamă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largă</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domenii</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181558" y="1593201"/>
              <a:ext cx="3584919" cy="652796"/>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Înțelegerea</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valorilor</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fondatoare</a:t>
              </a:r>
              <a:r>
                <a:rPr lang="en-US" altLang="ko-KR" sz="1200" b="1" dirty="0">
                  <a:solidFill>
                    <a:schemeClr val="tx1">
                      <a:lumMod val="75000"/>
                      <a:lumOff val="25000"/>
                    </a:schemeClr>
                  </a:solidFill>
                  <a:cs typeface="Arial" pitchFamily="34" charset="0"/>
                </a:rPr>
                <a:t> ale </a:t>
              </a:r>
              <a:r>
                <a:rPr lang="en-US" altLang="ko-KR" sz="1200" b="1" dirty="0" err="1">
                  <a:solidFill>
                    <a:schemeClr val="tx1">
                      <a:lumMod val="75000"/>
                      <a:lumOff val="25000"/>
                    </a:schemeClr>
                  </a:solidFill>
                  <a:cs typeface="Arial" pitchFamily="34" charset="0"/>
                </a:rPr>
                <a:t>metodologiilor</a:t>
              </a:r>
              <a:r>
                <a:rPr lang="en-US" altLang="ko-KR" sz="1200" b="1" dirty="0">
                  <a:solidFill>
                    <a:schemeClr val="tx1">
                      <a:lumMod val="75000"/>
                      <a:lumOff val="25000"/>
                    </a:schemeClr>
                  </a:solidFill>
                  <a:cs typeface="Arial" pitchFamily="34" charset="0"/>
                </a:rPr>
                <a:t> agile </a:t>
              </a:r>
              <a:r>
                <a:rPr lang="en-US" altLang="ko-KR" sz="1200" b="1" dirty="0" err="1">
                  <a:solidFill>
                    <a:schemeClr val="tx1">
                      <a:lumMod val="75000"/>
                      <a:lumOff val="25000"/>
                    </a:schemeClr>
                  </a:solidFill>
                  <a:cs typeface="Arial" pitchFamily="34" charset="0"/>
                </a:rPr>
                <a:t>și</a:t>
              </a:r>
              <a:r>
                <a:rPr lang="en-US" altLang="ko-KR" sz="1200" b="1" dirty="0">
                  <a:solidFill>
                    <a:schemeClr val="tx1">
                      <a:lumMod val="75000"/>
                      <a:lumOff val="25000"/>
                    </a:schemeClr>
                  </a:solidFill>
                  <a:cs typeface="Arial" pitchFamily="34" charset="0"/>
                </a:rPr>
                <a:t> a </a:t>
              </a:r>
              <a:r>
                <a:rPr lang="en-US" altLang="ko-KR" sz="1200" b="1" dirty="0" err="1">
                  <a:solidFill>
                    <a:schemeClr val="tx1">
                      <a:lumMod val="75000"/>
                      <a:lumOff val="25000"/>
                    </a:schemeClr>
                  </a:solidFill>
                  <a:cs typeface="Arial" pitchFamily="34" charset="0"/>
                </a:rPr>
                <a:t>avantajelor</a:t>
              </a:r>
              <a:r>
                <a:rPr lang="en-US" altLang="ko-KR" sz="1200" b="1" dirty="0">
                  <a:solidFill>
                    <a:schemeClr val="tx1">
                      <a:lumMod val="75000"/>
                      <a:lumOff val="25000"/>
                    </a:schemeClr>
                  </a:solidFill>
                  <a:cs typeface="Arial" pitchFamily="34" charset="0"/>
                </a:rPr>
                <a:t> pe care </a:t>
              </a:r>
              <a:r>
                <a:rPr lang="en-US" altLang="ko-KR" sz="1200" b="1" dirty="0" err="1">
                  <a:solidFill>
                    <a:schemeClr val="tx1">
                      <a:lumMod val="75000"/>
                      <a:lumOff val="25000"/>
                    </a:schemeClr>
                  </a:solidFill>
                  <a:cs typeface="Arial" pitchFamily="34" charset="0"/>
                </a:rPr>
                <a:t>acestea</a:t>
              </a:r>
              <a:r>
                <a:rPr lang="en-US" altLang="ko-KR" sz="1200" b="1" dirty="0">
                  <a:solidFill>
                    <a:schemeClr val="tx1">
                      <a:lumMod val="75000"/>
                      <a:lumOff val="25000"/>
                    </a:schemeClr>
                  </a:solidFill>
                  <a:cs typeface="Arial" pitchFamily="34" charset="0"/>
                </a:rPr>
                <a:t> le pot </a:t>
              </a:r>
              <a:r>
                <a:rPr lang="en-US" altLang="ko-KR" sz="1200" b="1" dirty="0" err="1">
                  <a:solidFill>
                    <a:schemeClr val="tx1">
                      <a:lumMod val="75000"/>
                      <a:lumOff val="25000"/>
                    </a:schemeClr>
                  </a:solidFill>
                  <a:cs typeface="Arial" pitchFamily="34" charset="0"/>
                </a:rPr>
                <a:t>aduce</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413812" y="4377917"/>
            <a:ext cx="3810130" cy="1762950"/>
            <a:chOff x="-124308" y="1638319"/>
            <a:chExt cx="3698062" cy="1780581"/>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06820" y="2020054"/>
              <a:ext cx="2981703" cy="1398846"/>
            </a:xfrm>
            <a:prstGeom prst="rect">
              <a:avLst/>
            </a:prstGeom>
            <a:noFill/>
          </p:spPr>
          <p:txBody>
            <a:bodyPr wrap="square" rtlCol="0">
              <a:spAutoFit/>
            </a:bodyPr>
            <a:lstStyle/>
            <a:p>
              <a:pPr algn="just"/>
              <a:r>
                <a:rPr lang="en-US" altLang="ko-KR" sz="1200" dirty="0" err="1">
                  <a:solidFill>
                    <a:schemeClr val="tx1">
                      <a:lumMod val="75000"/>
                      <a:lumOff val="25000"/>
                    </a:schemeClr>
                  </a:solidFill>
                  <a:cs typeface="Arial" pitchFamily="34" charset="0"/>
                </a:rPr>
                <a:t>Ar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trebui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să</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definiți</a:t>
              </a:r>
              <a:r>
                <a:rPr lang="en-US" altLang="ko-KR" sz="1200" dirty="0">
                  <a:solidFill>
                    <a:schemeClr val="tx1">
                      <a:lumMod val="75000"/>
                      <a:lumOff val="25000"/>
                    </a:schemeClr>
                  </a:solidFill>
                  <a:cs typeface="Arial" pitchFamily="34" charset="0"/>
                </a:rPr>
                <a:t> un </a:t>
              </a:r>
              <a:r>
                <a:rPr lang="en-US" altLang="ko-KR" sz="1200" dirty="0" err="1">
                  <a:solidFill>
                    <a:schemeClr val="tx1">
                      <a:lumMod val="75000"/>
                      <a:lumOff val="25000"/>
                    </a:schemeClr>
                  </a:solidFill>
                  <a:cs typeface="Arial" pitchFamily="34" charset="0"/>
                </a:rPr>
                <a:t>singur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obiectiv</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sau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puteți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avea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multe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obiective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În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teorie</a:t>
              </a:r>
              <a:r>
                <a:rPr lang="en-US" altLang="ko-KR" sz="1200" dirty="0">
                  <a:solidFill>
                    <a:schemeClr val="tx1">
                      <a:lumMod val="75000"/>
                      <a:lumOff val="25000"/>
                    </a:schemeClr>
                  </a:solidFill>
                  <a:cs typeface="Arial" pitchFamily="34" charset="0"/>
                </a:rPr>
                <a:t>, a </a:t>
              </a:r>
              <a:r>
                <a:rPr lang="en-US" altLang="ko-KR" sz="1200" dirty="0" err="1">
                  <a:solidFill>
                    <a:schemeClr val="tx1">
                      <a:lumMod val="75000"/>
                      <a:lumOff val="25000"/>
                    </a:schemeClr>
                  </a:solidFill>
                  <a:cs typeface="Arial" pitchFamily="34" charset="0"/>
                </a:rPr>
                <a:t>avea</a:t>
              </a:r>
              <a:r>
                <a:rPr lang="en-US" altLang="ko-KR" sz="1200" dirty="0">
                  <a:solidFill>
                    <a:schemeClr val="tx1">
                      <a:lumMod val="75000"/>
                      <a:lumOff val="25000"/>
                    </a:schemeClr>
                  </a:solidFill>
                  <a:cs typeface="Arial" pitchFamily="34" charset="0"/>
                </a:rPr>
                <a:t> un </a:t>
              </a:r>
              <a:r>
                <a:rPr lang="en-US" altLang="ko-KR" sz="1200" dirty="0" err="1">
                  <a:solidFill>
                    <a:schemeClr val="tx1">
                      <a:lumMod val="75000"/>
                      <a:lumOff val="25000"/>
                    </a:schemeClr>
                  </a:solidFill>
                  <a:cs typeface="Arial" pitchFamily="34" charset="0"/>
                </a:rPr>
                <a:t>singur</a:t>
              </a:r>
              <a:r>
                <a:rPr lang="en-US" altLang="ko-KR" sz="1200" dirty="0">
                  <a:solidFill>
                    <a:schemeClr val="tx1">
                      <a:lumMod val="75000"/>
                      <a:lumOff val="25000"/>
                    </a:schemeClr>
                  </a:solidFill>
                  <a:cs typeface="Arial" pitchFamily="34" charset="0"/>
                </a:rPr>
                <a:t> scop </a:t>
              </a:r>
              <a:r>
                <a:rPr lang="en-US" altLang="ko-KR" sz="1200" dirty="0" err="1">
                  <a:solidFill>
                    <a:schemeClr val="tx1">
                      <a:lumMod val="75000"/>
                      <a:lumOff val="25000"/>
                    </a:schemeClr>
                  </a:solidFill>
                  <a:cs typeface="Arial" pitchFamily="34" charset="0"/>
                </a:rPr>
                <a:t>este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cel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mai</a:t>
              </a:r>
              <a:r>
                <a:rPr lang="en-US" altLang="ko-KR" sz="1200" dirty="0">
                  <a:solidFill>
                    <a:schemeClr val="tx1">
                      <a:lumMod val="75000"/>
                      <a:lumOff val="25000"/>
                    </a:schemeClr>
                  </a:solidFill>
                  <a:cs typeface="Arial" pitchFamily="34" charset="0"/>
                </a:rPr>
                <a:t> </a:t>
              </a:r>
              <a:r>
                <a:rPr lang="ro-RO" altLang="ko-KR" sz="1200" dirty="0">
                  <a:solidFill>
                    <a:schemeClr val="tx1">
                      <a:lumMod val="75000"/>
                      <a:lumOff val="25000"/>
                    </a:schemeClr>
                  </a:solidFill>
                  <a:cs typeface="Arial" pitchFamily="34" charset="0"/>
                </a:rPr>
                <a:t>bine.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Când</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ați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definit</a:t>
              </a:r>
              <a:r>
                <a:rPr lang="en-US" altLang="ko-KR" sz="1200" dirty="0">
                  <a:solidFill>
                    <a:schemeClr val="tx1">
                      <a:lumMod val="75000"/>
                      <a:lumOff val="25000"/>
                    </a:schemeClr>
                  </a:solidFill>
                  <a:cs typeface="Arial" pitchFamily="34" charset="0"/>
                </a:rPr>
                <a:t> un set de </a:t>
              </a:r>
              <a:r>
                <a:rPr lang="en-US" altLang="ko-KR" sz="1200" dirty="0" err="1">
                  <a:solidFill>
                    <a:schemeClr val="tx1">
                      <a:lumMod val="75000"/>
                      <a:lumOff val="25000"/>
                    </a:schemeClr>
                  </a:solidFill>
                  <a:cs typeface="Arial" pitchFamily="34" charset="0"/>
                </a:rPr>
                <a:t>obiective</a:t>
              </a:r>
              <a:r>
                <a:rPr lang="en-US" altLang="ko-KR" sz="1200" dirty="0">
                  <a:solidFill>
                    <a:schemeClr val="tx1">
                      <a:lumMod val="75000"/>
                      <a:lumOff val="25000"/>
                    </a:schemeClr>
                  </a:solidFill>
                  <a:cs typeface="Arial" pitchFamily="34" charset="0"/>
                </a:rPr>
                <a:t>, </a:t>
              </a:r>
              <a:r>
                <a:rPr lang="ro-RO" altLang="ko-KR" sz="1200" dirty="0">
                  <a:solidFill>
                    <a:schemeClr val="tx1">
                      <a:lumMod val="75000"/>
                      <a:lumOff val="25000"/>
                    </a:schemeClr>
                  </a:solidFill>
                  <a:cs typeface="Arial" pitchFamily="34" charset="0"/>
                </a:rPr>
                <a:t>le puteți confrunta cu lista verificare </a:t>
              </a:r>
              <a:r>
                <a:rPr lang="en-US" altLang="ko-KR" sz="1200" dirty="0">
                  <a:solidFill>
                    <a:schemeClr val="tx1">
                      <a:lumMod val="75000"/>
                      <a:lumOff val="25000"/>
                    </a:schemeClr>
                  </a:solidFill>
                  <a:cs typeface="Arial" pitchFamily="34" charset="0"/>
                </a:rPr>
                <a:t>de la </a:t>
              </a:r>
              <a:r>
                <a:rPr lang="en-US" altLang="ko-KR" sz="1200" dirty="0" err="1">
                  <a:solidFill>
                    <a:schemeClr val="tx1">
                      <a:lumMod val="75000"/>
                      <a:lumOff val="25000"/>
                    </a:schemeClr>
                  </a:solidFill>
                  <a:cs typeface="Arial" pitchFamily="34" charset="0"/>
                </a:rPr>
                <a:t>sfârșitul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acestui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modul</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124308" y="1638319"/>
              <a:ext cx="3698062" cy="466282"/>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Cum se </a:t>
              </a:r>
              <a:r>
                <a:rPr lang="en-US" altLang="ko-KR" sz="1200" b="1" dirty="0" err="1">
                  <a:solidFill>
                    <a:schemeClr val="tx1">
                      <a:lumMod val="75000"/>
                      <a:lumOff val="25000"/>
                    </a:schemeClr>
                  </a:solidFill>
                  <a:cs typeface="Arial" pitchFamily="34" charset="0"/>
                </a:rPr>
                <a:t>definesc</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obiectivele</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într</a:t>
              </a:r>
              <a:r>
                <a:rPr lang="en-US" altLang="ko-KR" sz="1200" b="1" dirty="0">
                  <a:solidFill>
                    <a:schemeClr val="tx1">
                      <a:lumMod val="75000"/>
                      <a:lumOff val="25000"/>
                    </a:schemeClr>
                  </a:solidFill>
                  <a:cs typeface="Arial" pitchFamily="34" charset="0"/>
                </a:rPr>
                <a:t>-un mod </a:t>
              </a:r>
              <a:r>
                <a:rPr lang="en-US" altLang="ko-KR" sz="1200" b="1" dirty="0" err="1">
                  <a:solidFill>
                    <a:schemeClr val="tx1">
                      <a:lumMod val="75000"/>
                      <a:lumOff val="25000"/>
                    </a:schemeClr>
                  </a:solidFill>
                  <a:cs typeface="Arial" pitchFamily="34" charset="0"/>
                </a:rPr>
                <a:t>agil</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sp>
        <p:nvSpPr>
          <p:cNvPr id="28" name="Rectangle 36">
            <a:extLst>
              <a:ext uri="{FF2B5EF4-FFF2-40B4-BE49-F238E27FC236}">
                <a16:creationId xmlns:a16="http://schemas.microsoft.com/office/drawing/2014/main" xmlns="" id="{6754B655-119D-4E8B-AC38-33FA3AFE666E}"/>
              </a:ext>
            </a:extLst>
          </p:cNvPr>
          <p:cNvSpPr/>
          <p:nvPr/>
        </p:nvSpPr>
        <p:spPr>
          <a:xfrm>
            <a:off x="4528832" y="4998011"/>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5" name="Rectangle 9">
            <a:extLst>
              <a:ext uri="{FF2B5EF4-FFF2-40B4-BE49-F238E27FC236}">
                <a16:creationId xmlns:a16="http://schemas.microsoft.com/office/drawing/2014/main" xmlns="" id="{39A0CB04-F1E4-41DB-B33F-65A6305A9B51}"/>
              </a:ext>
            </a:extLst>
          </p:cNvPr>
          <p:cNvSpPr/>
          <p:nvPr/>
        </p:nvSpPr>
        <p:spPr>
          <a:xfrm>
            <a:off x="4551716" y="2708783"/>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Oval 21">
            <a:extLst>
              <a:ext uri="{FF2B5EF4-FFF2-40B4-BE49-F238E27FC236}">
                <a16:creationId xmlns:a16="http://schemas.microsoft.com/office/drawing/2014/main" xmlns="" id="{7A343ADE-6EB3-40AA-897A-D6A81BFF5613}"/>
              </a:ext>
            </a:extLst>
          </p:cNvPr>
          <p:cNvSpPr>
            <a:spLocks noChangeAspect="1"/>
          </p:cNvSpPr>
          <p:nvPr/>
        </p:nvSpPr>
        <p:spPr>
          <a:xfrm>
            <a:off x="7153925" y="4931300"/>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TextBox 3"/>
          <p:cNvSpPr txBox="1"/>
          <p:nvPr/>
        </p:nvSpPr>
        <p:spPr>
          <a:xfrm>
            <a:off x="7854124" y="451493"/>
            <a:ext cx="3990687" cy="584775"/>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Scopuri</a:t>
            </a:r>
            <a:r>
              <a:rPr lang="en-US"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și obiective</a:t>
            </a:r>
            <a:endParaRPr lang="en-US" altLang="ko-KR" sz="2400" b="1" dirty="0">
              <a:solidFill>
                <a:srgbClr val="F36A0D"/>
              </a:solidFill>
              <a:latin typeface="Trebuchet MS" panose="020B0603020202020204" pitchFamily="34" charset="0"/>
              <a:cs typeface="Arial" pitchFamily="34" charset="0"/>
            </a:endParaRPr>
          </a:p>
        </p:txBody>
      </p:sp>
      <p:sp>
        <p:nvSpPr>
          <p:cNvPr id="37" name="Rectangle 16">
            <a:extLst>
              <a:ext uri="{FF2B5EF4-FFF2-40B4-BE49-F238E27FC236}">
                <a16:creationId xmlns:a16="http://schemas.microsoft.com/office/drawing/2014/main" xmlns="" id="{A7F6056B-624F-4305-9B1F-E44F6C4B5186}"/>
              </a:ext>
            </a:extLst>
          </p:cNvPr>
          <p:cNvSpPr/>
          <p:nvPr/>
        </p:nvSpPr>
        <p:spPr>
          <a:xfrm rot="2700000">
            <a:off x="7136441" y="2601341"/>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38" name="Immagin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ro-RO" altLang="ko-KR" sz="2800" dirty="0">
                <a:solidFill>
                  <a:schemeClr val="bg1"/>
                </a:solidFill>
                <a:cs typeface="Arial" pitchFamily="34" charset="0"/>
              </a:rPr>
              <a:t>VĂ MULȚUMIM!</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1761025" y="1625148"/>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491511" y="3703430"/>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3983511" y="1625148"/>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2675965" y="5104205"/>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244621" y="1619632"/>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182715" y="4172237"/>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511660" y="1615912"/>
            <a:ext cx="2268000" cy="4358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6923966" y="4600093"/>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120617" y="4713594"/>
            <a:ext cx="1436430"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4
</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2819981" y="5217706"/>
            <a:ext cx="1194886"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2
</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332064" y="4270350"/>
            <a:ext cx="1080120"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3
</a:t>
            </a:r>
            <a:endParaRPr lang="ko-KR" altLang="en-US"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057327" y="1921370"/>
            <a:ext cx="1946489" cy="1470106"/>
            <a:chOff x="674781" y="1895792"/>
            <a:chExt cx="1828622" cy="1470106"/>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674781" y="2165569"/>
              <a:ext cx="1828622" cy="1200329"/>
            </a:xfrm>
            <a:prstGeom prst="rect">
              <a:avLst/>
            </a:prstGeom>
            <a:noFill/>
          </p:spPr>
          <p:txBody>
            <a:bodyPr wrap="square" rtlCol="0">
              <a:spAutoFit/>
            </a:bodyPr>
            <a:lstStyle/>
            <a:p>
              <a:r>
                <a:rPr lang="en-US" altLang="ko-KR" sz="2400" dirty="0" err="1">
                  <a:solidFill>
                    <a:schemeClr val="bg1"/>
                  </a:solidFill>
                  <a:cs typeface="Arial" pitchFamily="34" charset="0"/>
                </a:rPr>
                <a:t>Abordare</a:t>
              </a:r>
              <a:r>
                <a:rPr lang="ro-RO" altLang="ko-KR" sz="2400" dirty="0">
                  <a:solidFill>
                    <a:schemeClr val="bg1"/>
                  </a:solidFill>
                  <a:cs typeface="Arial" pitchFamily="34" charset="0"/>
                </a:rPr>
                <a:t>a</a:t>
              </a:r>
              <a:r>
                <a:rPr lang="en-US" altLang="ko-KR" sz="2400" dirty="0">
                  <a:solidFill>
                    <a:schemeClr val="bg1"/>
                  </a:solidFill>
                  <a:cs typeface="Arial" pitchFamily="34" charset="0"/>
                </a:rPr>
                <a:t> </a:t>
              </a:r>
              <a:r>
                <a:rPr lang="ro-RO" altLang="ko-KR" sz="2400" dirty="0">
                  <a:solidFill>
                    <a:schemeClr val="bg1"/>
                  </a:solidFill>
                  <a:cs typeface="Arial" pitchFamily="34" charset="0"/>
                </a:rPr>
                <a:t>A</a:t>
              </a:r>
              <a:r>
                <a:rPr lang="en-US" altLang="ko-KR" sz="2400" dirty="0" err="1">
                  <a:solidFill>
                    <a:schemeClr val="bg1"/>
                  </a:solidFill>
                  <a:cs typeface="Arial" pitchFamily="34" charset="0"/>
                </a:rPr>
                <a:t>gil</a:t>
              </a:r>
              <a:r>
                <a:rPr lang="ro-RO" altLang="ko-KR" sz="2400" dirty="0">
                  <a:solidFill>
                    <a:schemeClr val="bg1"/>
                  </a:solidFill>
                  <a:cs typeface="Arial" pitchFamily="34" charset="0"/>
                </a:rPr>
                <a:t>e</a:t>
              </a:r>
              <a:r>
                <a:rPr lang="en-US" altLang="ko-KR" sz="2400" dirty="0">
                  <a:solidFill>
                    <a:schemeClr val="bg1"/>
                  </a:solidFill>
                  <a:cs typeface="Arial" pitchFamily="34" charset="0"/>
                </a:rPr>
                <a:t>
</a:t>
              </a:r>
              <a:endParaRPr lang="ko-KR" altLang="en-US" sz="24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2
</a:t>
              </a:r>
              <a:endParaRPr lang="ko-KR" altLang="en-US" sz="12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xmlns="" id="{CE112F90-FB8A-469D-BF4A-DC57CE23B559}"/>
              </a:ext>
            </a:extLst>
          </p:cNvPr>
          <p:cNvSpPr txBox="1"/>
          <p:nvPr/>
        </p:nvSpPr>
        <p:spPr>
          <a:xfrm>
            <a:off x="8879254" y="1921370"/>
            <a:ext cx="1627526"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4
</a:t>
            </a:r>
            <a:endParaRPr lang="ko-KR" altLang="en-US" sz="12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521385" y="1921370"/>
            <a:ext cx="1820701" cy="586071"/>
            <a:chOff x="752106" y="1895792"/>
            <a:chExt cx="1828622" cy="586071"/>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3
</a:t>
              </a:r>
              <a:endParaRPr lang="ko-KR" altLang="en-US"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1945035" y="1918320"/>
            <a:ext cx="1976682" cy="1140069"/>
            <a:chOff x="698082" y="1895792"/>
            <a:chExt cx="1985282" cy="1140069"/>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698082" y="2204864"/>
              <a:ext cx="1985282" cy="830997"/>
            </a:xfrm>
            <a:prstGeom prst="rect">
              <a:avLst/>
            </a:prstGeom>
            <a:noFill/>
          </p:spPr>
          <p:txBody>
            <a:bodyPr wrap="square" rtlCol="0">
              <a:spAutoFit/>
            </a:bodyPr>
            <a:lstStyle/>
            <a:p>
              <a:r>
                <a:rPr lang="ro-RO" altLang="ko-KR" sz="2400" dirty="0">
                  <a:solidFill>
                    <a:schemeClr val="bg1"/>
                  </a:solidFill>
                  <a:cs typeface="Arial" pitchFamily="34" charset="0"/>
                </a:rPr>
                <a:t>Managementpe obiective</a:t>
              </a:r>
              <a:endParaRPr lang="ko-KR" altLang="en-US" sz="24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a:t>
              </a:r>
              <a:r>
                <a:rPr lang="ro-RO" altLang="ko-KR" sz="1200" b="1" dirty="0">
                  <a:solidFill>
                    <a:schemeClr val="bg1"/>
                  </a:solidFill>
                  <a:cs typeface="Arial" pitchFamily="34" charset="0"/>
                </a:rPr>
                <a:t>atea </a:t>
              </a:r>
              <a:r>
                <a:rPr lang="en-US" altLang="ko-KR" sz="1200" b="1" dirty="0">
                  <a:solidFill>
                    <a:schemeClr val="bg1"/>
                  </a:solidFill>
                  <a:cs typeface="Arial" pitchFamily="34" charset="0"/>
                </a:rPr>
                <a:t>1</a:t>
              </a:r>
              <a:endParaRPr lang="ko-KR" altLang="en-US"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756718" y="3814756"/>
            <a:ext cx="917813" cy="461665"/>
          </a:xfrm>
          <a:prstGeom prst="rect">
            <a:avLst/>
          </a:prstGeom>
          <a:noFill/>
        </p:spPr>
        <p:txBody>
          <a:bodyPr wrap="square" rtlCol="0">
            <a:spAutoFit/>
          </a:bodyPr>
          <a:lstStyle/>
          <a:p>
            <a:pPr algn="ctr"/>
            <a:r>
              <a:rPr lang="en-US" altLang="ko-KR" sz="1200" b="1" dirty="0" err="1">
                <a:solidFill>
                  <a:schemeClr val="bg1"/>
                </a:solidFill>
                <a:cs typeface="Arial" pitchFamily="34" charset="0"/>
              </a:rPr>
              <a:t>Unitatea</a:t>
            </a:r>
            <a:r>
              <a:rPr lang="en-US" altLang="ko-KR" sz="1200" b="1" dirty="0">
                <a:solidFill>
                  <a:schemeClr val="bg1"/>
                </a:solidFill>
                <a:cs typeface="Arial" pitchFamily="34" charset="0"/>
              </a:rPr>
              <a:t> 1
</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sp>
        <p:nvSpPr>
          <p:cNvPr id="30" name="TextBox 14">
            <a:extLst>
              <a:ext uri="{FF2B5EF4-FFF2-40B4-BE49-F238E27FC236}">
                <a16:creationId xmlns:a16="http://schemas.microsoft.com/office/drawing/2014/main" xmlns="" id="{F7BC1956-F7E9-4901-8692-C85717C85F25}"/>
              </a:ext>
            </a:extLst>
          </p:cNvPr>
          <p:cNvSpPr txBox="1"/>
          <p:nvPr/>
        </p:nvSpPr>
        <p:spPr>
          <a:xfrm>
            <a:off x="6521385" y="2227392"/>
            <a:ext cx="1894550" cy="1200329"/>
          </a:xfrm>
          <a:prstGeom prst="rect">
            <a:avLst/>
          </a:prstGeom>
          <a:noFill/>
        </p:spPr>
        <p:txBody>
          <a:bodyPr wrap="square" rtlCol="0">
            <a:spAutoFit/>
          </a:bodyPr>
          <a:lstStyle/>
          <a:p>
            <a:r>
              <a:rPr lang="de-DE" altLang="ko-KR" sz="2400" dirty="0">
                <a:solidFill>
                  <a:schemeClr val="bg1"/>
                </a:solidFill>
                <a:cs typeface="Arial" pitchFamily="34" charset="0"/>
              </a:rPr>
              <a:t>Agile </a:t>
            </a:r>
          </a:p>
          <a:p>
            <a:r>
              <a:rPr lang="de-DE" sz="2400" dirty="0">
                <a:solidFill>
                  <a:schemeClr val="bg1"/>
                </a:solidFill>
                <a:cs typeface="Arial" pitchFamily="34" charset="0"/>
              </a:rPr>
              <a:t>(R)Evolution</a:t>
            </a:r>
          </a:p>
          <a:p>
            <a:endParaRPr lang="ko-KR" altLang="en-US" sz="2400" dirty="0">
              <a:solidFill>
                <a:schemeClr val="bg1"/>
              </a:solidFill>
              <a:cs typeface="Arial" pitchFamily="34" charset="0"/>
            </a:endParaRPr>
          </a:p>
        </p:txBody>
      </p:sp>
      <p:sp>
        <p:nvSpPr>
          <p:cNvPr id="31" name="TextBox 14">
            <a:extLst>
              <a:ext uri="{FF2B5EF4-FFF2-40B4-BE49-F238E27FC236}">
                <a16:creationId xmlns:a16="http://schemas.microsoft.com/office/drawing/2014/main" xmlns="" id="{F7BC1956-F7E9-4901-8692-C85717C85F25}"/>
              </a:ext>
            </a:extLst>
          </p:cNvPr>
          <p:cNvSpPr txBox="1"/>
          <p:nvPr/>
        </p:nvSpPr>
        <p:spPr>
          <a:xfrm>
            <a:off x="8780694" y="2227391"/>
            <a:ext cx="1820701" cy="2308324"/>
          </a:xfrm>
          <a:prstGeom prst="rect">
            <a:avLst/>
          </a:prstGeom>
          <a:noFill/>
        </p:spPr>
        <p:txBody>
          <a:bodyPr wrap="square" rtlCol="0">
            <a:spAutoFit/>
          </a:bodyPr>
          <a:lstStyle/>
          <a:p>
            <a:r>
              <a:rPr lang="en-US" altLang="ko-KR" sz="2400" dirty="0">
                <a:solidFill>
                  <a:schemeClr val="bg1"/>
                </a:solidFill>
                <a:cs typeface="Arial" pitchFamily="34" charset="0"/>
              </a:rPr>
              <a:t>Lista de </a:t>
            </a:r>
            <a:r>
              <a:rPr lang="en-US" altLang="ko-KR" sz="2400" dirty="0" err="1">
                <a:solidFill>
                  <a:schemeClr val="bg1"/>
                </a:solidFill>
                <a:cs typeface="Arial" pitchFamily="34" charset="0"/>
              </a:rPr>
              <a:t>verificare</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pentru</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obiectivele</a:t>
            </a:r>
            <a:r>
              <a:rPr lang="en-US" altLang="ko-KR" sz="2400" dirty="0">
                <a:solidFill>
                  <a:schemeClr val="bg1"/>
                </a:solidFill>
                <a:cs typeface="Arial" pitchFamily="34" charset="0"/>
              </a:rPr>
              <a:t> Agile 
</a:t>
            </a:r>
            <a:endParaRPr lang="ko-KR" altLang="en-US" sz="2400" dirty="0">
              <a:solidFill>
                <a:schemeClr val="bg1"/>
              </a:solidFill>
              <a:cs typeface="Arial" pitchFamily="34" charset="0"/>
            </a:endParaRPr>
          </a:p>
        </p:txBody>
      </p:sp>
      <p:sp>
        <p:nvSpPr>
          <p:cNvPr id="3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3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37" name="Immagin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231682" y="3445047"/>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04668" y="3445047"/>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04669" y="2223337"/>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2947207" y="2519112"/>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952044" y="2837667"/>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706646" y="2440231"/>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957327" y="2361972"/>
            <a:ext cx="5500672" cy="1124287"/>
            <a:chOff x="5865235" y="1765988"/>
            <a:chExt cx="3647182" cy="1124287"/>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Ce </a:t>
              </a:r>
              <a:r>
                <a:rPr lang="en-US" altLang="ko-KR" sz="1400" b="1" dirty="0" err="1">
                  <a:solidFill>
                    <a:schemeClr val="tx1">
                      <a:lumMod val="75000"/>
                      <a:lumOff val="25000"/>
                    </a:schemeClr>
                  </a:solidFill>
                </a:rPr>
                <a:t>este</a:t>
              </a:r>
              <a:r>
                <a:rPr lang="en-US" altLang="ko-KR" sz="1400" b="1" dirty="0">
                  <a:solidFill>
                    <a:schemeClr val="tx1">
                      <a:lumMod val="75000"/>
                      <a:lumOff val="25000"/>
                    </a:schemeClr>
                  </a:solidFill>
                </a:rPr>
                <a:t> MBO</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830997"/>
            </a:xfrm>
            <a:prstGeom prst="rect">
              <a:avLst/>
            </a:prstGeom>
            <a:noFill/>
          </p:spPr>
          <p:txBody>
            <a:bodyPr wrap="square" rtlCol="0">
              <a:spAutoFit/>
            </a:bodyPr>
            <a:lstStyle/>
            <a:p>
              <a:r>
                <a:rPr lang="en-US" altLang="ko-KR" sz="1200" dirty="0" err="1">
                  <a:solidFill>
                    <a:schemeClr val="tx1">
                      <a:lumMod val="75000"/>
                      <a:lumOff val="25000"/>
                    </a:schemeClr>
                  </a:solidFill>
                </a:rPr>
                <a:t>Concret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aceasta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teorie</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managementului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metoda</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evaluare</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angajatilor</a:t>
              </a:r>
              <a:r>
                <a:rPr lang="en-US" altLang="ko-KR" sz="1200" dirty="0">
                  <a:solidFill>
                    <a:schemeClr val="tx1">
                      <a:lumMod val="75000"/>
                      <a:lumOff val="25000"/>
                    </a:schemeClr>
                  </a:solidFill>
                </a:rPr>
                <a:t> din </a:t>
              </a:r>
              <a:r>
                <a:rPr lang="en-US" altLang="ko-KR" sz="1200" dirty="0" err="1">
                  <a:solidFill>
                    <a:schemeClr val="tx1">
                      <a:lumMod val="75000"/>
                      <a:lumOff val="25000"/>
                    </a:schemeClr>
                  </a:solidFill>
                </a:rPr>
                <a:t>cadrul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companiilor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axata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insa</a:t>
              </a:r>
              <a:r>
                <a:rPr lang="en-US" altLang="ko-KR" sz="1200" dirty="0">
                  <a:solidFill>
                    <a:schemeClr val="tx1">
                      <a:lumMod val="75000"/>
                      <a:lumOff val="25000"/>
                    </a:schemeClr>
                  </a:solidFill>
                </a:rPr>
                <a:t> nu pe </a:t>
              </a:r>
              <a:r>
                <a:rPr lang="en-US" altLang="ko-KR" sz="1200" dirty="0" err="1">
                  <a:solidFill>
                    <a:schemeClr val="tx1">
                      <a:lumMod val="75000"/>
                      <a:lumOff val="25000"/>
                    </a:schemeClr>
                  </a:solidFill>
                </a:rPr>
                <a:t>competentele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subiecților</a:t>
              </a:r>
              <a:r>
                <a:rPr lang="en-US" altLang="ko-KR" sz="1200" dirty="0">
                  <a:solidFill>
                    <a:schemeClr val="tx1">
                      <a:lumMod val="75000"/>
                      <a:lumOff val="25000"/>
                    </a:schemeClr>
                  </a:solidFill>
                </a:rPr>
                <a:t>, ci </a:t>
              </a:r>
              <a:r>
                <a:rPr lang="en-US" altLang="ko-KR" sz="1200" dirty="0" err="1">
                  <a:solidFill>
                    <a:schemeClr val="tx1">
                      <a:lumMod val="75000"/>
                      <a:lumOff val="25000"/>
                    </a:schemeClr>
                  </a:solidFill>
                </a:rPr>
                <a:t>mai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degraba</a:t>
              </a:r>
              <a:r>
                <a:rPr lang="en-US" altLang="ko-KR" sz="1200" dirty="0">
                  <a:solidFill>
                    <a:schemeClr val="tx1">
                      <a:lumMod val="75000"/>
                      <a:lumOff val="25000"/>
                    </a:schemeClr>
                  </a:solidFill>
                </a:rPr>
                <a:t> pe </a:t>
              </a:r>
              <a:r>
                <a:rPr lang="en-US" altLang="ko-KR" sz="1200" dirty="0" err="1">
                  <a:solidFill>
                    <a:schemeClr val="tx1">
                      <a:lumMod val="75000"/>
                      <a:lumOff val="25000"/>
                    </a:schemeClr>
                  </a:solidFill>
                </a:rPr>
                <a:t>atingerea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obiectivelor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prin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urmare</a:t>
              </a:r>
              <a:r>
                <a:rPr lang="en-US" altLang="ko-KR" sz="1200" dirty="0">
                  <a:solidFill>
                    <a:schemeClr val="tx1">
                      <a:lumMod val="75000"/>
                      <a:lumOff val="25000"/>
                    </a:schemeClr>
                  </a:solidFill>
                </a:rPr>
                <a:t>, pe </a:t>
              </a:r>
              <a:r>
                <a:rPr lang="en-US" altLang="ko-KR" sz="1200" dirty="0" err="1">
                  <a:solidFill>
                    <a:schemeClr val="tx1">
                      <a:lumMod val="75000"/>
                      <a:lumOff val="25000"/>
                    </a:schemeClr>
                  </a:solidFill>
                </a:rPr>
                <a:t>rezultate</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706646" y="3620546"/>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957327" y="3542289"/>
            <a:ext cx="5500672" cy="1308953"/>
            <a:chOff x="5865235" y="2880785"/>
            <a:chExt cx="3647182" cy="1308953"/>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fr-FR" altLang="ko-KR" sz="1400" b="1" dirty="0" err="1">
                  <a:solidFill>
                    <a:schemeClr val="tx1">
                      <a:lumMod val="75000"/>
                      <a:lumOff val="25000"/>
                    </a:schemeClr>
                  </a:solidFill>
                </a:rPr>
                <a:t>Proces</a:t>
              </a:r>
              <a:r>
                <a:rPr lang="fr-FR" altLang="ko-KR" sz="1400" b="1" dirty="0">
                  <a:solidFill>
                    <a:schemeClr val="tx1">
                      <a:lumMod val="75000"/>
                      <a:lumOff val="25000"/>
                    </a:schemeClr>
                  </a:solidFill>
                </a:rPr>
                <a:t> / </a:t>
              </a:r>
              <a:r>
                <a:rPr lang="fr-FR" altLang="ko-KR" sz="1400" b="1" dirty="0" err="1">
                  <a:solidFill>
                    <a:schemeClr val="tx1">
                      <a:lumMod val="75000"/>
                      <a:lumOff val="25000"/>
                    </a:schemeClr>
                  </a:solidFill>
                </a:rPr>
                <a:t>Metodă</a:t>
              </a:r>
              <a:r>
                <a:rPr lang="fr-FR" altLang="ko-KR" sz="1400" b="1" dirty="0">
                  <a:solidFill>
                    <a:schemeClr val="tx1">
                      <a:lumMod val="75000"/>
                      <a:lumOff val="25000"/>
                    </a:schemeClr>
                  </a:solidFill>
                </a:rPr>
                <a:t> de management p</a:t>
              </a:r>
              <a:r>
                <a:rPr lang="ro-RO" altLang="ko-KR" sz="1400" b="1" dirty="0">
                  <a:solidFill>
                    <a:schemeClr val="tx1">
                      <a:lumMod val="75000"/>
                      <a:lumOff val="25000"/>
                    </a:schemeClr>
                  </a:solidFill>
                </a:rPr>
                <a:t>rin </a:t>
              </a:r>
              <a:r>
                <a:rPr lang="fr-FR" altLang="ko-KR" sz="1400" b="1" dirty="0" err="1">
                  <a:solidFill>
                    <a:schemeClr val="tx1">
                      <a:lumMod val="75000"/>
                      <a:lumOff val="25000"/>
                    </a:schemeClr>
                  </a:solidFill>
                </a:rPr>
                <a:t>obiective</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1015663"/>
            </a:xfrm>
            <a:prstGeom prst="rect">
              <a:avLst/>
            </a:prstGeom>
            <a:noFill/>
          </p:spPr>
          <p:txBody>
            <a:bodyPr wrap="square" rtlCol="0">
              <a:spAutoFit/>
            </a:bodyPr>
            <a:lstStyle/>
            <a:p>
              <a:r>
                <a:rPr lang="en-US" altLang="ko-KR" sz="1200" dirty="0" err="1">
                  <a:solidFill>
                    <a:schemeClr val="tx1">
                      <a:lumMod val="75000"/>
                      <a:lumOff val="25000"/>
                    </a:schemeClr>
                  </a:solidFill>
                </a:rPr>
                <a:t>Pornind</a:t>
              </a:r>
              <a:r>
                <a:rPr lang="en-US" altLang="ko-KR" sz="1200" dirty="0">
                  <a:solidFill>
                    <a:schemeClr val="tx1">
                      <a:lumMod val="75000"/>
                      <a:lumOff val="25000"/>
                    </a:schemeClr>
                  </a:solidFill>
                </a:rPr>
                <a:t> de la </a:t>
              </a:r>
              <a:r>
                <a:rPr lang="en-US" altLang="ko-KR" sz="1200" dirty="0" err="1">
                  <a:solidFill>
                    <a:schemeClr val="tx1">
                      <a:lumMod val="75000"/>
                      <a:lumOff val="25000"/>
                    </a:schemeClr>
                  </a:solidFill>
                </a:rPr>
                <a:t>declinarea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obiectivelor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strategice</a:t>
              </a:r>
              <a:r>
                <a:rPr lang="en-US" altLang="ko-KR" sz="1200" dirty="0">
                  <a:solidFill>
                    <a:schemeClr val="tx1">
                      <a:lumMod val="75000"/>
                      <a:lumOff val="25000"/>
                    </a:schemeClr>
                  </a:solidFill>
                </a:rPr>
                <a:t> ale </a:t>
              </a:r>
              <a:r>
                <a:rPr lang="en-US" altLang="ko-KR" sz="1200" dirty="0" err="1">
                  <a:solidFill>
                    <a:schemeClr val="tx1">
                      <a:lumMod val="75000"/>
                      <a:lumOff val="25000"/>
                    </a:schemeClr>
                  </a:solidFill>
                </a:rPr>
                <a:t>companiei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aceasta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continuă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identifice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obiectivele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operaționale</a:t>
              </a:r>
              <a:r>
                <a:rPr lang="en-US" altLang="ko-KR" sz="1200" dirty="0">
                  <a:solidFill>
                    <a:schemeClr val="tx1">
                      <a:lumMod val="75000"/>
                      <a:lumOff val="25000"/>
                    </a:schemeClr>
                  </a:solidFill>
                </a:rPr>
                <a:t> ale </a:t>
              </a:r>
              <a:r>
                <a:rPr lang="en-US" altLang="ko-KR" sz="1200" dirty="0" err="1">
                  <a:solidFill>
                    <a:schemeClr val="tx1">
                      <a:lumMod val="75000"/>
                      <a:lumOff val="25000"/>
                    </a:schemeClr>
                  </a:solidFill>
                </a:rPr>
                <a:t>fiecărei</a:t>
              </a:r>
              <a:r>
                <a:rPr lang="en-US" altLang="ko-KR" sz="1200" dirty="0">
                  <a:solidFill>
                    <a:schemeClr val="tx1">
                      <a:lumMod val="75000"/>
                      <a:lumOff val="25000"/>
                    </a:schemeClr>
                  </a:solidFill>
                </a:rPr>
                <a:t> zone de </a:t>
              </a:r>
              <a:r>
                <a:rPr lang="en-US" altLang="ko-KR" sz="1200" dirty="0" err="1">
                  <a:solidFill>
                    <a:schemeClr val="tx1">
                      <a:lumMod val="75000"/>
                      <a:lumOff val="25000"/>
                    </a:schemeClr>
                  </a:solidFill>
                </a:rPr>
                <a:t>afaceri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apoi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să</a:t>
              </a:r>
              <a:r>
                <a:rPr lang="en-US" altLang="ko-KR" sz="1200" dirty="0">
                  <a:solidFill>
                    <a:schemeClr val="tx1">
                      <a:lumMod val="75000"/>
                      <a:lumOff val="25000"/>
                    </a:schemeClr>
                  </a:solidFill>
                </a:rPr>
                <a:t> le </a:t>
              </a:r>
              <a:r>
                <a:rPr lang="en-US" altLang="ko-KR" sz="1200" dirty="0" err="1">
                  <a:solidFill>
                    <a:schemeClr val="tx1">
                      <a:lumMod val="75000"/>
                      <a:lumOff val="25000"/>
                    </a:schemeClr>
                  </a:solidFill>
                </a:rPr>
                <a:t>transforme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planuri</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acțiune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cele</a:t>
              </a:r>
              <a:r>
                <a:rPr lang="en-US" altLang="ko-KR" sz="1200" dirty="0">
                  <a:solidFill>
                    <a:schemeClr val="tx1">
                      <a:lumMod val="75000"/>
                      <a:lumOff val="25000"/>
                    </a:schemeClr>
                  </a:solidFill>
                </a:rPr>
                <a:t> din </a:t>
              </a:r>
              <a:r>
                <a:rPr lang="en-US" altLang="ko-KR" sz="1200" dirty="0" err="1">
                  <a:solidFill>
                    <a:schemeClr val="tx1">
                      <a:lumMod val="75000"/>
                      <a:lumOff val="25000"/>
                    </a:schemeClr>
                  </a:solidFill>
                </a:rPr>
                <a:t>urmă</a:t>
              </a:r>
              <a:r>
                <a:rPr lang="en-US" altLang="ko-KR" sz="1200" dirty="0">
                  <a:solidFill>
                    <a:schemeClr val="tx1">
                      <a:lumMod val="75000"/>
                      <a:lumOff val="25000"/>
                    </a:schemeClr>
                  </a:solidFill>
                </a:rPr>
                <a:t> -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obiective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individuale</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706646" y="4800861"/>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957327" y="4722604"/>
            <a:ext cx="5500672" cy="1132602"/>
            <a:chOff x="5865235" y="3995582"/>
            <a:chExt cx="3647182" cy="1132602"/>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err="1">
                  <a:solidFill>
                    <a:schemeClr val="tx1">
                      <a:lumMod val="75000"/>
                      <a:lumOff val="25000"/>
                    </a:schemeClr>
                  </a:solidFill>
                </a:rPr>
                <a:t>Avantajele</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și</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dezavantajele</a:t>
              </a:r>
              <a:r>
                <a:rPr lang="en-US" altLang="ko-KR" sz="1400" b="1" dirty="0">
                  <a:solidFill>
                    <a:schemeClr val="tx1">
                      <a:lumMod val="75000"/>
                      <a:lumOff val="25000"/>
                    </a:schemeClr>
                  </a:solidFill>
                </a:rPr>
                <a:t> MBO</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97187"/>
              <a:ext cx="3646840" cy="830997"/>
            </a:xfrm>
            <a:prstGeom prst="rect">
              <a:avLst/>
            </a:prstGeom>
            <a:noFill/>
          </p:spPr>
          <p:txBody>
            <a:bodyPr wrap="square" rtlCol="0">
              <a:spAutoFit/>
            </a:bodyPr>
            <a:lstStyle/>
            <a:p>
              <a:r>
                <a:rPr lang="en-US" altLang="ko-KR" sz="1200" dirty="0" err="1">
                  <a:solidFill>
                    <a:schemeClr val="tx1">
                      <a:lumMod val="75000"/>
                      <a:lumOff val="25000"/>
                    </a:schemeClr>
                  </a:solidFill>
                </a:rPr>
                <a:t>Chiar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atunci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când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aplicată</a:t>
              </a:r>
              <a:r>
                <a:rPr lang="en-US" altLang="ko-KR" sz="1200" dirty="0">
                  <a:solidFill>
                    <a:schemeClr val="tx1">
                      <a:lumMod val="75000"/>
                      <a:lumOff val="25000"/>
                    </a:schemeClr>
                  </a:solidFill>
                </a:rPr>
                <a:t> cu </a:t>
              </a:r>
              <a:r>
                <a:rPr lang="en-US" altLang="ko-KR" sz="1200" dirty="0" err="1">
                  <a:solidFill>
                    <a:schemeClr val="tx1">
                      <a:lumMod val="75000"/>
                      <a:lumOff val="25000"/>
                    </a:schemeClr>
                  </a:solidFill>
                </a:rPr>
                <a:t>scrupulozitate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atenție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metodologia</a:t>
              </a:r>
              <a:r>
                <a:rPr lang="en-US" altLang="ko-KR" sz="1200" dirty="0">
                  <a:solidFill>
                    <a:schemeClr val="tx1">
                      <a:lumMod val="75000"/>
                      <a:lumOff val="25000"/>
                    </a:schemeClr>
                  </a:solidFill>
                </a:rPr>
                <a:t> MBO are </a:t>
              </a:r>
              <a:r>
                <a:rPr lang="en-US" altLang="ko-KR" sz="1200" dirty="0" err="1">
                  <a:solidFill>
                    <a:schemeClr val="tx1">
                      <a:lumMod val="75000"/>
                      <a:lumOff val="25000"/>
                    </a:schemeClr>
                  </a:solidFill>
                </a:rPr>
                <a:t>limitele</a:t>
              </a:r>
              <a:r>
                <a:rPr lang="en-US" altLang="ko-KR" sz="1200" dirty="0">
                  <a:solidFill>
                    <a:schemeClr val="tx1">
                      <a:lumMod val="75000"/>
                      <a:lumOff val="25000"/>
                    </a:schemeClr>
                  </a:solidFill>
                </a:rPr>
                <a:t> sale, care, </a:t>
              </a:r>
              <a:r>
                <a:rPr lang="en-US" altLang="ko-KR" sz="1200" dirty="0" err="1">
                  <a:solidFill>
                    <a:schemeClr val="tx1">
                      <a:lumMod val="75000"/>
                      <a:lumOff val="25000"/>
                    </a:schemeClr>
                  </a:solidFill>
                </a:rPr>
                <a:t>parțial</a:t>
              </a:r>
              <a:r>
                <a:rPr lang="en-US" altLang="ko-KR" sz="1200" dirty="0">
                  <a:solidFill>
                    <a:schemeClr val="tx1">
                      <a:lumMod val="75000"/>
                      <a:lumOff val="25000"/>
                    </a:schemeClr>
                  </a:solidFill>
                </a:rPr>
                <a:t> din </a:t>
              </a:r>
              <a:r>
                <a:rPr lang="en-US" altLang="ko-KR" sz="1200" dirty="0" err="1">
                  <a:solidFill>
                    <a:schemeClr val="tx1">
                      <a:lumMod val="75000"/>
                      <a:lumOff val="25000"/>
                    </a:schemeClr>
                  </a:solidFill>
                </a:rPr>
                <a:t>cauza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instabilității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crescânde</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mediului</a:t>
              </a:r>
              <a:r>
                <a:rPr lang="en-US" altLang="ko-KR" sz="1200" dirty="0">
                  <a:solidFill>
                    <a:schemeClr val="tx1">
                      <a:lumMod val="75000"/>
                      <a:lumOff val="25000"/>
                    </a:schemeClr>
                  </a:solidFill>
                </a:rPr>
                <a:t> social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piețelor</a:t>
              </a:r>
              <a:r>
                <a:rPr lang="en-US" altLang="ko-KR" sz="1200" dirty="0">
                  <a:solidFill>
                    <a:schemeClr val="tx1">
                      <a:lumMod val="75000"/>
                      <a:lumOff val="25000"/>
                    </a:schemeClr>
                  </a:solidFill>
                </a:rPr>
                <a:t>, o pot face </a:t>
              </a:r>
              <a:r>
                <a:rPr lang="en-US" altLang="ko-KR" sz="1200" dirty="0" err="1">
                  <a:solidFill>
                    <a:schemeClr val="tx1">
                      <a:lumMod val="75000"/>
                      <a:lumOff val="25000"/>
                    </a:schemeClr>
                  </a:solidFill>
                </a:rPr>
                <a:t>ineficientă</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330791" y="2867903"/>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3929206" y="3572583"/>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5624623" y="89421"/>
            <a:ext cx="6220187" cy="1569660"/>
          </a:xfrm>
          <a:prstGeom prst="rect">
            <a:avLst/>
          </a:prstGeom>
          <a:noFill/>
        </p:spPr>
        <p:txBody>
          <a:bodyPr wrap="square" rtlCol="0">
            <a:spAutoFit/>
          </a:bodyPr>
          <a:lstStyle/>
          <a:p>
            <a:pPr algn="r"/>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1 – </a:t>
            </a:r>
            <a:r>
              <a:rPr lang="en-US" altLang="ko-KR" sz="3200" b="1" dirty="0" err="1">
                <a:solidFill>
                  <a:srgbClr val="F36A0D"/>
                </a:solidFill>
                <a:latin typeface="Trebuchet MS" panose="020B0603020202020204" pitchFamily="34" charset="0"/>
                <a:cs typeface="Arial" pitchFamily="34" charset="0"/>
              </a:rPr>
              <a:t>Managementul</a:t>
            </a:r>
            <a:r>
              <a:rPr lang="en-US" altLang="ko-KR" sz="3200" b="1" dirty="0">
                <a:solidFill>
                  <a:srgbClr val="F36A0D"/>
                </a:solidFill>
                <a:latin typeface="Trebuchet MS" panose="020B0603020202020204" pitchFamily="34" charset="0"/>
                <a:cs typeface="Arial" pitchFamily="34" charset="0"/>
              </a:rPr>
              <a:t> p</a:t>
            </a:r>
            <a:r>
              <a:rPr lang="ro-RO" altLang="ko-KR" sz="3200" b="1" dirty="0">
                <a:solidFill>
                  <a:srgbClr val="F36A0D"/>
                </a:solidFill>
                <a:latin typeface="Trebuchet MS" panose="020B0603020202020204" pitchFamily="34" charset="0"/>
                <a:cs typeface="Arial" pitchFamily="34" charset="0"/>
              </a:rPr>
              <a:t>rin</a:t>
            </a:r>
            <a:r>
              <a:rPr lang="en-US" altLang="ko-KR" sz="3200" b="1" dirty="0">
                <a:solidFill>
                  <a:srgbClr val="F36A0D"/>
                </a:solidFill>
                <a:latin typeface="Trebuchet MS" panose="020B0603020202020204" pitchFamily="34" charset="0"/>
                <a:cs typeface="Arial" pitchFamily="34" charset="0"/>
              </a:rPr>
              <a:t> </a:t>
            </a:r>
            <a:r>
              <a:rPr lang="en-US" altLang="ko-KR" sz="3200" b="1" dirty="0" err="1">
                <a:solidFill>
                  <a:srgbClr val="F36A0D"/>
                </a:solidFill>
                <a:latin typeface="Trebuchet MS" panose="020B0603020202020204" pitchFamily="34" charset="0"/>
                <a:cs typeface="Arial" pitchFamily="34" charset="0"/>
              </a:rPr>
              <a:t>obiective</a:t>
            </a:r>
            <a:r>
              <a:rPr lang="en-US" altLang="ko-KR" sz="3200" b="1" dirty="0">
                <a:solidFill>
                  <a:srgbClr val="F36A0D"/>
                </a:solidFill>
                <a:latin typeface="Trebuchet MS" panose="020B0603020202020204" pitchFamily="34" charset="0"/>
                <a:cs typeface="Arial" pitchFamily="34" charset="0"/>
              </a:rPr>
              <a:t>
</a:t>
            </a:r>
          </a:p>
        </p:txBody>
      </p:sp>
      <p:sp>
        <p:nvSpPr>
          <p:cNvPr id="59" name="TextBox 3"/>
          <p:cNvSpPr txBox="1"/>
          <p:nvPr/>
        </p:nvSpPr>
        <p:spPr>
          <a:xfrm>
            <a:off x="776338" y="2773707"/>
            <a:ext cx="3990687" cy="954107"/>
          </a:xfrm>
          <a:prstGeom prst="rect">
            <a:avLst/>
          </a:prstGeom>
          <a:noFill/>
        </p:spPr>
        <p:txBody>
          <a:bodyPr wrap="square" rtlCol="0">
            <a:spAutoFit/>
          </a:bodyPr>
          <a:lstStyle/>
          <a:p>
            <a:r>
              <a:rPr lang="en-US" altLang="ko-KR" sz="2800" b="1" dirty="0" err="1">
                <a:solidFill>
                  <a:srgbClr val="0594A9"/>
                </a:solidFill>
                <a:latin typeface="Trebuchet MS" panose="020B0603020202020204" pitchFamily="34" charset="0"/>
                <a:cs typeface="Arial" pitchFamily="34" charset="0"/>
              </a:rPr>
              <a:t>Secțiunea</a:t>
            </a:r>
            <a:r>
              <a:rPr lang="en-US" altLang="ko-KR" sz="2800" b="1" dirty="0">
                <a:solidFill>
                  <a:srgbClr val="0594A9"/>
                </a:solidFill>
                <a:latin typeface="Trebuchet MS" panose="020B0603020202020204" pitchFamily="34" charset="0"/>
                <a:cs typeface="Arial" pitchFamily="34" charset="0"/>
              </a:rPr>
              <a:t> 1-3
</a:t>
            </a:r>
            <a:endParaRPr lang="en-US" altLang="ko-KR" sz="2000" b="1" dirty="0">
              <a:solidFill>
                <a:srgbClr val="0594A9"/>
              </a:solidFill>
              <a:latin typeface="Trebuchet MS" panose="020B0603020202020204" pitchFamily="34" charset="0"/>
              <a:cs typeface="Arial" pitchFamily="34" charset="0"/>
            </a:endParaRPr>
          </a:p>
        </p:txBody>
      </p:sp>
      <p:pic>
        <p:nvPicPr>
          <p:cNvPr id="47" name="Onlinemedien 3" title="MBO | What is Management By Objective? | Advantages and Disadvantages of MBO">
            <a:hlinkClick r:id="" action="ppaction://media"/>
            <a:extLst>
              <a:ext uri="{FF2B5EF4-FFF2-40B4-BE49-F238E27FC236}">
                <a16:creationId xmlns:a16="http://schemas.microsoft.com/office/drawing/2014/main" xmlns="" id="{B56E1421-8ABC-406C-94D2-13D8D897F88B}"/>
              </a:ext>
            </a:extLst>
          </p:cNvPr>
          <p:cNvPicPr>
            <a:picLocks noRot="1" noChangeAspect="1"/>
          </p:cNvPicPr>
          <p:nvPr>
            <a:videoFile r:link="rId1"/>
          </p:nvPr>
        </p:nvPicPr>
        <p:blipFill>
          <a:blip r:embed="rId4"/>
          <a:stretch>
            <a:fillRect/>
          </a:stretch>
        </p:blipFill>
        <p:spPr>
          <a:xfrm>
            <a:off x="1235139" y="3646349"/>
            <a:ext cx="3209202" cy="1813198"/>
          </a:xfrm>
          <a:prstGeom prst="rect">
            <a:avLst/>
          </a:prstGeom>
        </p:spPr>
      </p:pic>
      <p:sp>
        <p:nvSpPr>
          <p:cNvPr id="4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4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50" name="Immagine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7"/>
                                        </p:tgtEl>
                                      </p:cBhvr>
                                    </p:cmd>
                                  </p:childTnLst>
                                </p:cTn>
                              </p:par>
                            </p:childTnLst>
                          </p:cTn>
                        </p:par>
                      </p:childTnLst>
                    </p:cTn>
                  </p:par>
                </p:childTnLst>
              </p:cTn>
              <p:nextCondLst>
                <p:cond evt="onClick" delay="0">
                  <p:tgtEl>
                    <p:spTgt spid="47"/>
                  </p:tgtEl>
                </p:cond>
              </p:nextCondLst>
            </p:seq>
            <p:video>
              <p:cMediaNode vol="80000">
                <p:cTn id="12" fill="hold" display="0">
                  <p:stCondLst>
                    <p:cond delay="indefinite"/>
                  </p:stCondLst>
                </p:cTn>
                <p:tgtEl>
                  <p:spTgt spid="4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4907515" cy="830997"/>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 Ce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MBO
</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pSp>
        <p:nvGrpSpPr>
          <p:cNvPr id="8" name="Group 27">
            <a:extLst>
              <a:ext uri="{FF2B5EF4-FFF2-40B4-BE49-F238E27FC236}">
                <a16:creationId xmlns:a16="http://schemas.microsoft.com/office/drawing/2014/main" xmlns="" id="{782DAF2F-8C89-449F-B438-A126EC6F5EDD}"/>
              </a:ext>
            </a:extLst>
          </p:cNvPr>
          <p:cNvGrpSpPr/>
          <p:nvPr/>
        </p:nvGrpSpPr>
        <p:grpSpPr>
          <a:xfrm>
            <a:off x="274088" y="2323859"/>
            <a:ext cx="199272" cy="206152"/>
            <a:chOff x="2411760" y="3708613"/>
            <a:chExt cx="206152" cy="206152"/>
          </a:xfrm>
        </p:grpSpPr>
        <p:sp>
          <p:nvSpPr>
            <p:cNvPr id="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 name="Textfeld 2"/>
          <p:cNvSpPr txBox="1"/>
          <p:nvPr/>
        </p:nvSpPr>
        <p:spPr>
          <a:xfrm>
            <a:off x="473359" y="2219150"/>
            <a:ext cx="5416453" cy="3139321"/>
          </a:xfrm>
          <a:prstGeom prst="rect">
            <a:avLst/>
          </a:prstGeom>
          <a:noFill/>
        </p:spPr>
        <p:txBody>
          <a:bodyPr wrap="square" rtlCol="0">
            <a:spAutoFit/>
          </a:bodyPr>
          <a:lstStyle/>
          <a:p>
            <a:pPr algn="just">
              <a:defRPr/>
            </a:pPr>
            <a:r>
              <a:rPr lang="en-US" altLang="es-ES" b="1" dirty="0">
                <a:cs typeface="Arial" panose="020B0604020202020204" pitchFamily="34" charset="0"/>
              </a:rPr>
              <a:t>Management by Objectives (MBO) </a:t>
            </a:r>
            <a:r>
              <a:rPr lang="en-US" altLang="es-ES" dirty="0" err="1">
                <a:cs typeface="Arial" panose="020B0604020202020204" pitchFamily="34" charset="0"/>
              </a:rPr>
              <a:t>este</a:t>
            </a:r>
            <a:r>
              <a:rPr lang="en-US" altLang="es-ES" dirty="0">
                <a:cs typeface="Arial" panose="020B0604020202020204" pitchFamily="34" charset="0"/>
              </a:rPr>
              <a:t> o </a:t>
            </a:r>
            <a:r>
              <a:rPr lang="en-US" altLang="es-ES" dirty="0" err="1">
                <a:cs typeface="Arial" panose="020B0604020202020204" pitchFamily="34" charset="0"/>
              </a:rPr>
              <a:t>abordare</a:t>
            </a:r>
            <a:r>
              <a:rPr lang="en-US" altLang="es-ES" dirty="0">
                <a:cs typeface="Arial" panose="020B0604020202020204" pitchFamily="34" charset="0"/>
              </a:rPr>
              <a:t> </a:t>
            </a:r>
            <a:r>
              <a:rPr lang="en-US" altLang="es-ES" dirty="0" err="1">
                <a:cs typeface="Arial" panose="020B0604020202020204" pitchFamily="34" charset="0"/>
              </a:rPr>
              <a:t>strategică</a:t>
            </a:r>
            <a:r>
              <a:rPr lang="en-US" altLang="es-ES" dirty="0">
                <a:cs typeface="Arial" panose="020B0604020202020204" pitchFamily="34" charset="0"/>
              </a:rPr>
              <a:t> </a:t>
            </a:r>
            <a:r>
              <a:rPr lang="en-US" altLang="es-ES" dirty="0" err="1">
                <a:cs typeface="Arial" panose="020B0604020202020204" pitchFamily="34" charset="0"/>
              </a:rPr>
              <a:t>pentru</a:t>
            </a:r>
            <a:r>
              <a:rPr lang="en-US" altLang="es-ES" dirty="0">
                <a:cs typeface="Arial" panose="020B0604020202020204" pitchFamily="34" charset="0"/>
              </a:rPr>
              <a:t> a </a:t>
            </a:r>
            <a:r>
              <a:rPr lang="en-US" altLang="es-ES" dirty="0" err="1">
                <a:cs typeface="Arial" panose="020B0604020202020204" pitchFamily="34" charset="0"/>
              </a:rPr>
              <a:t>îmbunătăți</a:t>
            </a:r>
            <a:r>
              <a:rPr lang="en-US" altLang="es-ES" dirty="0">
                <a:cs typeface="Arial" panose="020B0604020202020204" pitchFamily="34" charset="0"/>
              </a:rPr>
              <a:t> </a:t>
            </a:r>
            <a:r>
              <a:rPr lang="en-US" altLang="es-ES" dirty="0" err="1">
                <a:cs typeface="Arial" panose="020B0604020202020204" pitchFamily="34" charset="0"/>
              </a:rPr>
              <a:t>performanța</a:t>
            </a:r>
            <a:r>
              <a:rPr lang="en-US" altLang="es-ES" dirty="0">
                <a:cs typeface="Arial" panose="020B0604020202020204" pitchFamily="34" charset="0"/>
              </a:rPr>
              <a:t> </a:t>
            </a:r>
            <a:r>
              <a:rPr lang="en-US" altLang="es-ES" dirty="0" err="1">
                <a:cs typeface="Arial" panose="020B0604020202020204" pitchFamily="34" charset="0"/>
              </a:rPr>
              <a:t>unei</a:t>
            </a:r>
            <a:r>
              <a:rPr lang="en-US" altLang="es-ES" dirty="0">
                <a:cs typeface="Arial" panose="020B0604020202020204" pitchFamily="34" charset="0"/>
              </a:rPr>
              <a:t> </a:t>
            </a:r>
            <a:r>
              <a:rPr lang="en-US" altLang="es-ES" dirty="0" err="1">
                <a:cs typeface="Arial" panose="020B0604020202020204" pitchFamily="34" charset="0"/>
              </a:rPr>
              <a:t>organizații</a:t>
            </a:r>
            <a:r>
              <a:rPr lang="en-US" altLang="es-ES" dirty="0">
                <a:cs typeface="Arial" panose="020B0604020202020204" pitchFamily="34" charset="0"/>
              </a:rPr>
              <a:t>. </a:t>
            </a:r>
            <a:r>
              <a:rPr lang="en-US" altLang="es-ES" b="1" dirty="0">
                <a:cs typeface="Arial" panose="020B0604020202020204" pitchFamily="34" charset="0"/>
              </a:rPr>
              <a:t>
</a:t>
            </a:r>
            <a:endParaRPr lang="en-US" altLang="es-ES" dirty="0">
              <a:cs typeface="Arial" panose="020B0604020202020204" pitchFamily="34" charset="0"/>
            </a:endParaRPr>
          </a:p>
          <a:p>
            <a:pPr marL="285750" indent="-285750">
              <a:buFont typeface="Arial" panose="020B0604020202020204" pitchFamily="34" charset="0"/>
              <a:buChar char="•"/>
              <a:defRPr/>
            </a:pPr>
            <a:r>
              <a:rPr lang="en-US" altLang="es-ES" b="1" dirty="0" err="1">
                <a:cs typeface="Arial" panose="020B0604020202020204" pitchFamily="34" charset="0"/>
              </a:rPr>
              <a:t>definirea</a:t>
            </a:r>
            <a:r>
              <a:rPr lang="en-US" altLang="es-ES" b="1" dirty="0">
                <a:cs typeface="Arial" panose="020B0604020202020204" pitchFamily="34" charset="0"/>
              </a:rPr>
              <a:t> pe termen lung (de </a:t>
            </a:r>
            <a:r>
              <a:rPr lang="en-US" altLang="es-ES" b="1" dirty="0" err="1">
                <a:cs typeface="Arial" panose="020B0604020202020204" pitchFamily="34" charset="0"/>
              </a:rPr>
              <a:t>obicei</a:t>
            </a:r>
            <a:r>
              <a:rPr lang="en-US" altLang="es-ES" b="1" dirty="0">
                <a:cs typeface="Arial" panose="020B0604020202020204" pitchFamily="34" charset="0"/>
              </a:rPr>
              <a:t> </a:t>
            </a:r>
            <a:r>
              <a:rPr lang="en-US" altLang="es-ES" b="1" dirty="0" err="1">
                <a:cs typeface="Arial" panose="020B0604020202020204" pitchFamily="34" charset="0"/>
              </a:rPr>
              <a:t>anuală</a:t>
            </a:r>
            <a:r>
              <a:rPr lang="en-US" altLang="es-ES" b="1" dirty="0">
                <a:cs typeface="Arial" panose="020B0604020202020204" pitchFamily="34" charset="0"/>
              </a:rPr>
              <a:t>) </a:t>
            </a:r>
            <a:r>
              <a:rPr lang="en-US" altLang="es-ES" dirty="0">
                <a:cs typeface="Arial" panose="020B0604020202020204" pitchFamily="34" charset="0"/>
              </a:rPr>
              <a:t>a </a:t>
            </a:r>
            <a:r>
              <a:rPr lang="en-US" altLang="es-ES" dirty="0" err="1">
                <a:cs typeface="Arial" panose="020B0604020202020204" pitchFamily="34" charset="0"/>
              </a:rPr>
              <a:t>obiectivelor</a:t>
            </a:r>
            <a:r>
              <a:rPr lang="en-US" altLang="es-ES" dirty="0">
                <a:cs typeface="Arial" panose="020B0604020202020204" pitchFamily="34" charset="0"/>
              </a:rPr>
              <a:t> </a:t>
            </a:r>
            <a:r>
              <a:rPr lang="en-US" altLang="es-ES" dirty="0" err="1">
                <a:cs typeface="Arial" panose="020B0604020202020204" pitchFamily="34" charset="0"/>
              </a:rPr>
              <a:t>companiei</a:t>
            </a:r>
            <a:r>
              <a:rPr lang="en-US" altLang="es-ES" dirty="0">
                <a:cs typeface="Arial" panose="020B0604020202020204" pitchFamily="34" charset="0"/>
              </a:rPr>
              <a:t> (</a:t>
            </a:r>
            <a:r>
              <a:rPr lang="en-US" altLang="es-ES" dirty="0" err="1">
                <a:cs typeface="Arial" panose="020B0604020202020204" pitchFamily="34" charset="0"/>
              </a:rPr>
              <a:t>în</a:t>
            </a:r>
            <a:r>
              <a:rPr lang="en-US" altLang="es-ES" dirty="0">
                <a:cs typeface="Arial" panose="020B0604020202020204" pitchFamily="34" charset="0"/>
              </a:rPr>
              <a:t> principal </a:t>
            </a:r>
            <a:r>
              <a:rPr lang="en-US" altLang="es-ES" dirty="0" err="1">
                <a:cs typeface="Arial" panose="020B0604020202020204" pitchFamily="34" charset="0"/>
              </a:rPr>
              <a:t>într</a:t>
            </a:r>
            <a:r>
              <a:rPr lang="en-US" altLang="es-ES" dirty="0">
                <a:cs typeface="Arial" panose="020B0604020202020204" pitchFamily="34" charset="0"/>
              </a:rPr>
              <a:t>-un mod "de sus </a:t>
            </a:r>
            <a:r>
              <a:rPr lang="en-US" altLang="es-ES" dirty="0" err="1">
                <a:cs typeface="Arial" panose="020B0604020202020204" pitchFamily="34" charset="0"/>
              </a:rPr>
              <a:t>în</a:t>
            </a:r>
            <a:r>
              <a:rPr lang="en-US" altLang="es-ES" dirty="0">
                <a:cs typeface="Arial" panose="020B0604020202020204" pitchFamily="34" charset="0"/>
              </a:rPr>
              <a:t> </a:t>
            </a:r>
            <a:r>
              <a:rPr lang="en-US" altLang="es-ES" dirty="0" err="1">
                <a:cs typeface="Arial" panose="020B0604020202020204" pitchFamily="34" charset="0"/>
              </a:rPr>
              <a:t>jos</a:t>
            </a:r>
            <a:r>
              <a:rPr lang="en-US" altLang="es-ES" dirty="0">
                <a:cs typeface="Arial" panose="020B0604020202020204" pitchFamily="34" charset="0"/>
              </a:rPr>
              <a:t>")</a:t>
            </a:r>
            <a:endParaRPr lang="ro-RO" altLang="es-ES" dirty="0">
              <a:cs typeface="Arial" panose="020B0604020202020204" pitchFamily="34" charset="0"/>
            </a:endParaRPr>
          </a:p>
          <a:p>
            <a:pPr marL="285750" indent="-285750">
              <a:buFont typeface="Arial" panose="020B0604020202020204" pitchFamily="34" charset="0"/>
              <a:buChar char="•"/>
              <a:defRPr/>
            </a:pPr>
            <a:endParaRPr lang="en-US" altLang="es-ES" dirty="0">
              <a:cs typeface="Arial" panose="020B0604020202020204" pitchFamily="34" charset="0"/>
            </a:endParaRPr>
          </a:p>
          <a:p>
            <a:pPr marL="285750" indent="-285750">
              <a:buFont typeface="Arial" panose="020B0604020202020204" pitchFamily="34" charset="0"/>
              <a:buChar char="•"/>
              <a:defRPr/>
            </a:pPr>
            <a:r>
              <a:rPr lang="en-US" altLang="es-ES" dirty="0" err="1">
                <a:cs typeface="Arial" panose="020B0604020202020204" pitchFamily="34" charset="0"/>
              </a:rPr>
              <a:t>realizarea</a:t>
            </a:r>
            <a:r>
              <a:rPr lang="en-US" altLang="es-ES" dirty="0">
                <a:cs typeface="Arial" panose="020B0604020202020204" pitchFamily="34" charset="0"/>
              </a:rPr>
              <a:t> </a:t>
            </a:r>
            <a:r>
              <a:rPr lang="en-US" altLang="es-ES" dirty="0" err="1">
                <a:cs typeface="Arial" panose="020B0604020202020204" pitchFamily="34" charset="0"/>
              </a:rPr>
              <a:t>obiectivelor</a:t>
            </a:r>
            <a:r>
              <a:rPr lang="en-US" altLang="es-ES" dirty="0">
                <a:cs typeface="Arial" panose="020B0604020202020204" pitchFamily="34" charset="0"/>
              </a:rPr>
              <a:t>: </a:t>
            </a:r>
            <a:r>
              <a:rPr lang="en-US" altLang="es-ES" dirty="0" err="1">
                <a:cs typeface="Arial" panose="020B0604020202020204" pitchFamily="34" charset="0"/>
              </a:rPr>
              <a:t>măsurate</a:t>
            </a:r>
            <a:r>
              <a:rPr lang="en-US" altLang="es-ES" dirty="0">
                <a:cs typeface="Arial" panose="020B0604020202020204" pitchFamily="34" charset="0"/>
              </a:rPr>
              <a:t>, evaluate </a:t>
            </a:r>
            <a:r>
              <a:rPr lang="en-US" altLang="es-ES" dirty="0" err="1">
                <a:cs typeface="Arial" panose="020B0604020202020204" pitchFamily="34" charset="0"/>
              </a:rPr>
              <a:t>și</a:t>
            </a:r>
            <a:r>
              <a:rPr lang="en-US" altLang="es-ES" dirty="0">
                <a:cs typeface="Arial" panose="020B0604020202020204" pitchFamily="34" charset="0"/>
              </a:rPr>
              <a:t>, </a:t>
            </a:r>
            <a:r>
              <a:rPr lang="en-US" altLang="es-ES" dirty="0" err="1">
                <a:cs typeface="Arial" panose="020B0604020202020204" pitchFamily="34" charset="0"/>
              </a:rPr>
              <a:t>în</a:t>
            </a:r>
            <a:r>
              <a:rPr lang="en-US" altLang="es-ES" dirty="0">
                <a:cs typeface="Arial" panose="020B0604020202020204" pitchFamily="34" charset="0"/>
              </a:rPr>
              <a:t> </a:t>
            </a:r>
            <a:r>
              <a:rPr lang="en-US" altLang="es-ES" dirty="0" err="1">
                <a:cs typeface="Arial" panose="020B0604020202020204" pitchFamily="34" charset="0"/>
              </a:rPr>
              <a:t>cel</a:t>
            </a:r>
            <a:r>
              <a:rPr lang="en-US" altLang="es-ES" dirty="0">
                <a:cs typeface="Arial" panose="020B0604020202020204" pitchFamily="34" charset="0"/>
              </a:rPr>
              <a:t> </a:t>
            </a:r>
            <a:r>
              <a:rPr lang="en-US" altLang="es-ES" dirty="0" err="1">
                <a:cs typeface="Arial" panose="020B0604020202020204" pitchFamily="34" charset="0"/>
              </a:rPr>
              <a:t>mai</a:t>
            </a:r>
            <a:r>
              <a:rPr lang="en-US" altLang="es-ES" dirty="0">
                <a:cs typeface="Arial" panose="020B0604020202020204" pitchFamily="34" charset="0"/>
              </a:rPr>
              <a:t> bun </a:t>
            </a:r>
            <a:r>
              <a:rPr lang="en-US" altLang="es-ES" dirty="0" err="1">
                <a:cs typeface="Arial" panose="020B0604020202020204" pitchFamily="34" charset="0"/>
              </a:rPr>
              <a:t>caz</a:t>
            </a:r>
            <a:r>
              <a:rPr lang="en-US" altLang="es-ES" dirty="0">
                <a:cs typeface="Arial" panose="020B0604020202020204" pitchFamily="34" charset="0"/>
              </a:rPr>
              <a:t>, recompensate (</a:t>
            </a:r>
            <a:r>
              <a:rPr lang="en-US" altLang="es-ES" b="1" dirty="0" err="1">
                <a:cs typeface="Arial" panose="020B0604020202020204" pitchFamily="34" charset="0"/>
              </a:rPr>
              <a:t>Bonusuri</a:t>
            </a:r>
            <a:r>
              <a:rPr lang="en-US" altLang="es-ES" dirty="0">
                <a:cs typeface="Arial" panose="020B0604020202020204" pitchFamily="34" charset="0"/>
              </a:rPr>
              <a:t>) pe </a:t>
            </a:r>
            <a:r>
              <a:rPr lang="en-US" altLang="es-ES" dirty="0" err="1">
                <a:cs typeface="Arial" panose="020B0604020202020204" pitchFamily="34" charset="0"/>
              </a:rPr>
              <a:t>baza</a:t>
            </a:r>
            <a:r>
              <a:rPr lang="en-US" altLang="es-ES" dirty="0">
                <a:cs typeface="Arial" panose="020B0604020202020204" pitchFamily="34" charset="0"/>
              </a:rPr>
              <a:t> </a:t>
            </a:r>
            <a:r>
              <a:rPr lang="en-US" altLang="es-ES" dirty="0" err="1">
                <a:cs typeface="Arial" panose="020B0604020202020204" pitchFamily="34" charset="0"/>
              </a:rPr>
              <a:t>rezultatelor</a:t>
            </a:r>
            <a:r>
              <a:rPr lang="en-US" altLang="es-ES" dirty="0">
                <a:cs typeface="Arial" panose="020B0604020202020204" pitchFamily="34" charset="0"/>
              </a:rPr>
              <a:t> de la </a:t>
            </a:r>
            <a:r>
              <a:rPr lang="en-US" altLang="es-ES" dirty="0" err="1">
                <a:cs typeface="Arial" panose="020B0604020202020204" pitchFamily="34" charset="0"/>
              </a:rPr>
              <a:t>sfârșitul</a:t>
            </a:r>
            <a:r>
              <a:rPr lang="en-US" altLang="es-ES" dirty="0">
                <a:cs typeface="Arial" panose="020B0604020202020204" pitchFamily="34" charset="0"/>
              </a:rPr>
              <a:t> </a:t>
            </a:r>
            <a:r>
              <a:rPr lang="en-US" altLang="es-ES" dirty="0" err="1">
                <a:cs typeface="Arial" panose="020B0604020202020204" pitchFamily="34" charset="0"/>
              </a:rPr>
              <a:t>anului</a:t>
            </a:r>
            <a:r>
              <a:rPr lang="en-US" altLang="es-ES" dirty="0">
                <a:cs typeface="Arial" panose="020B0604020202020204" pitchFamily="34" charset="0"/>
              </a:rPr>
              <a:t>.</a:t>
            </a:r>
            <a:endParaRPr lang="de-DE" dirty="0"/>
          </a:p>
        </p:txBody>
      </p:sp>
      <p:sp>
        <p:nvSpPr>
          <p:cNvPr id="5" name="Gleichschenkliges Dreieck 4"/>
          <p:cNvSpPr/>
          <p:nvPr/>
        </p:nvSpPr>
        <p:spPr>
          <a:xfrm>
            <a:off x="6500059" y="1899996"/>
            <a:ext cx="3597735" cy="847725"/>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tx1">
                    <a:lumMod val="65000"/>
                    <a:lumOff val="35000"/>
                  </a:schemeClr>
                </a:solidFill>
              </a:rPr>
              <a:t>Obiective strategice generale ale organizației</a:t>
            </a:r>
            <a:endParaRPr lang="de-DE" sz="1200" dirty="0">
              <a:solidFill>
                <a:schemeClr val="tx1">
                  <a:lumMod val="65000"/>
                  <a:lumOff val="35000"/>
                </a:schemeClr>
              </a:solidFill>
            </a:endParaRPr>
          </a:p>
          <a:p>
            <a:pPr algn="ctr"/>
            <a:endParaRPr lang="de-DE" dirty="0"/>
          </a:p>
        </p:txBody>
      </p:sp>
      <p:sp>
        <p:nvSpPr>
          <p:cNvPr id="6" name="Gleichschenkliges Dreieck 5"/>
          <p:cNvSpPr/>
          <p:nvPr/>
        </p:nvSpPr>
        <p:spPr>
          <a:xfrm>
            <a:off x="6500059" y="3093331"/>
            <a:ext cx="1683754" cy="923925"/>
          </a:xfrm>
          <a:prstGeom prst="triangle">
            <a:avLst/>
          </a:prstGeom>
          <a:solidFill>
            <a:srgbClr val="0594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t>Obiective divizionale</a:t>
            </a:r>
            <a:endParaRPr lang="de-DE" sz="1200" dirty="0"/>
          </a:p>
        </p:txBody>
      </p:sp>
      <p:sp>
        <p:nvSpPr>
          <p:cNvPr id="15" name="Gleichschenkliges Dreieck 14"/>
          <p:cNvSpPr/>
          <p:nvPr/>
        </p:nvSpPr>
        <p:spPr>
          <a:xfrm>
            <a:off x="8414040" y="3093330"/>
            <a:ext cx="1683754" cy="923925"/>
          </a:xfrm>
          <a:prstGeom prst="triangle">
            <a:avLst/>
          </a:prstGeom>
          <a:solidFill>
            <a:srgbClr val="0594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t>Obiective divizionale</a:t>
            </a:r>
            <a:endParaRPr lang="de-DE" sz="1200" dirty="0"/>
          </a:p>
        </p:txBody>
      </p:sp>
      <p:sp>
        <p:nvSpPr>
          <p:cNvPr id="11" name="Gleichschenkliges Dreieck 10"/>
          <p:cNvSpPr/>
          <p:nvPr/>
        </p:nvSpPr>
        <p:spPr>
          <a:xfrm>
            <a:off x="6500059" y="4362866"/>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Gleichschenkliges Dreieck 16"/>
          <p:cNvSpPr/>
          <p:nvPr/>
        </p:nvSpPr>
        <p:spPr>
          <a:xfrm>
            <a:off x="7509274" y="4371269"/>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Gleichschenkliges Dreieck 17"/>
          <p:cNvSpPr/>
          <p:nvPr/>
        </p:nvSpPr>
        <p:spPr>
          <a:xfrm>
            <a:off x="8518489" y="4371269"/>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Gleichschenkliges Dreieck 18"/>
          <p:cNvSpPr/>
          <p:nvPr/>
        </p:nvSpPr>
        <p:spPr>
          <a:xfrm>
            <a:off x="9423255" y="4362864"/>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p:cNvCxnSpPr/>
          <p:nvPr/>
        </p:nvCxnSpPr>
        <p:spPr>
          <a:xfrm>
            <a:off x="670516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3" name="Gerader Verbinder 22"/>
          <p:cNvCxnSpPr/>
          <p:nvPr/>
        </p:nvCxnSpPr>
        <p:spPr>
          <a:xfrm>
            <a:off x="697186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4" name="Gerader Verbinder 23"/>
          <p:cNvCxnSpPr/>
          <p:nvPr/>
        </p:nvCxnSpPr>
        <p:spPr>
          <a:xfrm>
            <a:off x="77052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5" name="Gerader Verbinder 24"/>
          <p:cNvCxnSpPr/>
          <p:nvPr/>
        </p:nvCxnSpPr>
        <p:spPr>
          <a:xfrm>
            <a:off x="79719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6" name="Gerader Verbinder 25"/>
          <p:cNvCxnSpPr/>
          <p:nvPr/>
        </p:nvCxnSpPr>
        <p:spPr>
          <a:xfrm>
            <a:off x="87339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7" name="Gerader Verbinder 26"/>
          <p:cNvCxnSpPr/>
          <p:nvPr/>
        </p:nvCxnSpPr>
        <p:spPr>
          <a:xfrm>
            <a:off x="90006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8" name="Gerader Verbinder 27"/>
          <p:cNvCxnSpPr/>
          <p:nvPr/>
        </p:nvCxnSpPr>
        <p:spPr>
          <a:xfrm>
            <a:off x="961981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9" name="Gerader Verbinder 28"/>
          <p:cNvCxnSpPr/>
          <p:nvPr/>
        </p:nvCxnSpPr>
        <p:spPr>
          <a:xfrm>
            <a:off x="9886511" y="5282685"/>
            <a:ext cx="0" cy="558492"/>
          </a:xfrm>
          <a:prstGeom prst="line">
            <a:avLst/>
          </a:prstGeom>
        </p:spPr>
        <p:style>
          <a:lnRef idx="1">
            <a:schemeClr val="dk1"/>
          </a:lnRef>
          <a:fillRef idx="0">
            <a:schemeClr val="dk1"/>
          </a:fillRef>
          <a:effectRef idx="0">
            <a:schemeClr val="dk1"/>
          </a:effectRef>
          <a:fontRef idx="minor">
            <a:schemeClr val="tx1"/>
          </a:fontRef>
        </p:style>
      </p:cxnSp>
      <p:sp>
        <p:nvSpPr>
          <p:cNvPr id="16" name="Ellipse 15"/>
          <p:cNvSpPr/>
          <p:nvPr/>
        </p:nvSpPr>
        <p:spPr>
          <a:xfrm>
            <a:off x="6593183"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p:cNvSpPr/>
          <p:nvPr/>
        </p:nvSpPr>
        <p:spPr>
          <a:xfrm>
            <a:off x="6880178"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7593523"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a:off x="7880518"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a:off x="8630994"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8917989"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9516819"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9803814"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Legende mit Pfeil nach links 42"/>
          <p:cNvSpPr/>
          <p:nvPr/>
        </p:nvSpPr>
        <p:spPr>
          <a:xfrm>
            <a:off x="10193758" y="5506703"/>
            <a:ext cx="1523499" cy="668947"/>
          </a:xfrm>
          <a:prstGeom prst="leftArrowCallout">
            <a:avLst/>
          </a:prstGeom>
          <a:solidFill>
            <a:schemeClr val="accent2">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r>
              <a:rPr lang="ro-RO" sz="1200" dirty="0">
                <a:solidFill>
                  <a:schemeClr val="tx1">
                    <a:lumMod val="65000"/>
                    <a:lumOff val="35000"/>
                  </a:schemeClr>
                </a:solidFill>
              </a:rPr>
              <a:t>Obiective individuale</a:t>
            </a:r>
            <a:endParaRPr lang="de-DE" sz="1200" dirty="0">
              <a:solidFill>
                <a:schemeClr val="tx1">
                  <a:lumMod val="65000"/>
                  <a:lumOff val="35000"/>
                </a:schemeClr>
              </a:solidFill>
            </a:endParaRPr>
          </a:p>
          <a:p>
            <a:pPr algn="ctr"/>
            <a:endParaRPr lang="de-DE" sz="1200" dirty="0">
              <a:solidFill>
                <a:schemeClr val="tx1">
                  <a:lumMod val="65000"/>
                  <a:lumOff val="35000"/>
                </a:schemeClr>
              </a:solidFill>
            </a:endParaRPr>
          </a:p>
        </p:txBody>
      </p:sp>
      <p:sp>
        <p:nvSpPr>
          <p:cNvPr id="44" name="Legende mit Pfeil nach links 43"/>
          <p:cNvSpPr/>
          <p:nvPr/>
        </p:nvSpPr>
        <p:spPr>
          <a:xfrm>
            <a:off x="10193758" y="4371269"/>
            <a:ext cx="1651052" cy="690867"/>
          </a:xfrm>
          <a:prstGeom prst="leftArrowCallout">
            <a:avLst/>
          </a:prstGeom>
          <a:solidFill>
            <a:schemeClr val="accent3">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ro-RO" sz="1200" dirty="0">
                <a:solidFill>
                  <a:schemeClr val="tx1">
                    <a:lumMod val="65000"/>
                    <a:lumOff val="35000"/>
                  </a:schemeClr>
                </a:solidFill>
              </a:rPr>
              <a:t>Obiective departament</a:t>
            </a:r>
            <a:endParaRPr lang="de-DE" sz="1200" dirty="0">
              <a:solidFill>
                <a:schemeClr val="tx1">
                  <a:lumMod val="65000"/>
                  <a:lumOff val="35000"/>
                </a:schemeClr>
              </a:solidFill>
            </a:endParaRPr>
          </a:p>
          <a:p>
            <a:pPr algn="ctr"/>
            <a:endParaRPr lang="de-DE" sz="1200" dirty="0">
              <a:solidFill>
                <a:schemeClr val="tx1">
                  <a:lumMod val="65000"/>
                  <a:lumOff val="35000"/>
                </a:schemeClr>
              </a:solidFill>
            </a:endParaRPr>
          </a:p>
        </p:txBody>
      </p:sp>
      <p:sp>
        <p:nvSpPr>
          <p:cNvPr id="45" name="TextBox 3"/>
          <p:cNvSpPr txBox="1"/>
          <p:nvPr/>
        </p:nvSpPr>
        <p:spPr>
          <a:xfrm>
            <a:off x="5806628" y="68031"/>
            <a:ext cx="6060698" cy="1569660"/>
          </a:xfrm>
          <a:prstGeom prst="rect">
            <a:avLst/>
          </a:prstGeom>
          <a:noFill/>
        </p:spPr>
        <p:txBody>
          <a:bodyPr wrap="square" rtlCol="0">
            <a:spAutoFit/>
          </a:bodyPr>
          <a:lstStyle/>
          <a:p>
            <a:pPr algn="r"/>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1 – </a:t>
            </a:r>
            <a:r>
              <a:rPr lang="en-US" altLang="ko-KR" sz="3200" b="1" dirty="0" err="1">
                <a:solidFill>
                  <a:srgbClr val="F36A0D"/>
                </a:solidFill>
                <a:latin typeface="Trebuchet MS" panose="020B0603020202020204" pitchFamily="34" charset="0"/>
                <a:cs typeface="Arial" pitchFamily="34" charset="0"/>
              </a:rPr>
              <a:t>Managementul</a:t>
            </a:r>
            <a:r>
              <a:rPr lang="en-US" altLang="ko-KR" sz="3200" b="1" dirty="0">
                <a:solidFill>
                  <a:srgbClr val="F36A0D"/>
                </a:solidFill>
                <a:latin typeface="Trebuchet MS" panose="020B0603020202020204" pitchFamily="34" charset="0"/>
                <a:cs typeface="Arial" pitchFamily="34" charset="0"/>
              </a:rPr>
              <a:t> p</a:t>
            </a:r>
            <a:r>
              <a:rPr lang="ro-RO" altLang="ko-KR" sz="3200" b="1" dirty="0">
                <a:solidFill>
                  <a:srgbClr val="F36A0D"/>
                </a:solidFill>
                <a:latin typeface="Trebuchet MS" panose="020B0603020202020204" pitchFamily="34" charset="0"/>
                <a:cs typeface="Arial" pitchFamily="34" charset="0"/>
              </a:rPr>
              <a:t>rin</a:t>
            </a:r>
            <a:r>
              <a:rPr lang="en-US" altLang="ko-KR" sz="3200" b="1" dirty="0">
                <a:solidFill>
                  <a:srgbClr val="F36A0D"/>
                </a:solidFill>
                <a:latin typeface="Trebuchet MS" panose="020B0603020202020204" pitchFamily="34" charset="0"/>
                <a:cs typeface="Arial" pitchFamily="34" charset="0"/>
              </a:rPr>
              <a:t> </a:t>
            </a:r>
            <a:r>
              <a:rPr lang="en-US" altLang="ko-KR" sz="3200" b="1" dirty="0" err="1">
                <a:solidFill>
                  <a:srgbClr val="F36A0D"/>
                </a:solidFill>
                <a:latin typeface="Trebuchet MS" panose="020B0603020202020204" pitchFamily="34" charset="0"/>
                <a:cs typeface="Arial" pitchFamily="34" charset="0"/>
              </a:rPr>
              <a:t>obiective</a:t>
            </a:r>
            <a:r>
              <a:rPr lang="en-US" altLang="ko-KR" sz="3200" b="1" dirty="0">
                <a:solidFill>
                  <a:srgbClr val="F36A0D"/>
                </a:solidFill>
                <a:latin typeface="Trebuchet MS" panose="020B0603020202020204" pitchFamily="34" charset="0"/>
                <a:cs typeface="Arial" pitchFamily="34" charset="0"/>
              </a:rPr>
              <a:t>
</a:t>
            </a:r>
          </a:p>
        </p:txBody>
      </p:sp>
      <p:sp>
        <p:nvSpPr>
          <p:cNvPr id="4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4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48" name="Immagin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55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8878877" cy="830997"/>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2 - </a:t>
            </a:r>
            <a:r>
              <a:rPr lang="en-GB" altLang="es-ES" sz="2400" b="1" dirty="0" err="1">
                <a:solidFill>
                  <a:srgbClr val="0594A9"/>
                </a:solidFill>
                <a:latin typeface="Trebuchet MS" panose="020B0603020202020204" pitchFamily="34" charset="0"/>
                <a:cs typeface="Calibri" panose="020F0502020204030204" pitchFamily="34" charset="0"/>
              </a:rPr>
              <a:t>Procesul</a:t>
            </a:r>
            <a:r>
              <a:rPr lang="en-GB" altLang="es-ES" sz="2400" b="1" dirty="0">
                <a:solidFill>
                  <a:srgbClr val="0594A9"/>
                </a:solidFill>
                <a:latin typeface="Trebuchet MS" panose="020B0603020202020204" pitchFamily="34" charset="0"/>
                <a:cs typeface="Calibri" panose="020F0502020204030204" pitchFamily="34" charset="0"/>
              </a:rPr>
              <a:t> / </a:t>
            </a:r>
            <a:r>
              <a:rPr lang="en-GB" altLang="es-ES" sz="2400" b="1" dirty="0" err="1">
                <a:solidFill>
                  <a:srgbClr val="0594A9"/>
                </a:solidFill>
                <a:latin typeface="Trebuchet MS" panose="020B0603020202020204" pitchFamily="34" charset="0"/>
                <a:cs typeface="Calibri" panose="020F0502020204030204" pitchFamily="34" charset="0"/>
              </a:rPr>
              <a:t>Metoda</a:t>
            </a:r>
            <a:r>
              <a:rPr lang="en-GB" altLang="es-ES" sz="2400" b="1" dirty="0">
                <a:solidFill>
                  <a:srgbClr val="0594A9"/>
                </a:solidFill>
                <a:latin typeface="Trebuchet MS" panose="020B0603020202020204" pitchFamily="34" charset="0"/>
                <a:cs typeface="Calibri" panose="020F0502020204030204" pitchFamily="34" charset="0"/>
              </a:rPr>
              <a:t> MBO
</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 name="Textfeld 1"/>
          <p:cNvSpPr txBox="1"/>
          <p:nvPr/>
        </p:nvSpPr>
        <p:spPr>
          <a:xfrm>
            <a:off x="6385251" y="5222211"/>
            <a:ext cx="5250236" cy="923330"/>
          </a:xfrm>
          <a:prstGeom prst="rect">
            <a:avLst/>
          </a:prstGeom>
          <a:noFill/>
        </p:spPr>
        <p:txBody>
          <a:bodyPr wrap="square" rtlCol="0">
            <a:spAutoFit/>
          </a:bodyPr>
          <a:lstStyle/>
          <a:p>
            <a:pPr marL="285750" indent="-285750">
              <a:buFont typeface="Arial" panose="020B0604020202020204" pitchFamily="34" charset="0"/>
              <a:buChar char="•"/>
            </a:pPr>
            <a:r>
              <a:rPr lang="en-US" dirty="0" err="1"/>
              <a:t>Obiectivele</a:t>
            </a:r>
            <a:r>
              <a:rPr lang="en-US" dirty="0"/>
              <a:t> </a:t>
            </a:r>
            <a:r>
              <a:rPr lang="en-US" dirty="0" err="1"/>
              <a:t>trebuie</a:t>
            </a:r>
            <a:r>
              <a:rPr lang="en-US" dirty="0"/>
              <a:t> </a:t>
            </a:r>
            <a:r>
              <a:rPr lang="en-US" dirty="0" err="1"/>
              <a:t>să</a:t>
            </a:r>
            <a:r>
              <a:rPr lang="en-US" dirty="0"/>
              <a:t> fie S.M.A.R.T 
     (Specific, </a:t>
            </a:r>
            <a:r>
              <a:rPr lang="en-US" dirty="0" err="1"/>
              <a:t>măsurabil</a:t>
            </a:r>
            <a:r>
              <a:rPr lang="en-US" dirty="0"/>
              <a:t>, </a:t>
            </a:r>
            <a:r>
              <a:rPr lang="en-US" dirty="0" err="1"/>
              <a:t>realizabil</a:t>
            </a:r>
            <a:r>
              <a:rPr lang="en-US" dirty="0"/>
              <a:t>, realist, </a:t>
            </a:r>
            <a:r>
              <a:rPr lang="ro-RO" dirty="0"/>
              <a:t>încadrat în timp.</a:t>
            </a:r>
            <a:endParaRPr lang="de-DE" dirty="0"/>
          </a:p>
        </p:txBody>
      </p:sp>
      <p:pic>
        <p:nvPicPr>
          <p:cNvPr id="1026" name="Picture 2" descr="Management By Objectives PPT Slide 3"/>
          <p:cNvPicPr>
            <a:picLocks noChangeAspect="1" noChangeArrowheads="1"/>
          </p:cNvPicPr>
          <p:nvPr/>
        </p:nvPicPr>
        <p:blipFill rotWithShape="1">
          <a:blip r:embed="rId3">
            <a:extLst>
              <a:ext uri="{28A0092B-C50C-407E-A947-70E740481C1C}">
                <a14:useLocalDpi xmlns:a14="http://schemas.microsoft.com/office/drawing/2010/main" val="0"/>
              </a:ext>
            </a:extLst>
          </a:blip>
          <a:srcRect l="11476" t="15017" r="10295" b="4268"/>
          <a:stretch/>
        </p:blipFill>
        <p:spPr bwMode="auto">
          <a:xfrm>
            <a:off x="6752104" y="1506238"/>
            <a:ext cx="4516531" cy="349505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33">
            <a:extLst>
              <a:ext uri="{FF2B5EF4-FFF2-40B4-BE49-F238E27FC236}">
                <a16:creationId xmlns:a16="http://schemas.microsoft.com/office/drawing/2014/main" xmlns="" id="{8BE2F911-DB9A-40CA-BD2A-97F23CDE284A}"/>
              </a:ext>
            </a:extLst>
          </p:cNvPr>
          <p:cNvGrpSpPr/>
          <p:nvPr/>
        </p:nvGrpSpPr>
        <p:grpSpPr>
          <a:xfrm>
            <a:off x="274086" y="2317760"/>
            <a:ext cx="199272" cy="206152"/>
            <a:chOff x="2411760" y="3708613"/>
            <a:chExt cx="206152" cy="206152"/>
          </a:xfrm>
        </p:grpSpPr>
        <p:sp>
          <p:nvSpPr>
            <p:cNvPr id="17"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8"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 name="Textfeld 2"/>
          <p:cNvSpPr txBox="1"/>
          <p:nvPr/>
        </p:nvSpPr>
        <p:spPr>
          <a:xfrm>
            <a:off x="803733" y="2777878"/>
            <a:ext cx="4992392" cy="2862322"/>
          </a:xfrm>
          <a:prstGeom prst="rect">
            <a:avLst/>
          </a:prstGeom>
          <a:noFill/>
        </p:spPr>
        <p:txBody>
          <a:bodyPr wrap="none" rtlCol="0">
            <a:spAutoFit/>
          </a:bodyPr>
          <a:lstStyle/>
          <a:p>
            <a:r>
              <a:rPr lang="en-US" dirty="0"/>
              <a:t>1. </a:t>
            </a:r>
            <a:r>
              <a:rPr lang="en-US" b="1" dirty="0" err="1"/>
              <a:t>Definirea</a:t>
            </a:r>
            <a:r>
              <a:rPr lang="en-US" b="1" dirty="0"/>
              <a:t> </a:t>
            </a:r>
            <a:r>
              <a:rPr lang="en-US" dirty="0" err="1"/>
              <a:t>scopului</a:t>
            </a:r>
            <a:r>
              <a:rPr lang="en-US" dirty="0"/>
              <a:t>: </a:t>
            </a:r>
          </a:p>
          <a:p>
            <a:r>
              <a:rPr lang="en-US" dirty="0"/>
              <a:t>	- Ce </a:t>
            </a:r>
            <a:r>
              <a:rPr lang="en-US" dirty="0" err="1"/>
              <a:t>vreau</a:t>
            </a:r>
            <a:r>
              <a:rPr lang="en-US" dirty="0"/>
              <a:t> </a:t>
            </a:r>
            <a:r>
              <a:rPr lang="en-US" dirty="0" err="1"/>
              <a:t>să</a:t>
            </a:r>
            <a:r>
              <a:rPr lang="en-US" dirty="0"/>
              <a:t> </a:t>
            </a:r>
            <a:r>
              <a:rPr lang="en-US" dirty="0" err="1"/>
              <a:t>realizez</a:t>
            </a:r>
            <a:r>
              <a:rPr lang="en-US" dirty="0"/>
              <a:t>, </a:t>
            </a:r>
            <a:r>
              <a:rPr lang="en-US" dirty="0" err="1"/>
              <a:t>în</a:t>
            </a:r>
            <a:r>
              <a:rPr lang="en-US" dirty="0"/>
              <a:t> </a:t>
            </a:r>
            <a:r>
              <a:rPr lang="en-US" dirty="0" err="1"/>
              <a:t>cât</a:t>
            </a:r>
            <a:r>
              <a:rPr lang="en-US" dirty="0"/>
              <a:t> </a:t>
            </a:r>
            <a:r>
              <a:rPr lang="en-US" dirty="0" err="1"/>
              <a:t>timp</a:t>
            </a:r>
            <a:r>
              <a:rPr lang="en-US" dirty="0"/>
              <a:t>?</a:t>
            </a:r>
          </a:p>
          <a:p>
            <a:r>
              <a:rPr lang="en-US" dirty="0"/>
              <a:t>2. </a:t>
            </a:r>
            <a:r>
              <a:rPr lang="en-US" b="1" dirty="0" err="1"/>
              <a:t>Implicarea</a:t>
            </a:r>
            <a:r>
              <a:rPr lang="en-US" b="1" dirty="0"/>
              <a:t> </a:t>
            </a:r>
            <a:r>
              <a:rPr lang="en-US" dirty="0" err="1"/>
              <a:t>echipei</a:t>
            </a:r>
            <a:r>
              <a:rPr lang="en-US" dirty="0"/>
              <a:t>: </a:t>
            </a:r>
          </a:p>
          <a:p>
            <a:r>
              <a:rPr lang="en-US" dirty="0"/>
              <a:t>	</a:t>
            </a:r>
            <a:r>
              <a:rPr lang="fr-FR" dirty="0"/>
              <a:t>- </a:t>
            </a:r>
            <a:r>
              <a:rPr lang="fr-FR" dirty="0" err="1"/>
              <a:t>Pe</a:t>
            </a:r>
            <a:r>
              <a:rPr lang="fr-FR" dirty="0"/>
              <a:t> ce </a:t>
            </a:r>
            <a:r>
              <a:rPr lang="fr-FR" dirty="0" err="1"/>
              <a:t>resurse</a:t>
            </a:r>
            <a:r>
              <a:rPr lang="fr-FR" dirty="0"/>
              <a:t> pot/</a:t>
            </a:r>
            <a:r>
              <a:rPr lang="fr-FR" dirty="0" err="1"/>
              <a:t>voi</a:t>
            </a:r>
            <a:r>
              <a:rPr lang="fr-FR" dirty="0"/>
              <a:t> conta?</a:t>
            </a:r>
            <a:endParaRPr lang="en-US" dirty="0"/>
          </a:p>
          <a:p>
            <a:r>
              <a:rPr lang="en-US" dirty="0"/>
              <a:t>3. </a:t>
            </a:r>
            <a:r>
              <a:rPr lang="en-US" b="1" dirty="0" err="1"/>
              <a:t>Atribuirea</a:t>
            </a:r>
            <a:r>
              <a:rPr lang="en-US" b="1" dirty="0"/>
              <a:t> </a:t>
            </a:r>
            <a:r>
              <a:rPr lang="en-US" dirty="0" err="1"/>
              <a:t>rolurilor</a:t>
            </a:r>
            <a:r>
              <a:rPr lang="en-US" dirty="0"/>
              <a:t> </a:t>
            </a:r>
            <a:r>
              <a:rPr lang="en-US" dirty="0" err="1"/>
              <a:t>și</a:t>
            </a:r>
            <a:r>
              <a:rPr lang="en-US" dirty="0"/>
              <a:t> </a:t>
            </a:r>
            <a:r>
              <a:rPr lang="en-US" dirty="0" err="1"/>
              <a:t>obiectivelor</a:t>
            </a:r>
            <a:r>
              <a:rPr lang="en-US" dirty="0"/>
              <a:t>: </a:t>
            </a:r>
            <a:r>
              <a:rPr lang="en-US" b="1" dirty="0"/>
              <a:t>
</a:t>
            </a:r>
            <a:r>
              <a:rPr lang="en-US" dirty="0"/>
              <a:t>	</a:t>
            </a:r>
            <a:r>
              <a:rPr lang="fr-FR" dirty="0"/>
              <a:t>- Ce </a:t>
            </a:r>
            <a:r>
              <a:rPr lang="fr-FR" dirty="0" err="1"/>
              <a:t>contribuție</a:t>
            </a:r>
            <a:r>
              <a:rPr lang="fr-FR" dirty="0"/>
              <a:t> </a:t>
            </a:r>
            <a:r>
              <a:rPr lang="fr-FR" dirty="0" err="1"/>
              <a:t>aștept</a:t>
            </a:r>
            <a:r>
              <a:rPr lang="fr-FR" dirty="0"/>
              <a:t> de la </a:t>
            </a:r>
            <a:r>
              <a:rPr lang="fr-FR" dirty="0" err="1"/>
              <a:t>toată</a:t>
            </a:r>
            <a:r>
              <a:rPr lang="fr-FR" dirty="0"/>
              <a:t> </a:t>
            </a:r>
            <a:r>
              <a:rPr lang="fr-FR" dirty="0" err="1"/>
              <a:t>lumea</a:t>
            </a:r>
            <a:r>
              <a:rPr lang="fr-FR" dirty="0"/>
              <a:t>?
</a:t>
            </a:r>
            <a:r>
              <a:rPr lang="en-US" dirty="0"/>
              <a:t>4. </a:t>
            </a:r>
            <a:r>
              <a:rPr lang="en-US" b="1" dirty="0" err="1"/>
              <a:t>Măsurări</a:t>
            </a:r>
            <a:r>
              <a:rPr lang="en-US" b="1" dirty="0"/>
              <a:t> </a:t>
            </a:r>
            <a:r>
              <a:rPr lang="ro-RO" dirty="0"/>
              <a:t>ale progresului pe parcurs</a:t>
            </a:r>
            <a:r>
              <a:rPr lang="en-US" dirty="0"/>
              <a:t>: </a:t>
            </a:r>
          </a:p>
          <a:p>
            <a:r>
              <a:rPr lang="en-US" dirty="0"/>
              <a:t>	- </a:t>
            </a:r>
            <a:r>
              <a:rPr lang="en-US" dirty="0" err="1"/>
              <a:t>Unde</a:t>
            </a:r>
            <a:r>
              <a:rPr lang="en-US" dirty="0"/>
              <a:t> </a:t>
            </a:r>
            <a:r>
              <a:rPr lang="ro-RO" dirty="0"/>
              <a:t>ne aflăm</a:t>
            </a:r>
            <a:r>
              <a:rPr lang="en-US" dirty="0"/>
              <a:t>? - </a:t>
            </a:r>
            <a:r>
              <a:rPr lang="en-US" dirty="0" err="1"/>
              <a:t>acțiuni</a:t>
            </a:r>
            <a:r>
              <a:rPr lang="en-US" dirty="0"/>
              <a:t> </a:t>
            </a:r>
            <a:r>
              <a:rPr lang="en-US" dirty="0" err="1"/>
              <a:t>corective</a:t>
            </a:r>
            <a:endParaRPr lang="en-US" dirty="0"/>
          </a:p>
          <a:p>
            <a:r>
              <a:rPr lang="en-US" dirty="0"/>
              <a:t>5. </a:t>
            </a:r>
            <a:r>
              <a:rPr lang="en-US" b="1" dirty="0" err="1"/>
              <a:t>Verificarea</a:t>
            </a:r>
            <a:r>
              <a:rPr lang="en-US" dirty="0"/>
              <a:t> </a:t>
            </a:r>
            <a:r>
              <a:rPr lang="en-US" dirty="0" err="1"/>
              <a:t>finală</a:t>
            </a:r>
            <a:r>
              <a:rPr lang="en-US" dirty="0"/>
              <a:t> a </a:t>
            </a:r>
            <a:r>
              <a:rPr lang="en-US" dirty="0" err="1"/>
              <a:t>rezultatelor</a:t>
            </a:r>
            <a:r>
              <a:rPr lang="en-US" dirty="0"/>
              <a:t>
	- </a:t>
            </a:r>
            <a:r>
              <a:rPr lang="en-US" dirty="0" err="1"/>
              <a:t>Obiectiv</a:t>
            </a:r>
            <a:r>
              <a:rPr lang="en-US" dirty="0"/>
              <a:t> </a:t>
            </a:r>
            <a:r>
              <a:rPr lang="en-US" dirty="0" err="1"/>
              <a:t>atins</a:t>
            </a:r>
            <a:r>
              <a:rPr lang="en-US" dirty="0"/>
              <a:t>?</a:t>
            </a:r>
            <a:endParaRPr lang="de-DE" dirty="0"/>
          </a:p>
        </p:txBody>
      </p:sp>
      <p:sp>
        <p:nvSpPr>
          <p:cNvPr id="4" name="Textfeld 3"/>
          <p:cNvSpPr txBox="1"/>
          <p:nvPr/>
        </p:nvSpPr>
        <p:spPr>
          <a:xfrm>
            <a:off x="473357" y="2219656"/>
            <a:ext cx="4793685" cy="646331"/>
          </a:xfrm>
          <a:prstGeom prst="rect">
            <a:avLst/>
          </a:prstGeom>
          <a:noFill/>
        </p:spPr>
        <p:txBody>
          <a:bodyPr wrap="none" rtlCol="0">
            <a:spAutoFit/>
          </a:bodyPr>
          <a:lstStyle/>
          <a:p>
            <a:r>
              <a:rPr lang="fr-FR" b="1" dirty="0"/>
              <a:t>Etape </a:t>
            </a:r>
            <a:r>
              <a:rPr lang="fr-FR" dirty="0" err="1"/>
              <a:t>în</a:t>
            </a:r>
            <a:r>
              <a:rPr lang="fr-FR" dirty="0"/>
              <a:t> </a:t>
            </a:r>
            <a:r>
              <a:rPr lang="fr-FR" dirty="0" err="1"/>
              <a:t>procesul</a:t>
            </a:r>
            <a:r>
              <a:rPr lang="fr-FR" dirty="0"/>
              <a:t> de management p</a:t>
            </a:r>
            <a:r>
              <a:rPr lang="ro-RO" dirty="0"/>
              <a:t>rin</a:t>
            </a:r>
            <a:r>
              <a:rPr lang="fr-FR" dirty="0"/>
              <a:t> </a:t>
            </a:r>
            <a:r>
              <a:rPr lang="fr-FR" dirty="0" err="1"/>
              <a:t>obiective</a:t>
            </a:r>
            <a:r>
              <a:rPr lang="fr-FR" dirty="0"/>
              <a:t>:
</a:t>
            </a:r>
            <a:endParaRPr lang="de-DE" dirty="0"/>
          </a:p>
        </p:txBody>
      </p:sp>
      <p:sp>
        <p:nvSpPr>
          <p:cNvPr id="14" name="Textfeld 13"/>
          <p:cNvSpPr txBox="1"/>
          <p:nvPr/>
        </p:nvSpPr>
        <p:spPr>
          <a:xfrm>
            <a:off x="7318390" y="6239187"/>
            <a:ext cx="4526420" cy="230832"/>
          </a:xfrm>
          <a:prstGeom prst="rect">
            <a:avLst/>
          </a:prstGeom>
          <a:noFill/>
        </p:spPr>
        <p:txBody>
          <a:bodyPr wrap="square" rtlCol="0">
            <a:spAutoFit/>
          </a:bodyPr>
          <a:lstStyle/>
          <a:p>
            <a:r>
              <a:rPr lang="de-DE" sz="900" dirty="0">
                <a:solidFill>
                  <a:schemeClr val="bg1">
                    <a:lumMod val="75000"/>
                  </a:schemeClr>
                </a:solidFill>
              </a:rPr>
              <a:t>Source: https://www.sketchbubble.com/en/presentation-management-by-objectives.html</a:t>
            </a:r>
          </a:p>
        </p:txBody>
      </p:sp>
      <p:sp>
        <p:nvSpPr>
          <p:cNvPr id="15" name="TextBox 3"/>
          <p:cNvSpPr txBox="1"/>
          <p:nvPr/>
        </p:nvSpPr>
        <p:spPr>
          <a:xfrm>
            <a:off x="6385251" y="89421"/>
            <a:ext cx="5459559" cy="1569660"/>
          </a:xfrm>
          <a:prstGeom prst="rect">
            <a:avLst/>
          </a:prstGeom>
          <a:noFill/>
        </p:spPr>
        <p:txBody>
          <a:bodyPr wrap="square" rtlCol="0">
            <a:spAutoFit/>
          </a:bodyPr>
          <a:lstStyle/>
          <a:p>
            <a:pPr algn="r"/>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1 – </a:t>
            </a:r>
            <a:r>
              <a:rPr lang="en-US" altLang="ko-KR" sz="3200" b="1" dirty="0" err="1">
                <a:solidFill>
                  <a:srgbClr val="F36A0D"/>
                </a:solidFill>
                <a:latin typeface="Trebuchet MS" panose="020B0603020202020204" pitchFamily="34" charset="0"/>
                <a:cs typeface="Arial" pitchFamily="34" charset="0"/>
              </a:rPr>
              <a:t>Managementul</a:t>
            </a:r>
            <a:r>
              <a:rPr lang="en-US" altLang="ko-KR" sz="3200" b="1" dirty="0">
                <a:solidFill>
                  <a:srgbClr val="F36A0D"/>
                </a:solidFill>
                <a:latin typeface="Trebuchet MS" panose="020B0603020202020204" pitchFamily="34" charset="0"/>
                <a:cs typeface="Arial" pitchFamily="34" charset="0"/>
              </a:rPr>
              <a:t> p</a:t>
            </a:r>
            <a:r>
              <a:rPr lang="ro-RO" altLang="ko-KR" sz="3200" b="1" dirty="0">
                <a:solidFill>
                  <a:srgbClr val="F36A0D"/>
                </a:solidFill>
                <a:latin typeface="Trebuchet MS" panose="020B0603020202020204" pitchFamily="34" charset="0"/>
                <a:cs typeface="Arial" pitchFamily="34" charset="0"/>
              </a:rPr>
              <a:t>rin</a:t>
            </a:r>
            <a:r>
              <a:rPr lang="en-US" altLang="ko-KR" sz="3200" b="1" dirty="0">
                <a:solidFill>
                  <a:srgbClr val="F36A0D"/>
                </a:solidFill>
                <a:latin typeface="Trebuchet MS" panose="020B0603020202020204" pitchFamily="34" charset="0"/>
                <a:cs typeface="Arial" pitchFamily="34" charset="0"/>
              </a:rPr>
              <a:t> </a:t>
            </a:r>
            <a:r>
              <a:rPr lang="en-US" altLang="ko-KR" sz="3200" b="1" dirty="0" err="1">
                <a:solidFill>
                  <a:srgbClr val="F36A0D"/>
                </a:solidFill>
                <a:latin typeface="Trebuchet MS" panose="020B0603020202020204" pitchFamily="34" charset="0"/>
                <a:cs typeface="Arial" pitchFamily="34" charset="0"/>
              </a:rPr>
              <a:t>obiective</a:t>
            </a:r>
            <a:r>
              <a:rPr lang="en-US" altLang="ko-KR" sz="3200" b="1" dirty="0">
                <a:solidFill>
                  <a:srgbClr val="F36A0D"/>
                </a:solidFill>
                <a:latin typeface="Trebuchet MS" panose="020B0603020202020204" pitchFamily="34" charset="0"/>
                <a:cs typeface="Arial" pitchFamily="34" charset="0"/>
              </a:rPr>
              <a:t>
</a:t>
            </a:r>
          </a:p>
        </p:txBody>
      </p:sp>
      <p:sp>
        <p:nvSpPr>
          <p:cNvPr id="1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2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21" name="Immagin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9">
            <a:extLst>
              <a:ext uri="{FF2B5EF4-FFF2-40B4-BE49-F238E27FC236}">
                <a16:creationId xmlns:a16="http://schemas.microsoft.com/office/drawing/2014/main" xmlns="" id="{FA6E2EA0-6E66-4A2D-A0FF-7A7C34C30A55}"/>
              </a:ext>
            </a:extLst>
          </p:cNvPr>
          <p:cNvGrpSpPr/>
          <p:nvPr/>
        </p:nvGrpSpPr>
        <p:grpSpPr>
          <a:xfrm>
            <a:off x="274088" y="2016109"/>
            <a:ext cx="199272" cy="206152"/>
            <a:chOff x="2411760" y="3708613"/>
            <a:chExt cx="206152" cy="206152"/>
          </a:xfrm>
        </p:grpSpPr>
        <p:sp>
          <p:nvSpPr>
            <p:cNvPr id="14"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5"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8878877" cy="830997"/>
          </a:xfrm>
          <a:prstGeom prst="rect">
            <a:avLst/>
          </a:prstGeom>
          <a:noFill/>
        </p:spPr>
        <p:txBody>
          <a:bodyPr wrap="square">
            <a:spAutoFit/>
          </a:bodyPr>
          <a:lstStyle/>
          <a:p>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3 - </a:t>
            </a:r>
            <a:r>
              <a:rPr lang="en-GB" altLang="es-ES" sz="2400" b="1" dirty="0" err="1">
                <a:solidFill>
                  <a:srgbClr val="0594A9"/>
                </a:solidFill>
                <a:latin typeface="Trebuchet MS" panose="020B0603020202020204" pitchFamily="34" charset="0"/>
                <a:cs typeface="Calibri" panose="020F0502020204030204" pitchFamily="34" charset="0"/>
              </a:rPr>
              <a:t>Avantajele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și</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dezavantajele</a:t>
            </a:r>
            <a:r>
              <a:rPr lang="en-GB" altLang="es-ES" sz="2400" b="1" dirty="0">
                <a:solidFill>
                  <a:srgbClr val="0594A9"/>
                </a:solidFill>
                <a:latin typeface="Trebuchet MS" panose="020B0603020202020204" pitchFamily="34" charset="0"/>
                <a:cs typeface="Calibri" panose="020F0502020204030204" pitchFamily="34" charset="0"/>
              </a:rPr>
              <a:t> MBO
</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6" name="Tabelle 5"/>
          <p:cNvGraphicFramePr>
            <a:graphicFrameLocks noGrp="1"/>
          </p:cNvGraphicFramePr>
          <p:nvPr>
            <p:extLst>
              <p:ext uri="{D42A27DB-BD31-4B8C-83A1-F6EECF244321}">
                <p14:modId xmlns:p14="http://schemas.microsoft.com/office/powerpoint/2010/main" val="4166277314"/>
              </p:ext>
            </p:extLst>
          </p:nvPr>
        </p:nvGraphicFramePr>
        <p:xfrm>
          <a:off x="945372" y="1911334"/>
          <a:ext cx="10301256" cy="4307119"/>
        </p:xfrm>
        <a:graphic>
          <a:graphicData uri="http://schemas.openxmlformats.org/drawingml/2006/table">
            <a:tbl>
              <a:tblPr firstRow="1" bandRow="1">
                <a:tableStyleId>{5C22544A-7EE6-4342-B048-85BDC9FD1C3A}</a:tableStyleId>
              </a:tblPr>
              <a:tblGrid>
                <a:gridCol w="5150628">
                  <a:extLst>
                    <a:ext uri="{9D8B030D-6E8A-4147-A177-3AD203B41FA5}">
                      <a16:colId xmlns:a16="http://schemas.microsoft.com/office/drawing/2014/main" xmlns="" val="3321254773"/>
                    </a:ext>
                  </a:extLst>
                </a:gridCol>
                <a:gridCol w="5150628">
                  <a:extLst>
                    <a:ext uri="{9D8B030D-6E8A-4147-A177-3AD203B41FA5}">
                      <a16:colId xmlns:a16="http://schemas.microsoft.com/office/drawing/2014/main" xmlns="" val="1836251787"/>
                    </a:ext>
                  </a:extLst>
                </a:gridCol>
              </a:tblGrid>
              <a:tr h="3422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t>Avantajele MBO
</a:t>
                      </a:r>
                      <a:endParaRPr lang="de-DE" sz="1800" b="1" dirty="0"/>
                    </a:p>
                  </a:txBody>
                  <a:tcPr>
                    <a:solidFill>
                      <a:srgbClr val="0594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Limitările</a:t>
                      </a:r>
                      <a:r>
                        <a:rPr lang="en-US" sz="1800" dirty="0"/>
                        <a:t> MBO</a:t>
                      </a:r>
                      <a:endParaRPr lang="en-US" sz="1800" b="1" dirty="0"/>
                    </a:p>
                  </a:txBody>
                  <a:tcPr>
                    <a:solidFill>
                      <a:srgbClr val="EE902F"/>
                    </a:solidFill>
                  </a:tcPr>
                </a:tc>
                <a:extLst>
                  <a:ext uri="{0D108BD9-81ED-4DB2-BD59-A6C34878D82A}">
                    <a16:rowId xmlns:a16="http://schemas.microsoft.com/office/drawing/2014/main" xmlns="" val="2184498399"/>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dirty="0"/>
                        <a:t>Performanță îmbunătățită
</a:t>
                      </a: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a:t>Lipsa</a:t>
                      </a:r>
                      <a:r>
                        <a:rPr lang="en-US" sz="1400" dirty="0"/>
                        <a:t> </a:t>
                      </a:r>
                      <a:r>
                        <a:rPr lang="en-US" sz="1400" dirty="0" err="1"/>
                        <a:t>unui</a:t>
                      </a:r>
                      <a:r>
                        <a:rPr lang="en-US" sz="1400" dirty="0"/>
                        <a:t> </a:t>
                      </a:r>
                      <a:r>
                        <a:rPr lang="en-US" sz="1400" dirty="0" err="1"/>
                        <a:t>obiectiv</a:t>
                      </a:r>
                      <a:r>
                        <a:rPr lang="en-US" sz="1400" dirty="0"/>
                        <a:t> </a:t>
                      </a:r>
                      <a:r>
                        <a:rPr lang="en-US" sz="1400" dirty="0" err="1"/>
                        <a:t>adecvat</a:t>
                      </a:r>
                      <a:r>
                        <a:rPr lang="en-US" sz="1400" dirty="0"/>
                        <a:t>/a </a:t>
                      </a:r>
                      <a:r>
                        <a:rPr lang="en-US" sz="1400" dirty="0" err="1"/>
                        <a:t>unui</a:t>
                      </a:r>
                      <a:r>
                        <a:rPr lang="en-US" sz="1400" dirty="0"/>
                        <a:t> </a:t>
                      </a:r>
                      <a:r>
                        <a:rPr lang="en-US" sz="1400" dirty="0" err="1"/>
                        <a:t>obiectiv</a:t>
                      </a:r>
                      <a:r>
                        <a:rPr lang="en-US" sz="1400" dirty="0"/>
                        <a:t> explicit al </a:t>
                      </a:r>
                      <a:r>
                        <a:rPr lang="en-US" sz="1400" dirty="0" err="1"/>
                        <a:t>echipei</a:t>
                      </a:r>
                      <a:r>
                        <a:rPr lang="en-US" sz="1400" dirty="0"/>
                        <a:t>
</a:t>
                      </a:r>
                      <a:endParaRPr lang="de-DE" sz="1400" dirty="0"/>
                    </a:p>
                  </a:txBody>
                  <a:tcPr/>
                </a:tc>
                <a:extLst>
                  <a:ext uri="{0D108BD9-81ED-4DB2-BD59-A6C34878D82A}">
                    <a16:rowId xmlns:a16="http://schemas.microsoft.com/office/drawing/2014/main" xmlns="" val="962120338"/>
                  </a:ext>
                </a:extLst>
              </a:tr>
              <a:tr h="4588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400" kern="1200" dirty="0"/>
                        <a:t>Fără ambiguitate privind rolurile</a:t>
                      </a:r>
                      <a:endParaRPr lang="de-DE" sz="1400" kern="1200" dirty="0">
                        <a:solidFill>
                          <a:schemeClr val="dk1"/>
                        </a:solidFill>
                        <a:latin typeface="+mn-lt"/>
                        <a:ea typeface="+mn-ea"/>
                        <a:cs typeface="+mn-cs"/>
                      </a:endParaRPr>
                    </a:p>
                  </a:txBody>
                  <a:tcPr/>
                </a:tc>
                <a:tc>
                  <a:txBody>
                    <a:bodyPr/>
                    <a:lstStyle/>
                    <a:p>
                      <a:pPr algn="ctr"/>
                      <a:r>
                        <a:rPr lang="en-US" sz="1400" dirty="0" err="1"/>
                        <a:t>Obiectivele</a:t>
                      </a:r>
                      <a:r>
                        <a:rPr lang="en-US" sz="1400" dirty="0"/>
                        <a:t> "SMART" nu sunt </a:t>
                      </a:r>
                      <a:r>
                        <a:rPr lang="en-US" sz="1400" dirty="0" err="1"/>
                        <a:t>neapărat</a:t>
                      </a:r>
                      <a:r>
                        <a:rPr lang="en-US" sz="1400" dirty="0"/>
                        <a:t> </a:t>
                      </a:r>
                      <a:r>
                        <a:rPr lang="en-US" sz="1400" dirty="0" err="1"/>
                        <a:t>obiective</a:t>
                      </a:r>
                      <a:r>
                        <a:rPr lang="en-US" sz="1400" dirty="0"/>
                        <a:t> agile.
</a:t>
                      </a:r>
                      <a:endParaRPr lang="de-DE" sz="1400" dirty="0"/>
                    </a:p>
                  </a:txBody>
                  <a:tcPr/>
                </a:tc>
                <a:extLst>
                  <a:ext uri="{0D108BD9-81ED-4DB2-BD59-A6C34878D82A}">
                    <a16:rowId xmlns:a16="http://schemas.microsoft.com/office/drawing/2014/main" xmlns="" val="2521698506"/>
                  </a:ext>
                </a:extLst>
              </a:tr>
              <a:tr h="3395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err="1"/>
                        <a:t>Utilizarea</a:t>
                      </a:r>
                      <a:r>
                        <a:rPr lang="en-US" sz="1400" kern="1200" dirty="0"/>
                        <a:t> </a:t>
                      </a:r>
                      <a:r>
                        <a:rPr lang="en-US" sz="1400" kern="1200" dirty="0" err="1"/>
                        <a:t>maximă</a:t>
                      </a:r>
                      <a:r>
                        <a:rPr lang="en-US" sz="1400" kern="1200" dirty="0"/>
                        <a:t> a </a:t>
                      </a:r>
                      <a:r>
                        <a:rPr lang="en-US" sz="1400" kern="1200" dirty="0" err="1"/>
                        <a:t>resurselor</a:t>
                      </a:r>
                      <a:r>
                        <a:rPr lang="en-US" sz="1400" kern="1200" dirty="0"/>
                        <a:t> </a:t>
                      </a:r>
                      <a:r>
                        <a:rPr lang="en-US" sz="1400" kern="1200" dirty="0" err="1"/>
                        <a:t>umane</a:t>
                      </a: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a:t>Probleme</a:t>
                      </a:r>
                      <a:r>
                        <a:rPr lang="en-US" sz="1400" dirty="0"/>
                        <a:t> </a:t>
                      </a:r>
                      <a:r>
                        <a:rPr lang="en-US" sz="1400" dirty="0" err="1"/>
                        <a:t>în</a:t>
                      </a:r>
                      <a:r>
                        <a:rPr lang="en-US" sz="1400" dirty="0"/>
                        <a:t> </a:t>
                      </a:r>
                      <a:r>
                        <a:rPr lang="en-US" sz="1400" dirty="0" err="1"/>
                        <a:t>stabilirea</a:t>
                      </a:r>
                      <a:r>
                        <a:rPr lang="en-US" sz="1400" dirty="0"/>
                        <a:t> </a:t>
                      </a:r>
                      <a:r>
                        <a:rPr lang="ro-RO" sz="1400" dirty="0"/>
                        <a:t>scopului</a:t>
                      </a:r>
                      <a:r>
                        <a:rPr lang="en-US" sz="1400" dirty="0"/>
                        <a:t>
</a:t>
                      </a:r>
                    </a:p>
                  </a:txBody>
                  <a:tcPr/>
                </a:tc>
                <a:extLst>
                  <a:ext uri="{0D108BD9-81ED-4DB2-BD59-A6C34878D82A}">
                    <a16:rowId xmlns:a16="http://schemas.microsoft.com/office/drawing/2014/main" xmlns="" val="3902144717"/>
                  </a:ext>
                </a:extLst>
              </a:tr>
              <a:tr h="4416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err="1"/>
                        <a:t>Dezvoltarea</a:t>
                      </a:r>
                      <a:r>
                        <a:rPr lang="en-US" sz="1400" kern="1200" dirty="0"/>
                        <a:t> </a:t>
                      </a:r>
                      <a:r>
                        <a:rPr lang="en-US" sz="1400" kern="1200" dirty="0" err="1"/>
                        <a:t>carierei</a:t>
                      </a:r>
                      <a:r>
                        <a:rPr lang="en-US" sz="1400" kern="1200" dirty="0"/>
                        <a:t> </a:t>
                      </a:r>
                      <a:r>
                        <a:rPr lang="en-US" sz="1400" kern="1200" dirty="0" err="1"/>
                        <a:t>angajaților</a:t>
                      </a: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a:t>Problema</a:t>
                      </a:r>
                      <a:r>
                        <a:rPr lang="en-US" sz="1400" dirty="0"/>
                        <a:t> de </a:t>
                      </a:r>
                      <a:r>
                        <a:rPr lang="en-US" sz="1400" dirty="0" err="1"/>
                        <a:t>coordonare</a:t>
                      </a:r>
                      <a:r>
                        <a:rPr lang="en-US" sz="1400" dirty="0"/>
                        <a:t> </a:t>
                      </a:r>
                      <a:r>
                        <a:rPr lang="en-US" sz="1400" dirty="0" err="1"/>
                        <a:t>consumatoare</a:t>
                      </a:r>
                      <a:r>
                        <a:rPr lang="en-US" sz="1400" dirty="0"/>
                        <a:t> de </a:t>
                      </a:r>
                      <a:r>
                        <a:rPr lang="en-US" sz="1400" dirty="0" err="1"/>
                        <a:t>timp</a:t>
                      </a:r>
                      <a:endParaRPr lang="de-DE" sz="1400" dirty="0"/>
                    </a:p>
                  </a:txBody>
                  <a:tcPr/>
                </a:tc>
                <a:extLst>
                  <a:ext uri="{0D108BD9-81ED-4DB2-BD59-A6C34878D82A}">
                    <a16:rowId xmlns:a16="http://schemas.microsoft.com/office/drawing/2014/main" xmlns="" val="1431494006"/>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dirty="0"/>
                        <a:t>Evaluarea performanței bazată pe rezultate 
(și nu pe anumite caracteristici intangibile)</a:t>
                      </a: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a:t>Abordarea</a:t>
                      </a:r>
                      <a:r>
                        <a:rPr lang="en-US" sz="1400" dirty="0"/>
                        <a:t> </a:t>
                      </a:r>
                      <a:r>
                        <a:rPr lang="en-US" sz="1400" dirty="0" err="1"/>
                        <a:t>recompensei-pedepsei</a:t>
                      </a:r>
                      <a:r>
                        <a:rPr lang="en-US" sz="1400" dirty="0"/>
                        <a:t> 
(scop </a:t>
                      </a:r>
                      <a:r>
                        <a:rPr lang="en-US" sz="1400" dirty="0" err="1"/>
                        <a:t>extrinsec</a:t>
                      </a:r>
                      <a:r>
                        <a:rPr lang="en-US" sz="1400" dirty="0"/>
                        <a:t> </a:t>
                      </a:r>
                      <a:r>
                        <a:rPr lang="ro-RO" sz="1400" dirty="0"/>
                        <a:t>v</a:t>
                      </a:r>
                      <a:r>
                        <a:rPr lang="en-US" sz="1400" dirty="0"/>
                        <a:t>s </a:t>
                      </a:r>
                      <a:r>
                        <a:rPr lang="en-US" sz="1400" dirty="0" err="1"/>
                        <a:t>motivație</a:t>
                      </a:r>
                      <a:r>
                        <a:rPr lang="en-US" sz="1400" dirty="0"/>
                        <a:t> </a:t>
                      </a:r>
                      <a:r>
                        <a:rPr lang="en-US" sz="1400" dirty="0" err="1"/>
                        <a:t>intrinsecă</a:t>
                      </a:r>
                      <a:r>
                        <a:rPr lang="en-US" sz="1400" dirty="0"/>
                        <a:t>)
</a:t>
                      </a:r>
                    </a:p>
                  </a:txBody>
                  <a:tcPr/>
                </a:tc>
                <a:extLst>
                  <a:ext uri="{0D108BD9-81ED-4DB2-BD59-A6C34878D82A}">
                    <a16:rowId xmlns:a16="http://schemas.microsoft.com/office/drawing/2014/main" xmlns="" val="4162715724"/>
                  </a:ext>
                </a:extLst>
              </a:tr>
              <a:tr h="4556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a:t>Dezvoltă</a:t>
                      </a:r>
                      <a:r>
                        <a:rPr lang="en-US" sz="1400" dirty="0"/>
                        <a:t> </a:t>
                      </a:r>
                      <a:r>
                        <a:rPr lang="en-US" sz="1400" dirty="0" err="1"/>
                        <a:t>probleme</a:t>
                      </a:r>
                      <a:r>
                        <a:rPr lang="en-US" sz="1400" dirty="0"/>
                        <a:t> </a:t>
                      </a:r>
                      <a:r>
                        <a:rPr lang="en-US" sz="1400" dirty="0" err="1"/>
                        <a:t>organizaționale</a:t>
                      </a:r>
                      <a:endParaRPr lang="de-DE" sz="1400" dirty="0"/>
                    </a:p>
                  </a:txBody>
                  <a:tcPr/>
                </a:tc>
                <a:extLst>
                  <a:ext uri="{0D108BD9-81ED-4DB2-BD59-A6C34878D82A}">
                    <a16:rowId xmlns:a16="http://schemas.microsoft.com/office/drawing/2014/main" xmlns="" val="874507014"/>
                  </a:ext>
                </a:extLst>
              </a:tr>
              <a:tr h="407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a:t>Uneori</a:t>
                      </a:r>
                      <a:r>
                        <a:rPr lang="en-US" sz="1400" dirty="0"/>
                        <a:t>, </a:t>
                      </a:r>
                      <a:r>
                        <a:rPr lang="en-US" sz="1400" dirty="0" err="1"/>
                        <a:t>lipsa</a:t>
                      </a:r>
                      <a:r>
                        <a:rPr lang="en-US" sz="1400" dirty="0"/>
                        <a:t> de </a:t>
                      </a:r>
                      <a:r>
                        <a:rPr lang="en-US" sz="1400" dirty="0" err="1"/>
                        <a:t>apreciere</a:t>
                      </a:r>
                      <a:endParaRPr lang="de-DE" sz="1400" dirty="0"/>
                    </a:p>
                  </a:txBody>
                  <a:tcPr/>
                </a:tc>
                <a:extLst>
                  <a:ext uri="{0D108BD9-81ED-4DB2-BD59-A6C34878D82A}">
                    <a16:rowId xmlns:a16="http://schemas.microsoft.com/office/drawing/2014/main" xmlns="" val="2128822737"/>
                  </a:ext>
                </a:extLst>
              </a:tr>
            </a:tbl>
          </a:graphicData>
        </a:graphic>
      </p:graphicFrame>
      <p:sp>
        <p:nvSpPr>
          <p:cNvPr id="11" name="TextBox 3"/>
          <p:cNvSpPr txBox="1"/>
          <p:nvPr/>
        </p:nvSpPr>
        <p:spPr>
          <a:xfrm>
            <a:off x="6096001" y="89421"/>
            <a:ext cx="5748810" cy="1569660"/>
          </a:xfrm>
          <a:prstGeom prst="rect">
            <a:avLst/>
          </a:prstGeom>
          <a:noFill/>
        </p:spPr>
        <p:txBody>
          <a:bodyPr wrap="square" rtlCol="0">
            <a:spAutoFit/>
          </a:bodyPr>
          <a:lstStyle/>
          <a:p>
            <a:pPr algn="r"/>
            <a:r>
              <a:rPr lang="en-US" altLang="ko-KR" sz="3200" b="1" dirty="0" err="1">
                <a:solidFill>
                  <a:srgbClr val="F36A0D"/>
                </a:solidFill>
                <a:latin typeface="Trebuchet MS" panose="020B0603020202020204" pitchFamily="34" charset="0"/>
                <a:cs typeface="Arial" pitchFamily="34" charset="0"/>
              </a:rPr>
              <a:t>Unitatea</a:t>
            </a:r>
            <a:r>
              <a:rPr lang="en-US" altLang="ko-KR" sz="3200" b="1" dirty="0">
                <a:solidFill>
                  <a:srgbClr val="F36A0D"/>
                </a:solidFill>
                <a:latin typeface="Trebuchet MS" panose="020B0603020202020204" pitchFamily="34" charset="0"/>
                <a:cs typeface="Arial" pitchFamily="34" charset="0"/>
              </a:rPr>
              <a:t> 1 – </a:t>
            </a:r>
            <a:r>
              <a:rPr lang="en-US" altLang="ko-KR" sz="3200" b="1" dirty="0" err="1">
                <a:solidFill>
                  <a:srgbClr val="F36A0D"/>
                </a:solidFill>
                <a:latin typeface="Trebuchet MS" panose="020B0603020202020204" pitchFamily="34" charset="0"/>
                <a:cs typeface="Arial" pitchFamily="34" charset="0"/>
              </a:rPr>
              <a:t>Managementul</a:t>
            </a:r>
            <a:r>
              <a:rPr lang="en-US" altLang="ko-KR" sz="3200" b="1" dirty="0">
                <a:solidFill>
                  <a:srgbClr val="F36A0D"/>
                </a:solidFill>
                <a:latin typeface="Trebuchet MS" panose="020B0603020202020204" pitchFamily="34" charset="0"/>
                <a:cs typeface="Arial" pitchFamily="34" charset="0"/>
              </a:rPr>
              <a:t> p</a:t>
            </a:r>
            <a:r>
              <a:rPr lang="ro-RO" altLang="ko-KR" sz="3200" b="1" dirty="0">
                <a:solidFill>
                  <a:srgbClr val="F36A0D"/>
                </a:solidFill>
                <a:latin typeface="Trebuchet MS" panose="020B0603020202020204" pitchFamily="34" charset="0"/>
                <a:cs typeface="Arial" pitchFamily="34" charset="0"/>
              </a:rPr>
              <a:t>rin</a:t>
            </a:r>
            <a:r>
              <a:rPr lang="en-US" altLang="ko-KR" sz="3200" b="1" dirty="0">
                <a:solidFill>
                  <a:srgbClr val="F36A0D"/>
                </a:solidFill>
                <a:latin typeface="Trebuchet MS" panose="020B0603020202020204" pitchFamily="34" charset="0"/>
                <a:cs typeface="Arial" pitchFamily="34" charset="0"/>
              </a:rPr>
              <a:t> </a:t>
            </a:r>
            <a:r>
              <a:rPr lang="en-US" altLang="ko-KR" sz="3200" b="1" dirty="0" err="1">
                <a:solidFill>
                  <a:srgbClr val="F36A0D"/>
                </a:solidFill>
                <a:latin typeface="Trebuchet MS" panose="020B0603020202020204" pitchFamily="34" charset="0"/>
                <a:cs typeface="Arial" pitchFamily="34" charset="0"/>
              </a:rPr>
              <a:t>obiective</a:t>
            </a:r>
            <a:r>
              <a:rPr lang="en-US" altLang="ko-KR" sz="3200" b="1" dirty="0">
                <a:solidFill>
                  <a:srgbClr val="F36A0D"/>
                </a:solidFill>
                <a:latin typeface="Trebuchet MS" panose="020B0603020202020204" pitchFamily="34" charset="0"/>
                <a:cs typeface="Arial" pitchFamily="34" charset="0"/>
              </a:rPr>
              <a:t>
</a:t>
            </a: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17" name="Immagin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76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614554" y="2072848"/>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65235" y="1886868"/>
            <a:ext cx="5500672" cy="1232008"/>
            <a:chOff x="5865235" y="1658267"/>
            <a:chExt cx="3647182" cy="1232008"/>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658267"/>
              <a:ext cx="3647182" cy="523220"/>
            </a:xfrm>
            <a:prstGeom prst="rect">
              <a:avLst/>
            </a:prstGeom>
            <a:noFill/>
          </p:spPr>
          <p:txBody>
            <a:bodyPr wrap="square" rtlCol="0" anchor="ctr">
              <a:spAutoFit/>
            </a:bodyPr>
            <a:lstStyle/>
            <a:p>
              <a:r>
                <a:rPr lang="en-US" altLang="ko-KR" sz="1400" b="1" dirty="0">
                  <a:solidFill>
                    <a:schemeClr val="tx1">
                      <a:lumMod val="75000"/>
                      <a:lumOff val="25000"/>
                    </a:schemeClr>
                  </a:solidFill>
                </a:rPr>
                <a:t>Ce </a:t>
              </a:r>
              <a:r>
                <a:rPr lang="en-US" altLang="ko-KR" sz="1400" b="1" dirty="0" err="1">
                  <a:solidFill>
                    <a:schemeClr val="tx1">
                      <a:lumMod val="75000"/>
                      <a:lumOff val="25000"/>
                    </a:schemeClr>
                  </a:solidFill>
                </a:rPr>
                <a:t>este</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Metodologia</a:t>
              </a:r>
              <a:r>
                <a:rPr lang="en-US" altLang="ko-KR" sz="1400" b="1" dirty="0">
                  <a:solidFill>
                    <a:schemeClr val="tx1">
                      <a:lumMod val="75000"/>
                      <a:lumOff val="25000"/>
                    </a:schemeClr>
                  </a:solidFill>
                </a:rPr>
                <a:t> Agile? Cele </a:t>
              </a:r>
              <a:r>
                <a:rPr lang="en-US" altLang="ko-KR" sz="1400" b="1" dirty="0" err="1">
                  <a:solidFill>
                    <a:schemeClr val="tx1">
                      <a:lumMod val="75000"/>
                      <a:lumOff val="25000"/>
                    </a:schemeClr>
                  </a:solidFill>
                </a:rPr>
                <a:t>patru</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valori</a:t>
              </a:r>
              <a:r>
                <a:rPr lang="en-US" altLang="ko-KR" sz="1400" b="1" dirty="0">
                  <a:solidFill>
                    <a:schemeClr val="tx1">
                      <a:lumMod val="75000"/>
                      <a:lumOff val="25000"/>
                    </a:schemeClr>
                  </a:solidFill>
                </a:rPr>
                <a:t> ale Agile 
</a:t>
              </a: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830997"/>
            </a:xfrm>
            <a:prstGeom prst="rect">
              <a:avLst/>
            </a:prstGeom>
            <a:noFill/>
          </p:spPr>
          <p:txBody>
            <a:bodyPr wrap="square" rtlCol="0">
              <a:spAutoFit/>
            </a:bodyPr>
            <a:lstStyle/>
            <a:p>
              <a:r>
                <a:rPr lang="en-US" altLang="ko-KR" sz="1200" dirty="0" err="1">
                  <a:solidFill>
                    <a:schemeClr val="tx1">
                      <a:lumMod val="75000"/>
                      <a:lumOff val="25000"/>
                    </a:schemeClr>
                  </a:solidFill>
                </a:rPr>
                <a:t>Stabilirea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obiectivelor</a:t>
              </a:r>
              <a:r>
                <a:rPr lang="en-US" altLang="ko-KR" sz="1200" dirty="0">
                  <a:solidFill>
                    <a:schemeClr val="tx1">
                      <a:lumMod val="75000"/>
                      <a:lumOff val="25000"/>
                    </a:schemeClr>
                  </a:solidFill>
                </a:rPr>
                <a:t> pe o </a:t>
              </a:r>
              <a:r>
                <a:rPr lang="en-US" altLang="ko-KR" sz="1200" dirty="0" err="1">
                  <a:solidFill>
                    <a:schemeClr val="tx1">
                      <a:lumMod val="75000"/>
                      <a:lumOff val="25000"/>
                    </a:schemeClr>
                  </a:solidFill>
                </a:rPr>
                <a:t>perioadă</a:t>
              </a:r>
              <a:r>
                <a:rPr lang="en-US" altLang="ko-KR" sz="1200" dirty="0">
                  <a:solidFill>
                    <a:schemeClr val="tx1">
                      <a:lumMod val="75000"/>
                      <a:lumOff val="25000"/>
                    </a:schemeClr>
                  </a:solidFill>
                </a:rPr>
                <a:t> de 12 </a:t>
              </a:r>
              <a:r>
                <a:rPr lang="en-US" altLang="ko-KR" sz="1200" dirty="0" err="1">
                  <a:solidFill>
                    <a:schemeClr val="tx1">
                      <a:lumMod val="75000"/>
                      <a:lumOff val="25000"/>
                    </a:schemeClr>
                  </a:solidFill>
                </a:rPr>
                <a:t>luni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Asta</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nerealist</a:t>
              </a:r>
              <a:r>
                <a:rPr lang="en-US" altLang="ko-KR" sz="1200" dirty="0">
                  <a:solidFill>
                    <a:schemeClr val="tx1">
                      <a:lumMod val="75000"/>
                      <a:lumOff val="25000"/>
                    </a:schemeClr>
                  </a:solidFill>
                </a:rPr>
                <a:t> pe </a:t>
              </a:r>
              <a:r>
                <a:rPr lang="en-US" altLang="ko-KR" sz="1200" dirty="0" err="1">
                  <a:solidFill>
                    <a:schemeClr val="tx1">
                      <a:lumMod val="75000"/>
                      <a:lumOff val="25000"/>
                    </a:schemeClr>
                  </a:solidFill>
                </a:rPr>
                <a:t>piețele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dinamice</a:t>
              </a:r>
              <a:r>
                <a:rPr lang="en-US" altLang="ko-KR" sz="1200" dirty="0">
                  <a:solidFill>
                    <a:schemeClr val="tx1">
                      <a:lumMod val="75000"/>
                      <a:lumOff val="25000"/>
                    </a:schemeClr>
                  </a:solidFill>
                </a:rPr>
                <a:t>. Agile </a:t>
              </a:r>
              <a:r>
                <a:rPr lang="en-US" altLang="ko-KR" sz="1200" dirty="0" err="1">
                  <a:solidFill>
                    <a:schemeClr val="tx1">
                      <a:lumMod val="75000"/>
                      <a:lumOff val="25000"/>
                    </a:schemeClr>
                  </a:solidFill>
                </a:rPr>
                <a:t>presupune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flexibilitate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adaptabilitate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fiind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deschis</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schimbare</a:t>
              </a:r>
              <a:r>
                <a:rPr lang="ro-RO" altLang="ko-KR" sz="1200" dirty="0">
                  <a:solidFill>
                    <a:schemeClr val="tx1">
                      <a:lumMod val="75000"/>
                      <a:lumOff val="25000"/>
                    </a:schemeClr>
                  </a:solidFill>
                </a:rPr>
                <a:t>.</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43038"/>
            <a:ext cx="5500672" cy="1525487"/>
            <a:chOff x="5865235" y="2848917"/>
            <a:chExt cx="3647182" cy="1525487"/>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48917"/>
              <a:ext cx="3647182" cy="307777"/>
            </a:xfrm>
            <a:prstGeom prst="rect">
              <a:avLst/>
            </a:prstGeom>
            <a:noFill/>
          </p:spPr>
          <p:txBody>
            <a:bodyPr wrap="square" rtlCol="0" anchor="ctr">
              <a:spAutoFit/>
            </a:bodyPr>
            <a:lstStyle/>
            <a:p>
              <a:r>
                <a:rPr lang="en-US" sz="1400" b="1" dirty="0" err="1">
                  <a:solidFill>
                    <a:schemeClr val="tx1">
                      <a:lumMod val="75000"/>
                      <a:lumOff val="25000"/>
                    </a:schemeClr>
                  </a:solidFill>
                </a:rPr>
                <a:t>Fazele</a:t>
              </a:r>
              <a:r>
                <a:rPr lang="en-US" sz="1400" b="1" dirty="0">
                  <a:solidFill>
                    <a:schemeClr val="tx1">
                      <a:lumMod val="75000"/>
                      <a:lumOff val="25000"/>
                    </a:schemeClr>
                  </a:solidFill>
                </a:rPr>
                <a:t> </a:t>
              </a:r>
              <a:r>
                <a:rPr lang="en-US" sz="1400" b="1" dirty="0" err="1">
                  <a:solidFill>
                    <a:schemeClr val="tx1">
                      <a:lumMod val="75000"/>
                      <a:lumOff val="25000"/>
                    </a:schemeClr>
                  </a:solidFill>
                </a:rPr>
                <a:t>procesului</a:t>
              </a:r>
              <a:r>
                <a:rPr lang="en-US" sz="1400" b="1" dirty="0">
                  <a:solidFill>
                    <a:schemeClr val="tx1">
                      <a:lumMod val="75000"/>
                      <a:lumOff val="25000"/>
                    </a:schemeClr>
                  </a:solidFill>
                </a:rPr>
                <a:t> Agile</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1200329"/>
            </a:xfrm>
            <a:prstGeom prst="rect">
              <a:avLst/>
            </a:prstGeom>
            <a:noFill/>
          </p:spPr>
          <p:txBody>
            <a:bodyPr wrap="square" rtlCol="0">
              <a:spAutoFit/>
            </a:bodyPr>
            <a:lstStyle/>
            <a:p>
              <a:r>
                <a:rPr lang="en-US" altLang="ko-KR" sz="1200" dirty="0">
                  <a:solidFill>
                    <a:schemeClr val="tx1">
                      <a:lumMod val="75000"/>
                      <a:lumOff val="25000"/>
                    </a:schemeClr>
                  </a:solidFill>
                </a:rPr>
                <a:t>Agile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modalitate</a:t>
              </a:r>
              <a:r>
                <a:rPr lang="en-US" altLang="ko-KR" sz="1200" dirty="0">
                  <a:solidFill>
                    <a:schemeClr val="tx1">
                      <a:lumMod val="75000"/>
                      <a:lumOff val="25000"/>
                    </a:schemeClr>
                  </a:solidFill>
                </a:rPr>
                <a:t> de a </a:t>
              </a:r>
              <a:r>
                <a:rPr lang="en-US" altLang="ko-KR" sz="1200" dirty="0" err="1">
                  <a:solidFill>
                    <a:schemeClr val="tx1">
                      <a:lumMod val="75000"/>
                      <a:lumOff val="25000"/>
                    </a:schemeClr>
                  </a:solidFill>
                </a:rPr>
                <a:t>gestiona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transformarea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digitală</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unei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companii</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nivel</a:t>
              </a:r>
              <a:r>
                <a:rPr lang="en-US" altLang="ko-KR" sz="1200" dirty="0">
                  <a:solidFill>
                    <a:schemeClr val="tx1">
                      <a:lumMod val="75000"/>
                      <a:lumOff val="25000"/>
                    </a:schemeClr>
                  </a:solidFill>
                </a:rPr>
                <a:t> general. Se </a:t>
              </a:r>
              <a:r>
                <a:rPr lang="en-US" altLang="ko-KR" sz="1200" dirty="0" err="1">
                  <a:solidFill>
                    <a:schemeClr val="tx1">
                      <a:lumMod val="75000"/>
                      <a:lumOff val="25000"/>
                    </a:schemeClr>
                  </a:solidFill>
                </a:rPr>
                <a:t>bazează</a:t>
              </a:r>
              <a:r>
                <a:rPr lang="en-US" altLang="ko-KR" sz="1200" dirty="0">
                  <a:solidFill>
                    <a:schemeClr val="tx1">
                      <a:lumMod val="75000"/>
                      <a:lumOff val="25000"/>
                    </a:schemeClr>
                  </a:solidFill>
                </a:rPr>
                <a:t> pe </a:t>
              </a:r>
              <a:r>
                <a:rPr lang="en-US" altLang="ko-KR" sz="1200" dirty="0" err="1">
                  <a:solidFill>
                    <a:schemeClr val="tx1">
                      <a:lumMod val="75000"/>
                      <a:lumOff val="25000"/>
                    </a:schemeClr>
                  </a:solidFill>
                </a:rPr>
                <a:t>structurarea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implementarea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proiect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împărțit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etape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numite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sprinturi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fiecare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dintre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acestea</a:t>
              </a:r>
              <a:r>
                <a:rPr lang="en-US" altLang="ko-KR" sz="1200" dirty="0">
                  <a:solidFill>
                    <a:schemeClr val="tx1">
                      <a:lumMod val="75000"/>
                      <a:lumOff val="25000"/>
                    </a:schemeClr>
                  </a:solidFill>
                </a:rPr>
                <a:t> se </a:t>
              </a:r>
              <a:r>
                <a:rPr lang="en-US" altLang="ko-KR" sz="1200" dirty="0" err="1">
                  <a:solidFill>
                    <a:schemeClr val="tx1">
                      <a:lumMod val="75000"/>
                      <a:lumOff val="25000"/>
                    </a:schemeClr>
                  </a:solidFill>
                </a:rPr>
                <a:t>concentrează</a:t>
              </a:r>
              <a:r>
                <a:rPr lang="en-US" altLang="ko-KR" sz="1200" dirty="0">
                  <a:solidFill>
                    <a:schemeClr val="tx1">
                      <a:lumMod val="75000"/>
                      <a:lumOff val="25000"/>
                    </a:schemeClr>
                  </a:solidFill>
                </a:rPr>
                <a:t> pe o </a:t>
              </a:r>
              <a:r>
                <a:rPr lang="en-US" altLang="ko-KR" sz="1200" dirty="0" err="1">
                  <a:solidFill>
                    <a:schemeClr val="tx1">
                      <a:lumMod val="75000"/>
                      <a:lumOff val="25000"/>
                    </a:schemeClr>
                  </a:solidFill>
                </a:rPr>
                <a:t>funcție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specifică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Toți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pașii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necesită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verificarea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aprobarea</a:t>
              </a:r>
              <a:r>
                <a:rPr lang="en-US" altLang="ko-KR" sz="1200" dirty="0">
                  <a:solidFill>
                    <a:schemeClr val="tx1">
                      <a:lumMod val="75000"/>
                      <a:lumOff val="25000"/>
                    </a:schemeClr>
                  </a:solidFill>
                </a:rPr>
                <a:t>/</a:t>
              </a:r>
              <a:r>
                <a:rPr lang="en-US" altLang="ko-KR" sz="1200" dirty="0" err="1">
                  <a:solidFill>
                    <a:schemeClr val="tx1">
                      <a:lumMod val="75000"/>
                      <a:lumOff val="25000"/>
                    </a:schemeClr>
                  </a:solidFill>
                </a:rPr>
                <a:t>satisfacția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clientului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căruia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a:t>
              </a:r>
              <a:r>
                <a:rPr lang="en-US" altLang="ko-KR" sz="1200" dirty="0">
                  <a:solidFill>
                    <a:schemeClr val="tx1">
                      <a:lumMod val="75000"/>
                      <a:lumOff val="25000"/>
                    </a:schemeClr>
                  </a:solidFill>
                </a:rPr>
                <a:t> se </a:t>
              </a:r>
              <a:r>
                <a:rPr lang="en-US" altLang="ko-KR" sz="1200" dirty="0" err="1">
                  <a:solidFill>
                    <a:schemeClr val="tx1">
                      <a:lumMod val="75000"/>
                      <a:lumOff val="25000"/>
                    </a:schemeClr>
                  </a:solidFill>
                </a:rPr>
                <a:t>arată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munca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depusă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până</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prezent</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75732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679071"/>
            <a:ext cx="5500672" cy="1124287"/>
            <a:chOff x="5865235" y="3995582"/>
            <a:chExt cx="3647182" cy="1124287"/>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sz="1400" b="1" dirty="0" err="1">
                  <a:solidFill>
                    <a:schemeClr val="tx1">
                      <a:lumMod val="75000"/>
                      <a:lumOff val="25000"/>
                    </a:schemeClr>
                  </a:solidFill>
                </a:rPr>
                <a:t>Avantajele</a:t>
              </a:r>
              <a:r>
                <a:rPr lang="en-US" sz="1400" b="1" dirty="0">
                  <a:solidFill>
                    <a:schemeClr val="tx1">
                      <a:lumMod val="75000"/>
                      <a:lumOff val="25000"/>
                    </a:schemeClr>
                  </a:solidFill>
                </a:rPr>
                <a:t> </a:t>
              </a:r>
              <a:r>
                <a:rPr lang="en-US" sz="1400" b="1" dirty="0" err="1">
                  <a:solidFill>
                    <a:schemeClr val="tx1">
                      <a:lumMod val="75000"/>
                      <a:lumOff val="25000"/>
                    </a:schemeClr>
                  </a:solidFill>
                </a:rPr>
                <a:t>și</a:t>
              </a:r>
              <a:r>
                <a:rPr lang="en-US" sz="1400" b="1" dirty="0">
                  <a:solidFill>
                    <a:schemeClr val="tx1">
                      <a:lumMod val="75000"/>
                      <a:lumOff val="25000"/>
                    </a:schemeClr>
                  </a:solidFill>
                </a:rPr>
                <a:t> </a:t>
              </a:r>
              <a:r>
                <a:rPr lang="en-US" sz="1400" b="1" dirty="0" err="1">
                  <a:solidFill>
                    <a:schemeClr val="tx1">
                      <a:lumMod val="75000"/>
                      <a:lumOff val="25000"/>
                    </a:schemeClr>
                  </a:solidFill>
                </a:rPr>
                <a:t>dezavantajele</a:t>
              </a:r>
              <a:r>
                <a:rPr lang="en-US" sz="1400" b="1" dirty="0">
                  <a:solidFill>
                    <a:schemeClr val="tx1">
                      <a:lumMod val="75000"/>
                      <a:lumOff val="25000"/>
                    </a:schemeClr>
                  </a:solidFill>
                </a:rPr>
                <a:t> Agile</a:t>
              </a: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830997"/>
            </a:xfrm>
            <a:prstGeom prst="rect">
              <a:avLst/>
            </a:prstGeom>
            <a:noFill/>
          </p:spPr>
          <p:txBody>
            <a:bodyPr wrap="square" rtlCol="0">
              <a:spAutoFit/>
            </a:bodyPr>
            <a:lstStyle/>
            <a:p>
              <a:r>
                <a:rPr lang="en-US" altLang="ko-KR" sz="1200" dirty="0" err="1">
                  <a:solidFill>
                    <a:schemeClr val="tx1">
                      <a:lumMod val="75000"/>
                      <a:lumOff val="25000"/>
                    </a:schemeClr>
                  </a:solidFill>
                </a:rPr>
                <a:t>În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timp</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metodologia</a:t>
              </a:r>
              <a:r>
                <a:rPr lang="en-US" altLang="ko-KR" sz="1200" dirty="0">
                  <a:solidFill>
                    <a:schemeClr val="tx1">
                      <a:lumMod val="75000"/>
                      <a:lumOff val="25000"/>
                    </a:schemeClr>
                  </a:solidFill>
                </a:rPr>
                <a:t> Agile </a:t>
              </a:r>
              <a:r>
                <a:rPr lang="en-US" altLang="ko-KR" sz="1200" dirty="0" err="1">
                  <a:solidFill>
                    <a:schemeClr val="tx1">
                      <a:lumMod val="75000"/>
                      <a:lumOff val="25000"/>
                    </a:schemeClr>
                  </a:solidFill>
                </a:rPr>
                <a:t>aduce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nenumărate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avantaje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unei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companii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un model care nu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structurat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reglementat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și</a:t>
              </a:r>
              <a:r>
                <a:rPr lang="en-US" altLang="ko-KR" sz="1200" dirty="0">
                  <a:solidFill>
                    <a:schemeClr val="tx1">
                      <a:lumMod val="75000"/>
                      <a:lumOff val="25000"/>
                    </a:schemeClr>
                  </a:solidFill>
                </a:rPr>
                <a:t> nu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potrivit</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pentru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toate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tipurile</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proiecte</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5975926" y="451493"/>
            <a:ext cx="5868883" cy="1077218"/>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Unitatea 2 - Abordare</a:t>
            </a:r>
            <a:r>
              <a:rPr lang="ro-RO" altLang="ko-KR" sz="3200" b="1" dirty="0">
                <a:solidFill>
                  <a:srgbClr val="F36A0D"/>
                </a:solidFill>
                <a:latin typeface="Trebuchet MS" panose="020B0603020202020204" pitchFamily="34" charset="0"/>
                <a:cs typeface="Arial" pitchFamily="34" charset="0"/>
              </a:rPr>
              <a:t>a</a:t>
            </a:r>
            <a:r>
              <a:rPr lang="it-IT"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A</a:t>
            </a:r>
            <a:r>
              <a:rPr lang="it-IT" altLang="ko-KR" sz="3200" b="1" dirty="0">
                <a:solidFill>
                  <a:srgbClr val="F36A0D"/>
                </a:solidFill>
                <a:latin typeface="Trebuchet MS" panose="020B0603020202020204" pitchFamily="34" charset="0"/>
                <a:cs typeface="Arial" pitchFamily="34" charset="0"/>
              </a:rPr>
              <a:t>gil</a:t>
            </a:r>
            <a:r>
              <a:rPr lang="ro-RO" altLang="ko-KR" sz="3200" b="1" dirty="0">
                <a:solidFill>
                  <a:srgbClr val="F36A0D"/>
                </a:solidFill>
                <a:latin typeface="Trebuchet MS" panose="020B0603020202020204" pitchFamily="34" charset="0"/>
                <a:cs typeface="Arial" pitchFamily="34" charset="0"/>
              </a:rPr>
              <a:t>e</a:t>
            </a:r>
            <a:r>
              <a:rPr lang="it-IT" altLang="ko-KR" sz="3200" b="1" dirty="0">
                <a:solidFill>
                  <a:srgbClr val="F36A0D"/>
                </a:solidFill>
                <a:latin typeface="Trebuchet MS" panose="020B0603020202020204" pitchFamily="34" charset="0"/>
                <a:cs typeface="Arial" pitchFamily="34" charset="0"/>
              </a:rPr>
              <a:t>
</a:t>
            </a:r>
            <a:endParaRPr lang="en-US" altLang="ko-KR" sz="2400" b="1" dirty="0">
              <a:solidFill>
                <a:srgbClr val="F36A0D"/>
              </a:solidFill>
              <a:latin typeface="Trebuchet MS" panose="020B0603020202020204" pitchFamily="34" charset="0"/>
              <a:cs typeface="Arial" pitchFamily="34" charset="0"/>
            </a:endParaRPr>
          </a:p>
        </p:txBody>
      </p:sp>
      <p:pic>
        <p:nvPicPr>
          <p:cNvPr id="2" name="1iccpf2eN1Q"/>
          <p:cNvPicPr>
            <a:picLocks noRot="1" noChangeAspect="1"/>
          </p:cNvPicPr>
          <p:nvPr>
            <a:videoFile r:link="rId1"/>
          </p:nvPr>
        </p:nvPicPr>
        <p:blipFill>
          <a:blip r:embed="rId4"/>
          <a:stretch>
            <a:fillRect/>
          </a:stretch>
        </p:blipFill>
        <p:spPr>
          <a:xfrm>
            <a:off x="1157326" y="3495615"/>
            <a:ext cx="3447627" cy="1939290"/>
          </a:xfrm>
          <a:prstGeom prst="rect">
            <a:avLst/>
          </a:prstGeom>
        </p:spPr>
      </p:pic>
      <p:sp>
        <p:nvSpPr>
          <p:cNvPr id="46" name="TextBox 3"/>
          <p:cNvSpPr txBox="1"/>
          <p:nvPr/>
        </p:nvSpPr>
        <p:spPr>
          <a:xfrm>
            <a:off x="776338" y="2773707"/>
            <a:ext cx="3990687" cy="523220"/>
          </a:xfrm>
          <a:prstGeom prst="rect">
            <a:avLst/>
          </a:prstGeom>
          <a:noFill/>
        </p:spPr>
        <p:txBody>
          <a:bodyPr wrap="square" rtlCol="0">
            <a:spAutoFit/>
          </a:bodyPr>
          <a:lstStyle/>
          <a:p>
            <a:r>
              <a:rPr lang="en-US" altLang="ko-KR" sz="2800" b="1" dirty="0">
                <a:solidFill>
                  <a:srgbClr val="0594A9"/>
                </a:solidFill>
                <a:latin typeface="Trebuchet MS" panose="020B0603020202020204" pitchFamily="34" charset="0"/>
                <a:cs typeface="Arial" pitchFamily="34" charset="0"/>
              </a:rPr>
              <a:t>Section 1-3</a:t>
            </a:r>
            <a:endParaRPr lang="en-US" altLang="ko-KR" sz="2000" b="1" dirty="0">
              <a:solidFill>
                <a:srgbClr val="0594A9"/>
              </a:solidFill>
              <a:latin typeface="Trebuchet MS" panose="020B0603020202020204" pitchFamily="34" charset="0"/>
              <a:cs typeface="Arial" pitchFamily="34" charset="0"/>
            </a:endParaRPr>
          </a:p>
        </p:txBody>
      </p:sp>
      <p:sp>
        <p:nvSpPr>
          <p:cNvPr id="4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4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49" name="Immagin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682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pic>
        <p:nvPicPr>
          <p:cNvPr id="1026" name="Picture 2" descr="What Is Agile Project Management? A Comprehensive Guide"/>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21862" r="1588" b="8725"/>
          <a:stretch/>
        </p:blipFill>
        <p:spPr bwMode="auto">
          <a:xfrm>
            <a:off x="6458628" y="4061938"/>
            <a:ext cx="5404181" cy="1676401"/>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
        <p:nvSpPr>
          <p:cNvPr id="17" name="CuadroTexto 34">
            <a:extLst>
              <a:ext uri="{FF2B5EF4-FFF2-40B4-BE49-F238E27FC236}">
                <a16:creationId xmlns:a16="http://schemas.microsoft.com/office/drawing/2014/main" xmlns="" id="{486A650B-1B81-458B-B55E-5B3AF64550EB}"/>
              </a:ext>
            </a:extLst>
          </p:cNvPr>
          <p:cNvSpPr txBox="1"/>
          <p:nvPr/>
        </p:nvSpPr>
        <p:spPr>
          <a:xfrm>
            <a:off x="274088" y="1276988"/>
            <a:ext cx="6736312" cy="830997"/>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Secțiunea</a:t>
            </a:r>
            <a:r>
              <a:rPr lang="en-GB" altLang="es-ES" sz="2400" b="1" dirty="0">
                <a:solidFill>
                  <a:srgbClr val="0594A9"/>
                </a:solidFill>
                <a:latin typeface="Trebuchet MS" panose="020B0603020202020204" pitchFamily="34" charset="0"/>
                <a:cs typeface="Calibri" panose="020F0502020204030204" pitchFamily="34" charset="0"/>
              </a:rPr>
              <a:t> 1 - Ce </a:t>
            </a:r>
            <a:r>
              <a:rPr lang="en-GB" altLang="es-ES" sz="2400" b="1" dirty="0" err="1">
                <a:solidFill>
                  <a:srgbClr val="0594A9"/>
                </a:solidFill>
                <a:latin typeface="Trebuchet MS" panose="020B0603020202020204" pitchFamily="34" charset="0"/>
                <a:cs typeface="Calibri" panose="020F0502020204030204" pitchFamily="34" charset="0"/>
              </a:rPr>
              <a:t>este</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abordarea</a:t>
            </a:r>
            <a:r>
              <a:rPr lang="en-GB" altLang="es-ES" sz="2400" b="1" dirty="0">
                <a:solidFill>
                  <a:srgbClr val="0594A9"/>
                </a:solidFill>
                <a:latin typeface="Trebuchet MS" panose="020B0603020202020204" pitchFamily="34" charset="0"/>
                <a:cs typeface="Calibri" panose="020F0502020204030204" pitchFamily="34" charset="0"/>
              </a:rPr>
              <a:t> Agile
</a:t>
            </a:r>
            <a:endParaRPr lang="ko-KR" altLang="en-US" sz="2400" b="1" dirty="0">
              <a:solidFill>
                <a:srgbClr val="0594A9"/>
              </a:solidFill>
              <a:latin typeface="Trebuchet MS" panose="020B0603020202020204" pitchFamily="34" charset="0"/>
              <a:cs typeface="Calibri" panose="020F0502020204030204" pitchFamily="34" charset="0"/>
            </a:endParaRPr>
          </a:p>
        </p:txBody>
      </p:sp>
      <p:sp>
        <p:nvSpPr>
          <p:cNvPr id="6" name="Textfeld 5">
            <a:extLst>
              <a:ext uri="{FF2B5EF4-FFF2-40B4-BE49-F238E27FC236}">
                <a16:creationId xmlns:a16="http://schemas.microsoft.com/office/drawing/2014/main" xmlns="" id="{2AB298AC-0570-4D4A-973B-FB22D422CA18}"/>
              </a:ext>
            </a:extLst>
          </p:cNvPr>
          <p:cNvSpPr txBox="1"/>
          <p:nvPr/>
        </p:nvSpPr>
        <p:spPr>
          <a:xfrm>
            <a:off x="300665" y="3159341"/>
            <a:ext cx="5675261" cy="2862322"/>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Wingdings" panose="05000000000000000000" pitchFamily="2" charset="2"/>
              <a:buChar char="v"/>
            </a:pPr>
            <a:r>
              <a:rPr lang="it-IT" dirty="0"/>
              <a:t>Patru </a:t>
            </a:r>
            <a:r>
              <a:rPr lang="it-IT" b="1" dirty="0"/>
              <a:t>valori</a:t>
            </a:r>
            <a:r>
              <a:rPr lang="it-IT" dirty="0"/>
              <a:t> esențiale ale metodologiei agile:</a:t>
            </a:r>
            <a:endParaRPr lang="ro-RO" dirty="0"/>
          </a:p>
          <a:p>
            <a:pPr marL="285750" indent="-285750">
              <a:buFont typeface="Wingdings" panose="05000000000000000000" pitchFamily="2" charset="2"/>
              <a:buChar char="v"/>
            </a:pPr>
            <a:endParaRPr lang="en-US" dirty="0"/>
          </a:p>
          <a:p>
            <a:pPr marL="742950" lvl="1" indent="-285750">
              <a:buFont typeface="Arial" panose="020B0604020202020204" pitchFamily="34" charset="0"/>
              <a:buChar char="•"/>
            </a:pPr>
            <a:r>
              <a:rPr lang="en-US" dirty="0" err="1"/>
              <a:t>Indivizi</a:t>
            </a:r>
            <a:r>
              <a:rPr lang="en-US" dirty="0"/>
              <a:t> </a:t>
            </a:r>
            <a:r>
              <a:rPr lang="en-US" dirty="0" err="1"/>
              <a:t>și</a:t>
            </a:r>
            <a:r>
              <a:rPr lang="en-US" dirty="0"/>
              <a:t> </a:t>
            </a:r>
            <a:r>
              <a:rPr lang="en-US" dirty="0" err="1"/>
              <a:t>interacțiuni</a:t>
            </a:r>
            <a:r>
              <a:rPr lang="en-US" dirty="0"/>
              <a:t> </a:t>
            </a:r>
            <a:r>
              <a:rPr lang="ro-RO" dirty="0"/>
              <a:t>deas</a:t>
            </a:r>
            <a:r>
              <a:rPr lang="en-US" dirty="0" err="1"/>
              <a:t>upra</a:t>
            </a:r>
            <a:r>
              <a:rPr lang="en-US" dirty="0"/>
              <a:t> </a:t>
            </a:r>
            <a:r>
              <a:rPr lang="en-US" dirty="0" err="1"/>
              <a:t>proceselor</a:t>
            </a:r>
            <a:r>
              <a:rPr lang="en-US" dirty="0"/>
              <a:t> </a:t>
            </a:r>
            <a:r>
              <a:rPr lang="en-US" dirty="0" err="1"/>
              <a:t>și</a:t>
            </a:r>
            <a:r>
              <a:rPr lang="en-US" dirty="0"/>
              <a:t> </a:t>
            </a:r>
            <a:r>
              <a:rPr lang="en-US" dirty="0" err="1"/>
              <a:t>instrumentelor</a:t>
            </a:r>
            <a:r>
              <a:rPr lang="en-US" dirty="0"/>
              <a:t>
</a:t>
            </a:r>
            <a:r>
              <a:rPr lang="pt-BR" dirty="0"/>
              <a:t>Software de lucru </a:t>
            </a:r>
            <a:r>
              <a:rPr lang="ro-RO" dirty="0"/>
              <a:t>in locul </a:t>
            </a:r>
            <a:r>
              <a:rPr lang="pt-BR" dirty="0"/>
              <a:t>documentaț</a:t>
            </a:r>
            <a:r>
              <a:rPr lang="ro-RO" dirty="0"/>
              <a:t>iei</a:t>
            </a:r>
            <a:r>
              <a:rPr lang="pt-BR" dirty="0"/>
              <a:t> c</a:t>
            </a:r>
            <a:r>
              <a:rPr lang="ro-RO" dirty="0"/>
              <a:t>omplexe</a:t>
            </a:r>
            <a:r>
              <a:rPr lang="pt-BR" dirty="0"/>
              <a:t>
</a:t>
            </a:r>
            <a:r>
              <a:rPr lang="en-US" dirty="0" err="1"/>
              <a:t>Colaborarea</a:t>
            </a:r>
            <a:r>
              <a:rPr lang="en-US" dirty="0"/>
              <a:t> cu </a:t>
            </a:r>
            <a:r>
              <a:rPr lang="en-US" dirty="0" err="1"/>
              <a:t>clienții</a:t>
            </a:r>
            <a:r>
              <a:rPr lang="en-US" dirty="0"/>
              <a:t> </a:t>
            </a:r>
            <a:r>
              <a:rPr lang="ro-RO" dirty="0"/>
              <a:t>primează față de</a:t>
            </a:r>
            <a:r>
              <a:rPr lang="en-US" dirty="0"/>
              <a:t> </a:t>
            </a:r>
            <a:r>
              <a:rPr lang="en-US" dirty="0" err="1"/>
              <a:t>negocierea</a:t>
            </a:r>
            <a:r>
              <a:rPr lang="en-US" dirty="0"/>
              <a:t> </a:t>
            </a:r>
            <a:r>
              <a:rPr lang="en-US" dirty="0" err="1"/>
              <a:t>contractului</a:t>
            </a:r>
            <a:r>
              <a:rPr lang="en-US" dirty="0"/>
              <a:t>
</a:t>
            </a:r>
            <a:r>
              <a:rPr lang="it-IT" dirty="0"/>
              <a:t>Răspunsul la </a:t>
            </a:r>
            <a:r>
              <a:rPr lang="ro-RO" dirty="0"/>
              <a:t>schmbare primează față de urmarea unui plan</a:t>
            </a:r>
            <a:endParaRPr lang="de-DE" dirty="0"/>
          </a:p>
        </p:txBody>
      </p:sp>
      <p:sp>
        <p:nvSpPr>
          <p:cNvPr id="7" name="Textfeld 6">
            <a:extLst>
              <a:ext uri="{FF2B5EF4-FFF2-40B4-BE49-F238E27FC236}">
                <a16:creationId xmlns:a16="http://schemas.microsoft.com/office/drawing/2014/main" xmlns="" id="{0ACD1AC2-ECA0-4656-8419-41C49D845442}"/>
              </a:ext>
            </a:extLst>
          </p:cNvPr>
          <p:cNvSpPr txBox="1"/>
          <p:nvPr/>
        </p:nvSpPr>
        <p:spPr>
          <a:xfrm>
            <a:off x="502512" y="1959305"/>
            <a:ext cx="10521791" cy="923330"/>
          </a:xfrm>
          <a:prstGeom prst="rect">
            <a:avLst/>
          </a:prstGeom>
          <a:noFill/>
        </p:spPr>
        <p:txBody>
          <a:bodyPr wrap="none" rtlCol="0">
            <a:spAutoFit/>
          </a:bodyPr>
          <a:lstStyle/>
          <a:p>
            <a:r>
              <a:rPr lang="en-US" dirty="0"/>
              <a:t>Agile </a:t>
            </a:r>
            <a:r>
              <a:rPr lang="en-US" dirty="0" err="1"/>
              <a:t>este</a:t>
            </a:r>
            <a:r>
              <a:rPr lang="en-US" dirty="0"/>
              <a:t> o </a:t>
            </a:r>
            <a:r>
              <a:rPr lang="en-US" dirty="0" err="1"/>
              <a:t>abordare</a:t>
            </a:r>
            <a:r>
              <a:rPr lang="en-US" dirty="0"/>
              <a:t> </a:t>
            </a:r>
            <a:r>
              <a:rPr lang="en-US" dirty="0" err="1"/>
              <a:t>iterativă</a:t>
            </a:r>
            <a:r>
              <a:rPr lang="en-US" dirty="0"/>
              <a:t> a </a:t>
            </a:r>
            <a:r>
              <a:rPr lang="en-US" dirty="0" err="1"/>
              <a:t>managementului</a:t>
            </a:r>
            <a:r>
              <a:rPr lang="en-US" dirty="0"/>
              <a:t> de </a:t>
            </a:r>
            <a:r>
              <a:rPr lang="en-US" dirty="0" err="1"/>
              <a:t>proiect</a:t>
            </a:r>
            <a:r>
              <a:rPr lang="en-US" dirty="0"/>
              <a:t> (</a:t>
            </a:r>
            <a:r>
              <a:rPr lang="en-US" dirty="0" err="1"/>
              <a:t>originară</a:t>
            </a:r>
            <a:r>
              <a:rPr lang="en-US" dirty="0"/>
              <a:t> din </a:t>
            </a:r>
            <a:r>
              <a:rPr lang="en-US" dirty="0" err="1"/>
              <a:t>industria</a:t>
            </a:r>
            <a:r>
              <a:rPr lang="en-US" dirty="0"/>
              <a:t> de </a:t>
            </a:r>
            <a:r>
              <a:rPr lang="en-US" dirty="0" err="1"/>
              <a:t>dezvoltare</a:t>
            </a:r>
            <a:r>
              <a:rPr lang="en-US" dirty="0"/>
              <a:t> software) 
care se </a:t>
            </a:r>
            <a:r>
              <a:rPr lang="en-US" dirty="0" err="1"/>
              <a:t>concentrează</a:t>
            </a:r>
            <a:r>
              <a:rPr lang="en-US" dirty="0"/>
              <a:t> pe </a:t>
            </a:r>
            <a:r>
              <a:rPr lang="en-US" b="1" dirty="0" err="1"/>
              <a:t>flexibilitate</a:t>
            </a:r>
            <a:r>
              <a:rPr lang="en-US" b="1" dirty="0"/>
              <a:t>, </a:t>
            </a:r>
            <a:r>
              <a:rPr lang="en-US" b="1" dirty="0" err="1"/>
              <a:t>comunicare</a:t>
            </a:r>
            <a:r>
              <a:rPr lang="en-US" b="1" dirty="0"/>
              <a:t> </a:t>
            </a:r>
            <a:r>
              <a:rPr lang="en-US" dirty="0" err="1"/>
              <a:t>și</a:t>
            </a:r>
            <a:r>
              <a:rPr lang="en-US" b="1" dirty="0"/>
              <a:t> </a:t>
            </a:r>
            <a:r>
              <a:rPr lang="en-US" b="1" dirty="0" err="1"/>
              <a:t>segmentare</a:t>
            </a:r>
            <a:r>
              <a:rPr lang="en-US" b="1" dirty="0"/>
              <a:t>.
</a:t>
            </a:r>
            <a:endParaRPr lang="en-US" dirty="0"/>
          </a:p>
        </p:txBody>
      </p:sp>
      <p:grpSp>
        <p:nvGrpSpPr>
          <p:cNvPr id="21" name="Group 27">
            <a:extLst>
              <a:ext uri="{FF2B5EF4-FFF2-40B4-BE49-F238E27FC236}">
                <a16:creationId xmlns:a16="http://schemas.microsoft.com/office/drawing/2014/main" xmlns="" id="{13D6E6CB-2DD2-43D8-B2E2-65B085572137}"/>
              </a:ext>
            </a:extLst>
          </p:cNvPr>
          <p:cNvGrpSpPr/>
          <p:nvPr/>
        </p:nvGrpSpPr>
        <p:grpSpPr>
          <a:xfrm>
            <a:off x="274088" y="2068083"/>
            <a:ext cx="199272" cy="206152"/>
            <a:chOff x="2411760" y="3708613"/>
            <a:chExt cx="206152" cy="206152"/>
          </a:xfrm>
        </p:grpSpPr>
        <p:sp>
          <p:nvSpPr>
            <p:cNvPr id="22" name="Oval 28">
              <a:extLst>
                <a:ext uri="{FF2B5EF4-FFF2-40B4-BE49-F238E27FC236}">
                  <a16:creationId xmlns:a16="http://schemas.microsoft.com/office/drawing/2014/main" xmlns="" id="{B5BD05F5-212A-4F81-AE96-E096FD5D0F1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3" name="Chevron 38">
              <a:extLst>
                <a:ext uri="{FF2B5EF4-FFF2-40B4-BE49-F238E27FC236}">
                  <a16:creationId xmlns:a16="http://schemas.microsoft.com/office/drawing/2014/main" xmlns="" id="{C323A6A9-369B-4CE4-8735-788E7FF1F21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TextBox 3"/>
          <p:cNvSpPr txBox="1"/>
          <p:nvPr/>
        </p:nvSpPr>
        <p:spPr>
          <a:xfrm>
            <a:off x="5975926" y="451493"/>
            <a:ext cx="5868883" cy="1077218"/>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Unitatea 2 - Abordare</a:t>
            </a:r>
            <a:r>
              <a:rPr lang="ro-RO" altLang="ko-KR" sz="3200" b="1" dirty="0">
                <a:solidFill>
                  <a:srgbClr val="F36A0D"/>
                </a:solidFill>
                <a:latin typeface="Trebuchet MS" panose="020B0603020202020204" pitchFamily="34" charset="0"/>
                <a:cs typeface="Arial" pitchFamily="34" charset="0"/>
              </a:rPr>
              <a:t>a</a:t>
            </a:r>
            <a:r>
              <a:rPr lang="it-IT" altLang="ko-KR" sz="3200" b="1" dirty="0">
                <a:solidFill>
                  <a:srgbClr val="F36A0D"/>
                </a:solidFill>
                <a:latin typeface="Trebuchet MS" panose="020B0603020202020204" pitchFamily="34" charset="0"/>
                <a:cs typeface="Arial" pitchFamily="34" charset="0"/>
              </a:rPr>
              <a:t> </a:t>
            </a:r>
            <a:r>
              <a:rPr lang="ro-RO" altLang="ko-KR" sz="3200" b="1" dirty="0">
                <a:solidFill>
                  <a:srgbClr val="F36A0D"/>
                </a:solidFill>
                <a:latin typeface="Trebuchet MS" panose="020B0603020202020204" pitchFamily="34" charset="0"/>
                <a:cs typeface="Arial" pitchFamily="34" charset="0"/>
              </a:rPr>
              <a:t>Agile</a:t>
            </a:r>
            <a:r>
              <a:rPr lang="it-IT" altLang="ko-KR" sz="3200" b="1" dirty="0">
                <a:solidFill>
                  <a:srgbClr val="F36A0D"/>
                </a:solidFill>
                <a:latin typeface="Trebuchet MS" panose="020B0603020202020204" pitchFamily="34" charset="0"/>
                <a:cs typeface="Arial" pitchFamily="34" charset="0"/>
              </a:rPr>
              <a:t>
</a:t>
            </a:r>
            <a:endParaRPr lang="en-US" altLang="ko-KR" sz="2400" b="1" dirty="0">
              <a:solidFill>
                <a:srgbClr val="F36A0D"/>
              </a:solidFill>
              <a:latin typeface="Trebuchet MS" panose="020B0603020202020204" pitchFamily="34" charset="0"/>
              <a:cs typeface="Arial" pitchFamily="34" charset="0"/>
            </a:endParaRPr>
          </a:p>
        </p:txBody>
      </p:sp>
      <p:sp>
        <p:nvSpPr>
          <p:cNvPr id="3" name="Textfeld 2"/>
          <p:cNvSpPr txBox="1"/>
          <p:nvPr/>
        </p:nvSpPr>
        <p:spPr>
          <a:xfrm>
            <a:off x="5914300" y="3436340"/>
            <a:ext cx="2691442" cy="369332"/>
          </a:xfrm>
          <a:prstGeom prst="rect">
            <a:avLst/>
          </a:prstGeom>
          <a:noFill/>
        </p:spPr>
        <p:txBody>
          <a:bodyPr wrap="none" rtlCol="0">
            <a:spAutoFit/>
          </a:bodyPr>
          <a:lstStyle/>
          <a:p>
            <a:pPr marL="285750" indent="-285750">
              <a:buFont typeface="Wingdings" panose="05000000000000000000" pitchFamily="2" charset="2"/>
              <a:buChar char="v"/>
            </a:pPr>
            <a:r>
              <a:rPr lang="de-DE" dirty="0"/>
              <a:t>Cinci </a:t>
            </a:r>
            <a:r>
              <a:rPr lang="de-DE" b="1" dirty="0"/>
              <a:t>atribute</a:t>
            </a:r>
            <a:r>
              <a:rPr lang="de-DE" dirty="0"/>
              <a:t> esențiale:</a:t>
            </a:r>
          </a:p>
        </p:txBody>
      </p:sp>
      <p:sp>
        <p:nvSpPr>
          <p:cNvPr id="4" name="Textfeld 3"/>
          <p:cNvSpPr txBox="1"/>
          <p:nvPr/>
        </p:nvSpPr>
        <p:spPr>
          <a:xfrm>
            <a:off x="461212" y="2592864"/>
            <a:ext cx="11146665" cy="923330"/>
          </a:xfrm>
          <a:prstGeom prst="rect">
            <a:avLst/>
          </a:prstGeom>
          <a:noFill/>
        </p:spPr>
        <p:txBody>
          <a:bodyPr wrap="square" rtlCol="0">
            <a:spAutoFit/>
          </a:bodyPr>
          <a:lstStyle/>
          <a:p>
            <a:r>
              <a:rPr lang="en-US" dirty="0" err="1"/>
              <a:t>Există</a:t>
            </a:r>
            <a:r>
              <a:rPr lang="en-US" dirty="0"/>
              <a:t> </a:t>
            </a:r>
            <a:r>
              <a:rPr lang="en-US" dirty="0" err="1"/>
              <a:t>multe</a:t>
            </a:r>
            <a:r>
              <a:rPr lang="en-US" dirty="0"/>
              <a:t> </a:t>
            </a:r>
            <a:r>
              <a:rPr lang="en-US" b="1" dirty="0" err="1"/>
              <a:t>metodologii</a:t>
            </a:r>
            <a:r>
              <a:rPr lang="en-US" b="1" dirty="0"/>
              <a:t> </a:t>
            </a:r>
            <a:r>
              <a:rPr lang="en-US" b="1" dirty="0" err="1"/>
              <a:t>diferite</a:t>
            </a:r>
            <a:r>
              <a:rPr lang="en-US" b="1" dirty="0"/>
              <a:t> de </a:t>
            </a:r>
            <a:r>
              <a:rPr lang="en-US" b="1" dirty="0" err="1"/>
              <a:t>aplicare</a:t>
            </a:r>
            <a:r>
              <a:rPr lang="en-US" b="1" dirty="0"/>
              <a:t> </a:t>
            </a:r>
            <a:r>
              <a:rPr lang="en-US" dirty="0"/>
              <a:t>a filo</a:t>
            </a:r>
            <a:r>
              <a:rPr lang="ro-RO" dirty="0"/>
              <a:t>s</a:t>
            </a:r>
            <a:r>
              <a:rPr lang="en-US" dirty="0" err="1"/>
              <a:t>ofiei</a:t>
            </a:r>
            <a:r>
              <a:rPr lang="en-US" dirty="0"/>
              <a:t> agile (Scrum </a:t>
            </a:r>
            <a:r>
              <a:rPr lang="en-US" dirty="0" err="1"/>
              <a:t>este</a:t>
            </a:r>
            <a:r>
              <a:rPr lang="en-US" dirty="0"/>
              <a:t> </a:t>
            </a:r>
            <a:r>
              <a:rPr lang="en-US" dirty="0" err="1"/>
              <a:t>cel</a:t>
            </a:r>
            <a:r>
              <a:rPr lang="en-US" dirty="0"/>
              <a:t> </a:t>
            </a:r>
            <a:r>
              <a:rPr lang="en-US" dirty="0" err="1"/>
              <a:t>mai</a:t>
            </a:r>
            <a:r>
              <a:rPr lang="en-US" dirty="0"/>
              <a:t> popular), </a:t>
            </a:r>
            <a:r>
              <a:rPr lang="en-US" dirty="0" err="1"/>
              <a:t>fiecare</a:t>
            </a:r>
            <a:r>
              <a:rPr lang="en-US" dirty="0"/>
              <a:t> </a:t>
            </a:r>
            <a:r>
              <a:rPr lang="en-US" dirty="0" err="1"/>
              <a:t>dintre</a:t>
            </a:r>
            <a:r>
              <a:rPr lang="en-US" dirty="0"/>
              <a:t> </a:t>
            </a:r>
            <a:r>
              <a:rPr lang="en-US" dirty="0" err="1"/>
              <a:t>ele</a:t>
            </a:r>
            <a:r>
              <a:rPr lang="en-US" dirty="0"/>
              <a:t> </a:t>
            </a:r>
            <a:r>
              <a:rPr lang="en-US" dirty="0" err="1"/>
              <a:t>este</a:t>
            </a:r>
            <a:r>
              <a:rPr lang="en-US" dirty="0"/>
              <a:t> </a:t>
            </a:r>
            <a:r>
              <a:rPr lang="en-US" dirty="0" err="1"/>
              <a:t>unic</a:t>
            </a:r>
            <a:r>
              <a:rPr lang="en-US" dirty="0"/>
              <a:t> </a:t>
            </a:r>
            <a:r>
              <a:rPr lang="en-US" dirty="0" err="1"/>
              <a:t>în</a:t>
            </a:r>
            <a:r>
              <a:rPr lang="en-US" dirty="0"/>
              <a:t> </a:t>
            </a:r>
            <a:r>
              <a:rPr lang="en-US" dirty="0" err="1"/>
              <a:t>abordarea</a:t>
            </a:r>
            <a:r>
              <a:rPr lang="en-US" dirty="0"/>
              <a:t> </a:t>
            </a:r>
            <a:r>
              <a:rPr lang="en-US" dirty="0" err="1"/>
              <a:t>sa</a:t>
            </a:r>
            <a:r>
              <a:rPr lang="en-US" dirty="0"/>
              <a:t> </a:t>
            </a:r>
            <a:r>
              <a:rPr lang="en-US" dirty="0" err="1"/>
              <a:t>specifică</a:t>
            </a:r>
            <a:r>
              <a:rPr lang="en-US" dirty="0"/>
              <a:t>. Dar </a:t>
            </a:r>
            <a:r>
              <a:rPr lang="en-US" dirty="0" err="1"/>
              <a:t>toate</a:t>
            </a:r>
            <a:r>
              <a:rPr lang="en-US" dirty="0"/>
              <a:t> </a:t>
            </a:r>
            <a:r>
              <a:rPr lang="en-US" dirty="0" err="1"/>
              <a:t>împărtășesc</a:t>
            </a:r>
            <a:r>
              <a:rPr lang="en-US" dirty="0"/>
              <a:t> o </a:t>
            </a:r>
            <a:r>
              <a:rPr lang="en-US" dirty="0" err="1"/>
              <a:t>viziune</a:t>
            </a:r>
            <a:r>
              <a:rPr lang="en-US" dirty="0"/>
              <a:t> </a:t>
            </a:r>
            <a:r>
              <a:rPr lang="en-US" dirty="0" err="1"/>
              <a:t>comună</a:t>
            </a:r>
            <a:r>
              <a:rPr lang="en-US" dirty="0"/>
              <a:t> </a:t>
            </a:r>
            <a:r>
              <a:rPr lang="en-US" dirty="0" err="1"/>
              <a:t>și</a:t>
            </a:r>
            <a:r>
              <a:rPr lang="en-US" dirty="0"/>
              <a:t> un set de </a:t>
            </a:r>
            <a:r>
              <a:rPr lang="en-US" dirty="0" err="1"/>
              <a:t>valori</a:t>
            </a:r>
            <a:r>
              <a:rPr lang="en-US" dirty="0"/>
              <a:t> de </a:t>
            </a:r>
            <a:r>
              <a:rPr lang="en-US" dirty="0" err="1"/>
              <a:t>bază</a:t>
            </a:r>
            <a:r>
              <a:rPr lang="en-US" dirty="0"/>
              <a:t>:
</a:t>
            </a:r>
            <a:endParaRPr lang="de-DE" u="sng" dirty="0"/>
          </a:p>
        </p:txBody>
      </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882893" y="6350169"/>
            <a:ext cx="533419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err="1"/>
              <a:t>Proiect</a:t>
            </a:r>
            <a:r>
              <a:rPr lang="en-US" sz="900" dirty="0"/>
              <a:t> </a:t>
            </a:r>
            <a:r>
              <a:rPr lang="en-US" sz="900" dirty="0" err="1"/>
              <a:t>realizat</a:t>
            </a:r>
            <a:r>
              <a:rPr lang="en-US" sz="900" dirty="0"/>
              <a:t> cu </a:t>
            </a:r>
            <a:r>
              <a:rPr lang="en-US" sz="900" dirty="0" err="1"/>
              <a:t>sprijinul</a:t>
            </a:r>
            <a:r>
              <a:rPr lang="en-US" sz="900" dirty="0"/>
              <a:t> </a:t>
            </a:r>
            <a:r>
              <a:rPr lang="en-US" sz="900" dirty="0" err="1"/>
              <a:t>financiar</a:t>
            </a:r>
            <a:r>
              <a:rPr lang="en-US" sz="900" dirty="0"/>
              <a:t> al </a:t>
            </a:r>
            <a:r>
              <a:rPr lang="en-US" sz="900" dirty="0" err="1"/>
              <a:t>Comisiei</a:t>
            </a:r>
            <a:r>
              <a:rPr lang="en-US" sz="900" dirty="0"/>
              <a:t> </a:t>
            </a:r>
            <a:r>
              <a:rPr lang="en-US" sz="900" dirty="0" err="1"/>
              <a:t>Europene</a:t>
            </a:r>
            <a:r>
              <a:rPr lang="en-US" sz="900" dirty="0"/>
              <a:t>, in </a:t>
            </a:r>
            <a:r>
              <a:rPr lang="en-US" sz="900" dirty="0" err="1"/>
              <a:t>cadrul</a:t>
            </a:r>
            <a:r>
              <a:rPr lang="en-US" sz="900" dirty="0"/>
              <a:t> </a:t>
            </a:r>
            <a:r>
              <a:rPr lang="en-US" sz="900" dirty="0" err="1"/>
              <a:t>Programului</a:t>
            </a:r>
            <a:r>
              <a:rPr lang="en-US" sz="900" dirty="0"/>
              <a:t> Erasmus+. </a:t>
            </a:r>
            <a:r>
              <a:rPr lang="en-US" sz="900" dirty="0" err="1"/>
              <a:t>Prezentul</a:t>
            </a:r>
            <a:r>
              <a:rPr lang="en-US" sz="900" dirty="0"/>
              <a:t> document </a:t>
            </a:r>
            <a:r>
              <a:rPr lang="en-US" sz="900" dirty="0" err="1"/>
              <a:t>și</a:t>
            </a:r>
            <a:r>
              <a:rPr lang="en-US" sz="900" dirty="0"/>
              <a:t> </a:t>
            </a:r>
            <a:r>
              <a:rPr lang="en-US" sz="900" dirty="0" err="1"/>
              <a:t>conținuturile</a:t>
            </a:r>
            <a:r>
              <a:rPr lang="en-US" sz="900" dirty="0"/>
              <a:t> sale </a:t>
            </a:r>
            <a:r>
              <a:rPr lang="en-US" sz="900" dirty="0" err="1"/>
              <a:t>reprezinta</a:t>
            </a:r>
            <a:r>
              <a:rPr lang="en-US" sz="900" dirty="0"/>
              <a:t> </a:t>
            </a:r>
            <a:r>
              <a:rPr lang="en-US" sz="900" dirty="0" err="1"/>
              <a:t>responsabilitatea</a:t>
            </a:r>
            <a:r>
              <a:rPr lang="en-US" sz="900" dirty="0"/>
              <a:t> </a:t>
            </a:r>
            <a:r>
              <a:rPr lang="en-US" sz="900" dirty="0" err="1"/>
              <a:t>exclusiva</a:t>
            </a:r>
            <a:r>
              <a:rPr lang="en-US" sz="900" dirty="0"/>
              <a:t> a </a:t>
            </a:r>
            <a:r>
              <a:rPr lang="en-US" sz="900" dirty="0" err="1"/>
              <a:t>autorului</a:t>
            </a:r>
            <a:r>
              <a:rPr lang="en-US" sz="900" dirty="0"/>
              <a:t>, </a:t>
            </a:r>
            <a:r>
              <a:rPr lang="en-US" sz="900" dirty="0" err="1"/>
              <a:t>iar</a:t>
            </a:r>
            <a:r>
              <a:rPr lang="en-US" sz="900" dirty="0"/>
              <a:t> </a:t>
            </a:r>
            <a:r>
              <a:rPr lang="en-US" sz="900" dirty="0" err="1"/>
              <a:t>Agentia</a:t>
            </a:r>
            <a:r>
              <a:rPr lang="en-US" sz="900" dirty="0"/>
              <a:t> </a:t>
            </a:r>
            <a:r>
              <a:rPr lang="en-US" sz="900" dirty="0" err="1"/>
              <a:t>Nationala</a:t>
            </a:r>
            <a:r>
              <a:rPr lang="en-US" sz="900" dirty="0"/>
              <a:t> </a:t>
            </a:r>
            <a:r>
              <a:rPr lang="en-US" sz="900" dirty="0" err="1"/>
              <a:t>si</a:t>
            </a:r>
            <a:r>
              <a:rPr lang="en-US" sz="900" dirty="0"/>
              <a:t> </a:t>
            </a:r>
            <a:r>
              <a:rPr lang="en-US" sz="900" dirty="0" err="1"/>
              <a:t>Comisia</a:t>
            </a:r>
            <a:r>
              <a:rPr lang="en-US" sz="900" dirty="0"/>
              <a:t> </a:t>
            </a:r>
            <a:r>
              <a:rPr lang="en-US" sz="900" dirty="0" err="1"/>
              <a:t>Europeana</a:t>
            </a:r>
            <a:r>
              <a:rPr lang="en-US" sz="900" dirty="0"/>
              <a:t> nu </a:t>
            </a:r>
            <a:r>
              <a:rPr lang="en-US" sz="900" dirty="0" err="1"/>
              <a:t>sunt</a:t>
            </a:r>
            <a:r>
              <a:rPr lang="en-US" sz="900" dirty="0"/>
              <a:t> </a:t>
            </a:r>
            <a:r>
              <a:rPr lang="en-US" sz="900" dirty="0" err="1"/>
              <a:t>responsabile</a:t>
            </a:r>
            <a:r>
              <a:rPr lang="en-US" sz="900" dirty="0"/>
              <a:t> </a:t>
            </a:r>
            <a:r>
              <a:rPr lang="en-US" sz="900" dirty="0" err="1"/>
              <a:t>pentru</a:t>
            </a:r>
            <a:r>
              <a:rPr lang="en-US" sz="900" dirty="0"/>
              <a:t> </a:t>
            </a:r>
            <a:r>
              <a:rPr lang="en-US" sz="900" dirty="0" err="1"/>
              <a:t>modul</a:t>
            </a:r>
            <a:r>
              <a:rPr lang="en-US" sz="900" dirty="0"/>
              <a:t> in care </a:t>
            </a:r>
            <a:r>
              <a:rPr lang="en-US" sz="900" dirty="0" err="1"/>
              <a:t>continutul</a:t>
            </a:r>
            <a:r>
              <a:rPr lang="en-US" sz="900" dirty="0"/>
              <a:t> </a:t>
            </a:r>
            <a:r>
              <a:rPr lang="en-US" sz="900" dirty="0" err="1"/>
              <a:t>informatiei</a:t>
            </a:r>
            <a:r>
              <a:rPr lang="en-US" sz="900" dirty="0"/>
              <a:t> </a:t>
            </a:r>
            <a:r>
              <a:rPr lang="en-US" sz="900" dirty="0" err="1"/>
              <a:t>va</a:t>
            </a:r>
            <a:r>
              <a:rPr lang="en-US" sz="900" dirty="0"/>
              <a:t> fi </a:t>
            </a:r>
            <a:r>
              <a:rPr lang="en-US" sz="900" dirty="0" err="1"/>
              <a:t>folosit</a:t>
            </a:r>
            <a:r>
              <a:rPr lang="ro-RO" sz="900" dirty="0"/>
              <a:t>.</a:t>
            </a:r>
            <a:endParaRPr lang="es-ES" sz="900" dirty="0"/>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289684" y="6404244"/>
            <a:ext cx="620998" cy="401168"/>
          </a:xfrm>
          <a:prstGeom prst="rect">
            <a:avLst/>
          </a:prstGeom>
        </p:spPr>
      </p:pic>
      <p:pic>
        <p:nvPicPr>
          <p:cNvPr id="18" name="Immagin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05683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069380"/>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4009</Words>
  <Application>Microsoft Office PowerPoint</Application>
  <PresentationFormat>Widescreen</PresentationFormat>
  <Paragraphs>268</Paragraphs>
  <Slides>20</Slides>
  <Notes>5</Notes>
  <HiddenSlides>0</HiddenSlides>
  <MMClips>2</MMClips>
  <ScaleCrop>false</ScaleCrop>
  <HeadingPairs>
    <vt:vector size="6" baseType="variant">
      <vt:variant>
        <vt:lpstr>Caratteri utilizzati</vt:lpstr>
      </vt:variant>
      <vt:variant>
        <vt:i4>10</vt:i4>
      </vt:variant>
      <vt:variant>
        <vt:lpstr>Tema</vt:lpstr>
      </vt:variant>
      <vt:variant>
        <vt:i4>3</vt:i4>
      </vt:variant>
      <vt:variant>
        <vt:lpstr>Titoli diapositive</vt:lpstr>
      </vt:variant>
      <vt:variant>
        <vt:i4>20</vt:i4>
      </vt:variant>
    </vt:vector>
  </HeadingPairs>
  <TitlesOfParts>
    <vt:vector size="33" baseType="lpstr">
      <vt:lpstr>Arial Unicode MS</vt:lpstr>
      <vt:lpstr>맑은 고딕</vt:lpstr>
      <vt:lpstr>Arial</vt:lpstr>
      <vt:lpstr>Calibri</vt:lpstr>
      <vt:lpstr>Calibri Light</vt:lpstr>
      <vt:lpstr>FZShuTi</vt:lpstr>
      <vt:lpstr>Symbol</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181</cp:revision>
  <dcterms:created xsi:type="dcterms:W3CDTF">2020-01-20T05:08:25Z</dcterms:created>
  <dcterms:modified xsi:type="dcterms:W3CDTF">2023-03-03T11:54:47Z</dcterms:modified>
</cp:coreProperties>
</file>