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6"/>
  </p:notesMasterIdLst>
  <p:sldIdLst>
    <p:sldId id="344" r:id="rId4"/>
    <p:sldId id="312" r:id="rId5"/>
    <p:sldId id="337" r:id="rId6"/>
    <p:sldId id="343" r:id="rId7"/>
    <p:sldId id="346" r:id="rId8"/>
    <p:sldId id="368" r:id="rId9"/>
    <p:sldId id="352" r:id="rId10"/>
    <p:sldId id="354" r:id="rId11"/>
    <p:sldId id="357" r:id="rId12"/>
    <p:sldId id="369" r:id="rId13"/>
    <p:sldId id="355" r:id="rId14"/>
    <p:sldId id="375" r:id="rId15"/>
    <p:sldId id="372" r:id="rId16"/>
    <p:sldId id="370" r:id="rId17"/>
    <p:sldId id="364" r:id="rId18"/>
    <p:sldId id="363" r:id="rId19"/>
    <p:sldId id="371" r:id="rId20"/>
    <p:sldId id="366" r:id="rId21"/>
    <p:sldId id="367" r:id="rId22"/>
    <p:sldId id="374" r:id="rId23"/>
    <p:sldId id="321"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3" d="100"/>
          <a:sy n="63" d="100"/>
        </p:scale>
        <p:origin x="804" y="54"/>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F60E1-C50A-4C8B-BBED-F496B0589C6C}"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de-DE"/>
        </a:p>
      </dgm:t>
    </dgm:pt>
    <dgm:pt modelId="{6CE01069-61DD-4F9C-A3AC-6E79E0555683}">
      <dgm:prSet phldrT="[Text]"/>
      <dgm:spPr/>
      <dgm:t>
        <a:bodyPr/>
        <a:lstStyle/>
        <a:p>
          <a:r>
            <a:rPr lang="de-DE" dirty="0"/>
            <a:t>Mediul de lucru psihosocial
</a:t>
          </a:r>
        </a:p>
      </dgm:t>
    </dgm:pt>
    <dgm:pt modelId="{BE6E0CBF-F731-48FA-9632-CFCFCD845CE7}" type="parTrans" cxnId="{B9D4EC1D-B6E6-4562-A69D-DAABE210E6A8}">
      <dgm:prSet/>
      <dgm:spPr/>
      <dgm:t>
        <a:bodyPr/>
        <a:lstStyle/>
        <a:p>
          <a:endParaRPr lang="de-DE"/>
        </a:p>
      </dgm:t>
    </dgm:pt>
    <dgm:pt modelId="{F9775EB5-985F-46C4-963E-9019B535B751}" type="sibTrans" cxnId="{B9D4EC1D-B6E6-4562-A69D-DAABE210E6A8}">
      <dgm:prSet/>
      <dgm:spPr/>
      <dgm:t>
        <a:bodyPr/>
        <a:lstStyle/>
        <a:p>
          <a:endParaRPr lang="de-DE"/>
        </a:p>
      </dgm:t>
    </dgm:pt>
    <dgm:pt modelId="{ACC5D628-FAA8-41B8-9AC8-6DA5505421E4}">
      <dgm:prSet phldrT="[Text]" custT="1"/>
      <dgm:spPr/>
      <dgm:t>
        <a:bodyPr lIns="144000" tIns="396000" anchor="ctr"/>
        <a:lstStyle/>
        <a:p>
          <a:pPr algn="l"/>
          <a:r>
            <a:rPr lang="ro-RO" sz="900" dirty="0"/>
            <a:t>Volum de muncă rezonalbil</a:t>
          </a:r>
          <a:endParaRPr lang="de-DE" sz="900" b="1" dirty="0"/>
        </a:p>
      </dgm:t>
    </dgm:pt>
    <dgm:pt modelId="{D6D0C20E-F18F-4FCC-BB47-4014C90B4FB4}" type="parTrans" cxnId="{341510F7-1B95-466A-8847-F47C8335172C}">
      <dgm:prSet/>
      <dgm:spPr/>
      <dgm:t>
        <a:bodyPr/>
        <a:lstStyle/>
        <a:p>
          <a:endParaRPr lang="de-DE"/>
        </a:p>
      </dgm:t>
    </dgm:pt>
    <dgm:pt modelId="{F149D253-51A1-4A66-8835-1C11C23B0208}" type="sibTrans" cxnId="{341510F7-1B95-466A-8847-F47C8335172C}">
      <dgm:prSet/>
      <dgm:spPr/>
      <dgm:t>
        <a:bodyPr/>
        <a:lstStyle/>
        <a:p>
          <a:endParaRPr lang="de-DE"/>
        </a:p>
      </dgm:t>
    </dgm:pt>
    <dgm:pt modelId="{0E20920B-A70B-46BD-84B9-252003F2453C}">
      <dgm:prSet phldrT="[Text]"/>
      <dgm:spPr/>
      <dgm:t>
        <a:bodyPr/>
        <a:lstStyle/>
        <a:p>
          <a:r>
            <a:rPr lang="de-DE" dirty="0"/>
            <a:t>Mediul de lucru</a:t>
          </a:r>
          <a:r>
            <a:rPr lang="ro-RO" dirty="0"/>
            <a:t> fizic</a:t>
          </a:r>
          <a:r>
            <a:rPr lang="de-DE" dirty="0"/>
            <a:t>
</a:t>
          </a:r>
        </a:p>
      </dgm:t>
    </dgm:pt>
    <dgm:pt modelId="{D9547899-683D-4044-91FD-07EA4DE0A054}" type="parTrans" cxnId="{D21D6E8B-C68D-49E3-8647-149404761C85}">
      <dgm:prSet/>
      <dgm:spPr/>
      <dgm:t>
        <a:bodyPr/>
        <a:lstStyle/>
        <a:p>
          <a:endParaRPr lang="de-DE"/>
        </a:p>
      </dgm:t>
    </dgm:pt>
    <dgm:pt modelId="{908D8706-7137-4A0E-B9CD-9292F907BE8A}" type="sibTrans" cxnId="{D21D6E8B-C68D-49E3-8647-149404761C85}">
      <dgm:prSet/>
      <dgm:spPr/>
      <dgm:t>
        <a:bodyPr/>
        <a:lstStyle/>
        <a:p>
          <a:endParaRPr lang="de-DE"/>
        </a:p>
      </dgm:t>
    </dgm:pt>
    <dgm:pt modelId="{46CD801B-0411-4BD1-9694-19F84BCBDB8F}">
      <dgm:prSet phldrT="[Text]" custT="1"/>
      <dgm:spPr/>
      <dgm:t>
        <a:bodyPr rIns="396000" anchor="ctr"/>
        <a:lstStyle/>
        <a:p>
          <a:pPr marL="0" indent="0" algn="l"/>
          <a:r>
            <a:rPr lang="it-IT" sz="900" b="1" dirty="0"/>
            <a:t>Eliminarea pericolelor în mediul fizic:</a:t>
          </a:r>
          <a:endParaRPr lang="de-DE" sz="900" b="0" dirty="0"/>
        </a:p>
      </dgm:t>
    </dgm:pt>
    <dgm:pt modelId="{5CBA1C6C-32F9-419B-A886-A04E819D2C75}" type="parTrans" cxnId="{D187A017-37DD-4F13-9812-E9D9948B97D1}">
      <dgm:prSet/>
      <dgm:spPr/>
      <dgm:t>
        <a:bodyPr/>
        <a:lstStyle/>
        <a:p>
          <a:endParaRPr lang="de-DE"/>
        </a:p>
      </dgm:t>
    </dgm:pt>
    <dgm:pt modelId="{E11C46D7-F365-4B3B-9CCD-E8A6BB033B88}" type="sibTrans" cxnId="{D187A017-37DD-4F13-9812-E9D9948B97D1}">
      <dgm:prSet/>
      <dgm:spPr/>
      <dgm:t>
        <a:bodyPr/>
        <a:lstStyle/>
        <a:p>
          <a:endParaRPr lang="de-DE"/>
        </a:p>
      </dgm:t>
    </dgm:pt>
    <dgm:pt modelId="{4FF3DC84-3E35-4F59-8BDA-AEB532E1235D}">
      <dgm:prSet phldrT="[Text]"/>
      <dgm:spPr/>
      <dgm:t>
        <a:bodyPr/>
        <a:lstStyle/>
        <a:p>
          <a:r>
            <a:rPr lang="de-DE" dirty="0"/>
            <a:t>Resurse </a:t>
          </a:r>
          <a:r>
            <a:rPr lang="ro-RO" dirty="0"/>
            <a:t>pentru </a:t>
          </a:r>
          <a:r>
            <a:rPr lang="de-DE" dirty="0"/>
            <a:t>sănătate</a:t>
          </a:r>
          <a:r>
            <a:rPr lang="ro-RO" dirty="0"/>
            <a:t>a personală</a:t>
          </a:r>
          <a:r>
            <a:rPr lang="de-DE" dirty="0"/>
            <a:t>
</a:t>
          </a:r>
        </a:p>
      </dgm:t>
    </dgm:pt>
    <dgm:pt modelId="{50762FBF-1486-4A95-884D-D6AEB39342A0}" type="parTrans" cxnId="{AC4A8F5B-8D36-416F-910D-0A501ED65567}">
      <dgm:prSet/>
      <dgm:spPr/>
      <dgm:t>
        <a:bodyPr/>
        <a:lstStyle/>
        <a:p>
          <a:endParaRPr lang="de-DE"/>
        </a:p>
      </dgm:t>
    </dgm:pt>
    <dgm:pt modelId="{69EA7600-4FC6-4031-9EB7-AEA0B0F46EA1}" type="sibTrans" cxnId="{AC4A8F5B-8D36-416F-910D-0A501ED65567}">
      <dgm:prSet/>
      <dgm:spPr/>
      <dgm:t>
        <a:bodyPr/>
        <a:lstStyle/>
        <a:p>
          <a:endParaRPr lang="de-DE"/>
        </a:p>
      </dgm:t>
    </dgm:pt>
    <dgm:pt modelId="{6420DD55-C27A-4A8D-A045-C8FD5C66BFC6}">
      <dgm:prSet phldrT="[Text]" custT="1"/>
      <dgm:spPr/>
      <dgm:t>
        <a:bodyPr tIns="0" bIns="144000"/>
        <a:lstStyle/>
        <a:p>
          <a:r>
            <a:rPr lang="de-DE" sz="900" dirty="0"/>
            <a:t>Asigurarea spațiului de agrement pentru lucrători</a:t>
          </a:r>
        </a:p>
      </dgm:t>
    </dgm:pt>
    <dgm:pt modelId="{324F9FAF-A85D-4A3F-92B9-8A70DDCD6961}" type="parTrans" cxnId="{96FCB2F2-1CC5-41BA-901E-3725D0A5CD0D}">
      <dgm:prSet/>
      <dgm:spPr/>
      <dgm:t>
        <a:bodyPr/>
        <a:lstStyle/>
        <a:p>
          <a:endParaRPr lang="de-DE"/>
        </a:p>
      </dgm:t>
    </dgm:pt>
    <dgm:pt modelId="{7CA15341-22B0-455A-9463-DA632CD51808}" type="sibTrans" cxnId="{96FCB2F2-1CC5-41BA-901E-3725D0A5CD0D}">
      <dgm:prSet/>
      <dgm:spPr/>
      <dgm:t>
        <a:bodyPr/>
        <a:lstStyle/>
        <a:p>
          <a:endParaRPr lang="de-DE"/>
        </a:p>
      </dgm:t>
    </dgm:pt>
    <dgm:pt modelId="{EF7E6ED7-BF57-4EAC-BC82-F63F88065F5D}">
      <dgm:prSet phldrT="[Text]"/>
      <dgm:spPr/>
      <dgm:t>
        <a:bodyPr/>
        <a:lstStyle/>
        <a:p>
          <a:r>
            <a:rPr lang="de-DE" dirty="0"/>
            <a:t>Implicarea comunității antreprenoriale
</a:t>
          </a:r>
        </a:p>
      </dgm:t>
    </dgm:pt>
    <dgm:pt modelId="{82286A6E-9414-4C96-A44E-968A07977824}" type="parTrans" cxnId="{C8538102-441F-48EB-A5B5-5EFAB6F10557}">
      <dgm:prSet/>
      <dgm:spPr/>
      <dgm:t>
        <a:bodyPr/>
        <a:lstStyle/>
        <a:p>
          <a:endParaRPr lang="de-DE"/>
        </a:p>
      </dgm:t>
    </dgm:pt>
    <dgm:pt modelId="{EC97BBED-1094-4218-9F1F-D4CA5EBE26C3}" type="sibTrans" cxnId="{C8538102-441F-48EB-A5B5-5EFAB6F10557}">
      <dgm:prSet/>
      <dgm:spPr/>
      <dgm:t>
        <a:bodyPr/>
        <a:lstStyle/>
        <a:p>
          <a:endParaRPr lang="de-DE"/>
        </a:p>
      </dgm:t>
    </dgm:pt>
    <dgm:pt modelId="{0181ECC4-084F-4D4D-8443-D6A1181BEB88}">
      <dgm:prSet phldrT="[Text]" custT="1"/>
      <dgm:spPr/>
      <dgm:t>
        <a:bodyPr lIns="144000" tIns="0" bIns="360000" anchor="ctr"/>
        <a:lstStyle/>
        <a:p>
          <a:pPr algn="l"/>
          <a:r>
            <a:rPr lang="de-DE" sz="900" dirty="0"/>
            <a:t>Inițierea de activități de control al emisiilor de poluare
</a:t>
          </a:r>
          <a:r>
            <a:rPr lang="ro-RO" sz="900" dirty="0"/>
            <a:t>Oferirea unei asigurări </a:t>
          </a:r>
          <a:r>
            <a:rPr lang="de-DE" sz="900" dirty="0"/>
            <a:t>de sănătate la prețuri accesibile pentru membrii familiei
Sprijinirea screening-ului comunitar și a tratamentului pentru bolile predominante
Instituirea politicilor privind egalitatea de gen la locul de muncă</a:t>
          </a:r>
        </a:p>
      </dgm:t>
    </dgm:pt>
    <dgm:pt modelId="{189707CE-41CE-4D55-9C1F-97150AE2711F}" type="parTrans" cxnId="{548FCEFA-174A-4A94-9549-05DA14C32D00}">
      <dgm:prSet/>
      <dgm:spPr/>
      <dgm:t>
        <a:bodyPr/>
        <a:lstStyle/>
        <a:p>
          <a:endParaRPr lang="de-DE"/>
        </a:p>
      </dgm:t>
    </dgm:pt>
    <dgm:pt modelId="{53D63F7E-85CE-47F5-9634-5D69E39B6471}" type="sibTrans" cxnId="{548FCEFA-174A-4A94-9549-05DA14C32D00}">
      <dgm:prSet/>
      <dgm:spPr/>
      <dgm:t>
        <a:bodyPr/>
        <a:lstStyle/>
        <a:p>
          <a:endParaRPr lang="de-DE"/>
        </a:p>
      </dgm:t>
    </dgm:pt>
    <dgm:pt modelId="{0647A1C8-08E4-45A0-87E8-FE337378AF06}">
      <dgm:prSet phldrT="[Text]"/>
      <dgm:spPr/>
      <dgm:t>
        <a:bodyPr lIns="144000" tIns="396000" anchor="ctr"/>
        <a:lstStyle/>
        <a:p>
          <a:pPr algn="l"/>
          <a:endParaRPr lang="de-DE" sz="700" dirty="0"/>
        </a:p>
      </dgm:t>
    </dgm:pt>
    <dgm:pt modelId="{D98BFC6B-753E-4F1A-BF64-85F8F2A1878D}" type="parTrans" cxnId="{D5CF6310-563C-45CA-9D97-7A42035A681C}">
      <dgm:prSet/>
      <dgm:spPr/>
      <dgm:t>
        <a:bodyPr/>
        <a:lstStyle/>
        <a:p>
          <a:endParaRPr lang="de-DE"/>
        </a:p>
      </dgm:t>
    </dgm:pt>
    <dgm:pt modelId="{08C7916A-7F09-4091-8ADD-092456BC8239}" type="sibTrans" cxnId="{D5CF6310-563C-45CA-9D97-7A42035A681C}">
      <dgm:prSet/>
      <dgm:spPr/>
      <dgm:t>
        <a:bodyPr/>
        <a:lstStyle/>
        <a:p>
          <a:endParaRPr lang="de-DE"/>
        </a:p>
      </dgm:t>
    </dgm:pt>
    <dgm:pt modelId="{D58C5428-9E95-45F4-9F26-55A1F6A6D3F5}">
      <dgm:prSet phldrT="[Text]" custT="1"/>
      <dgm:spPr/>
      <dgm:t>
        <a:bodyPr lIns="144000" tIns="396000" anchor="ctr"/>
        <a:lstStyle/>
        <a:p>
          <a:pPr algn="l"/>
          <a:r>
            <a:rPr lang="ro-RO" sz="900" dirty="0"/>
            <a:t>Toleranță zero privind discriminarea sau hărțuirea la lucru</a:t>
          </a:r>
          <a:endParaRPr lang="de-DE" sz="900" dirty="0"/>
        </a:p>
      </dgm:t>
    </dgm:pt>
    <dgm:pt modelId="{428DBF2C-1F95-46DC-A875-BC1C3E1757A4}" type="parTrans" cxnId="{63F58B7E-7D3A-4F81-BC00-9526E7326750}">
      <dgm:prSet/>
      <dgm:spPr/>
      <dgm:t>
        <a:bodyPr/>
        <a:lstStyle/>
        <a:p>
          <a:endParaRPr lang="de-DE"/>
        </a:p>
      </dgm:t>
    </dgm:pt>
    <dgm:pt modelId="{06E90499-5C25-499A-B645-54BBBAB93953}" type="sibTrans" cxnId="{63F58B7E-7D3A-4F81-BC00-9526E7326750}">
      <dgm:prSet/>
      <dgm:spPr/>
      <dgm:t>
        <a:bodyPr/>
        <a:lstStyle/>
        <a:p>
          <a:endParaRPr lang="de-DE"/>
        </a:p>
      </dgm:t>
    </dgm:pt>
    <dgm:pt modelId="{2D221922-2D7E-4927-928C-F55126D2BDFC}">
      <dgm:prSet phldrT="[Text]" custT="1"/>
      <dgm:spPr/>
      <dgm:t>
        <a:bodyPr lIns="144000" tIns="396000" anchor="ctr"/>
        <a:lstStyle/>
        <a:p>
          <a:pPr algn="l"/>
          <a:r>
            <a:rPr lang="ro-RO" sz="900" dirty="0"/>
            <a:t>Oferirea de resurse și sprijin emoțional</a:t>
          </a:r>
          <a:endParaRPr lang="de-DE" sz="900" b="1" dirty="0"/>
        </a:p>
      </dgm:t>
    </dgm:pt>
    <dgm:pt modelId="{A287D800-DC74-423B-9C70-FE688DA62BAD}" type="parTrans" cxnId="{B94E2E39-D827-43D6-94D7-16FE36349B0C}">
      <dgm:prSet/>
      <dgm:spPr/>
      <dgm:t>
        <a:bodyPr/>
        <a:lstStyle/>
        <a:p>
          <a:endParaRPr lang="de-DE"/>
        </a:p>
      </dgm:t>
    </dgm:pt>
    <dgm:pt modelId="{97D3424F-C276-464C-BAEB-07FF06A79B0E}" type="sibTrans" cxnId="{B94E2E39-D827-43D6-94D7-16FE36349B0C}">
      <dgm:prSet/>
      <dgm:spPr/>
      <dgm:t>
        <a:bodyPr/>
        <a:lstStyle/>
        <a:p>
          <a:endParaRPr lang="de-DE"/>
        </a:p>
      </dgm:t>
    </dgm:pt>
    <dgm:pt modelId="{B4B6FFB1-02A6-49AA-8171-15F8AA31F55B}">
      <dgm:prSet phldrT="[Text]" custT="1"/>
      <dgm:spPr/>
      <dgm:t>
        <a:bodyPr lIns="144000" tIns="396000" anchor="ctr"/>
        <a:lstStyle/>
        <a:p>
          <a:pPr algn="l"/>
          <a:r>
            <a:rPr lang="ro-RO" sz="900" dirty="0"/>
            <a:t>Flexibilitate in alegera locației și timpului de lucru</a:t>
          </a:r>
          <a:endParaRPr lang="de-DE" sz="900" dirty="0"/>
        </a:p>
      </dgm:t>
    </dgm:pt>
    <dgm:pt modelId="{3120E683-B84C-4073-A5FC-3F396E585E7B}" type="parTrans" cxnId="{0BBFE9F9-584C-4F4A-A0E1-C5CFA69C5B11}">
      <dgm:prSet/>
      <dgm:spPr/>
      <dgm:t>
        <a:bodyPr/>
        <a:lstStyle/>
        <a:p>
          <a:endParaRPr lang="de-DE"/>
        </a:p>
      </dgm:t>
    </dgm:pt>
    <dgm:pt modelId="{E439B013-9433-4655-B316-A08ACFB1CB1C}" type="sibTrans" cxnId="{0BBFE9F9-584C-4F4A-A0E1-C5CFA69C5B11}">
      <dgm:prSet/>
      <dgm:spPr/>
      <dgm:t>
        <a:bodyPr/>
        <a:lstStyle/>
        <a:p>
          <a:endParaRPr lang="de-DE"/>
        </a:p>
      </dgm:t>
    </dgm:pt>
    <dgm:pt modelId="{2A0C111F-C0EE-432A-89C0-5B0868901630}">
      <dgm:prSet phldrT="[Text]" custT="1"/>
      <dgm:spPr/>
      <dgm:t>
        <a:bodyPr tIns="0" bIns="144000"/>
        <a:lstStyle/>
        <a:p>
          <a:r>
            <a:rPr lang="ro-RO" sz="900" dirty="0"/>
            <a:t>Încurajarea mersului pe jos și cu bicicleta</a:t>
          </a:r>
          <a:endParaRPr lang="de-DE" sz="900" dirty="0"/>
        </a:p>
      </dgm:t>
    </dgm:pt>
    <dgm:pt modelId="{32879A88-2802-4DAA-B1F9-7C695537F8D6}" type="parTrans" cxnId="{1524D4CC-848D-4974-8964-4FFBB13CC9AD}">
      <dgm:prSet/>
      <dgm:spPr/>
      <dgm:t>
        <a:bodyPr/>
        <a:lstStyle/>
        <a:p>
          <a:endParaRPr lang="de-DE"/>
        </a:p>
      </dgm:t>
    </dgm:pt>
    <dgm:pt modelId="{C203C760-FF89-4687-B48E-9785BD69A9C6}" type="sibTrans" cxnId="{1524D4CC-848D-4974-8964-4FFBB13CC9AD}">
      <dgm:prSet/>
      <dgm:spPr/>
      <dgm:t>
        <a:bodyPr/>
        <a:lstStyle/>
        <a:p>
          <a:endParaRPr lang="de-DE"/>
        </a:p>
      </dgm:t>
    </dgm:pt>
    <dgm:pt modelId="{5206E26E-AAF2-476F-891C-FF8ECC272B4C}">
      <dgm:prSet phldrT="[Text]" custT="1"/>
      <dgm:spPr/>
      <dgm:t>
        <a:bodyPr tIns="0" bIns="144000"/>
        <a:lstStyle/>
        <a:p>
          <a:r>
            <a:rPr lang="ro-RO" sz="900" dirty="0"/>
            <a:t>Asigurarea de flexibilitate și pauze pentru exercițiul fizic</a:t>
          </a:r>
          <a:endParaRPr lang="de-DE" sz="900" dirty="0"/>
        </a:p>
      </dgm:t>
    </dgm:pt>
    <dgm:pt modelId="{0F4A3C62-F90E-49DE-88CD-4A43ABADE8F4}" type="parTrans" cxnId="{ABA862C4-A94D-406C-BF0D-F446F89FBAC4}">
      <dgm:prSet/>
      <dgm:spPr/>
      <dgm:t>
        <a:bodyPr/>
        <a:lstStyle/>
        <a:p>
          <a:endParaRPr lang="de-DE"/>
        </a:p>
      </dgm:t>
    </dgm:pt>
    <dgm:pt modelId="{276DE263-CF63-46D2-A001-BFE246EE35C6}" type="sibTrans" cxnId="{ABA862C4-A94D-406C-BF0D-F446F89FBAC4}">
      <dgm:prSet/>
      <dgm:spPr/>
      <dgm:t>
        <a:bodyPr/>
        <a:lstStyle/>
        <a:p>
          <a:endParaRPr lang="de-DE"/>
        </a:p>
      </dgm:t>
    </dgm:pt>
    <dgm:pt modelId="{473D1FA6-E8E6-4CCC-8382-D6EF6C49FF33}">
      <dgm:prSet phldrT="[Text]" custT="1"/>
      <dgm:spPr/>
      <dgm:t>
        <a:bodyPr tIns="0" bIns="144000"/>
        <a:lstStyle/>
        <a:p>
          <a:r>
            <a:rPr lang="en-US" sz="900" dirty="0" err="1"/>
            <a:t>Inițierea</a:t>
          </a:r>
          <a:r>
            <a:rPr lang="en-US" sz="900" dirty="0"/>
            <a:t> </a:t>
          </a:r>
          <a:r>
            <a:rPr lang="en-US" sz="900" dirty="0" err="1"/>
            <a:t>activităților</a:t>
          </a:r>
          <a:r>
            <a:rPr lang="en-US" sz="900" dirty="0"/>
            <a:t> de </a:t>
          </a:r>
          <a:r>
            <a:rPr lang="en-US" sz="900" dirty="0" err="1"/>
            <a:t>educație</a:t>
          </a:r>
          <a:r>
            <a:rPr lang="en-US" sz="900" dirty="0"/>
            <a:t> </a:t>
          </a:r>
          <a:r>
            <a:rPr lang="en-US" sz="900" dirty="0" err="1"/>
            <a:t>și</a:t>
          </a:r>
          <a:r>
            <a:rPr lang="en-US" sz="900" dirty="0"/>
            <a:t> </a:t>
          </a:r>
          <a:r>
            <a:rPr lang="en-US" sz="900" dirty="0" err="1"/>
            <a:t>sprijin</a:t>
          </a:r>
          <a:r>
            <a:rPr lang="en-US" sz="900" dirty="0"/>
            <a:t> </a:t>
          </a:r>
          <a:r>
            <a:rPr lang="en-US" sz="900" dirty="0" err="1"/>
            <a:t>pentru</a:t>
          </a:r>
          <a:r>
            <a:rPr lang="en-US" sz="900" dirty="0"/>
            <a:t> </a:t>
          </a:r>
          <a:r>
            <a:rPr lang="en-US" sz="900" dirty="0" err="1"/>
            <a:t>sănătate</a:t>
          </a:r>
          <a:endParaRPr lang="de-DE" sz="900" dirty="0"/>
        </a:p>
      </dgm:t>
    </dgm:pt>
    <dgm:pt modelId="{15373F88-8A18-4D00-9739-883A832B33CA}" type="parTrans" cxnId="{E698AEC0-6488-41BE-B883-5CA5D3E38C79}">
      <dgm:prSet/>
      <dgm:spPr/>
      <dgm:t>
        <a:bodyPr/>
        <a:lstStyle/>
        <a:p>
          <a:endParaRPr lang="de-DE"/>
        </a:p>
      </dgm:t>
    </dgm:pt>
    <dgm:pt modelId="{DE549ADB-B707-46A0-9263-84F93A4CDC69}" type="sibTrans" cxnId="{E698AEC0-6488-41BE-B883-5CA5D3E38C79}">
      <dgm:prSet/>
      <dgm:spPr/>
      <dgm:t>
        <a:bodyPr/>
        <a:lstStyle/>
        <a:p>
          <a:endParaRPr lang="de-DE"/>
        </a:p>
      </dgm:t>
    </dgm:pt>
    <dgm:pt modelId="{C94E9826-7032-4B85-85B2-59302359A209}">
      <dgm:prSet phldrT="[Text]" custT="1"/>
      <dgm:spPr/>
      <dgm:t>
        <a:bodyPr lIns="144000" tIns="396000" anchor="ctr"/>
        <a:lstStyle/>
        <a:p>
          <a:pPr algn="l"/>
          <a:r>
            <a:rPr lang="ro-RO" sz="900" dirty="0"/>
            <a:t>Respect pentru echilibrul dintre muncă și viața personală</a:t>
          </a:r>
          <a:endParaRPr lang="de-DE" sz="900" b="1" dirty="0"/>
        </a:p>
      </dgm:t>
    </dgm:pt>
    <dgm:pt modelId="{7622351D-5F0D-4709-ADAF-0DC171147E2C}" type="parTrans" cxnId="{7CEC2B99-C583-4EB5-AB05-33668B98CFDE}">
      <dgm:prSet/>
      <dgm:spPr/>
      <dgm:t>
        <a:bodyPr/>
        <a:lstStyle/>
        <a:p>
          <a:endParaRPr lang="de-DE"/>
        </a:p>
      </dgm:t>
    </dgm:pt>
    <dgm:pt modelId="{E7E2CF0A-8CB9-41DD-9A16-65ECECB646D6}" type="sibTrans" cxnId="{7CEC2B99-C583-4EB5-AB05-33668B98CFDE}">
      <dgm:prSet/>
      <dgm:spPr/>
      <dgm:t>
        <a:bodyPr/>
        <a:lstStyle/>
        <a:p>
          <a:endParaRPr lang="de-DE"/>
        </a:p>
      </dgm:t>
    </dgm:pt>
    <dgm:pt modelId="{645B78B9-3F9C-4607-9244-AC1B87222F10}">
      <dgm:prSet phldrT="[Text]" custT="1"/>
      <dgm:spPr/>
      <dgm:t>
        <a:bodyPr rIns="396000" anchor="ctr"/>
        <a:lstStyle/>
        <a:p>
          <a:pPr marL="268288" indent="0" algn="l"/>
          <a:r>
            <a:rPr lang="de-DE" sz="900" b="0" dirty="0"/>
            <a:t>chimice (toxice, cancerigene)</a:t>
          </a:r>
        </a:p>
      </dgm:t>
    </dgm:pt>
    <dgm:pt modelId="{34C242B7-861F-4605-9B01-8B31335F0C0E}" type="parTrans" cxnId="{013372C4-AACD-4F59-A1C6-DCBD03D0457C}">
      <dgm:prSet/>
      <dgm:spPr/>
      <dgm:t>
        <a:bodyPr/>
        <a:lstStyle/>
        <a:p>
          <a:endParaRPr lang="de-DE"/>
        </a:p>
      </dgm:t>
    </dgm:pt>
    <dgm:pt modelId="{400E61C2-3242-42CC-83D2-D1B5275BC086}" type="sibTrans" cxnId="{013372C4-AACD-4F59-A1C6-DCBD03D0457C}">
      <dgm:prSet/>
      <dgm:spPr/>
      <dgm:t>
        <a:bodyPr/>
        <a:lstStyle/>
        <a:p>
          <a:endParaRPr lang="de-DE"/>
        </a:p>
      </dgm:t>
    </dgm:pt>
    <dgm:pt modelId="{21E02927-E46B-436C-B6D1-312FC65AC9F2}">
      <dgm:prSet custT="1"/>
      <dgm:spPr/>
      <dgm:t>
        <a:bodyPr rIns="396000" anchor="ctr"/>
        <a:lstStyle/>
        <a:p>
          <a:pPr marL="268288" indent="0" algn="l"/>
          <a:r>
            <a:rPr lang="de-DE" sz="900" b="0" dirty="0"/>
            <a:t>fizice (zgomot, căldură excesivă)
 biologică (boală infecțioasă)
 pericole electrice etc ...</a:t>
          </a:r>
        </a:p>
      </dgm:t>
    </dgm:pt>
    <dgm:pt modelId="{AF7E66AB-3C1C-46C0-BF4D-9968FC7BACDB}" type="sibTrans" cxnId="{5DBD2F7C-995B-443F-96A8-B65B11A0F037}">
      <dgm:prSet/>
      <dgm:spPr/>
      <dgm:t>
        <a:bodyPr/>
        <a:lstStyle/>
        <a:p>
          <a:endParaRPr lang="de-DE"/>
        </a:p>
      </dgm:t>
    </dgm:pt>
    <dgm:pt modelId="{B47662A5-8A17-4E0E-9C32-4776AE6667BC}" type="parTrans" cxnId="{5DBD2F7C-995B-443F-96A8-B65B11A0F037}">
      <dgm:prSet/>
      <dgm:spPr/>
      <dgm:t>
        <a:bodyPr/>
        <a:lstStyle/>
        <a:p>
          <a:endParaRPr lang="de-DE"/>
        </a:p>
      </dgm:t>
    </dgm:pt>
    <dgm:pt modelId="{0283EF8D-CFC8-459E-B260-EB953BC9BB83}" type="pres">
      <dgm:prSet presAssocID="{9B4F60E1-C50A-4C8B-BBED-F496B0589C6C}" presName="cycleMatrixDiagram" presStyleCnt="0">
        <dgm:presLayoutVars>
          <dgm:chMax val="1"/>
          <dgm:dir/>
          <dgm:animLvl val="lvl"/>
          <dgm:resizeHandles val="exact"/>
        </dgm:presLayoutVars>
      </dgm:prSet>
      <dgm:spPr/>
      <dgm:t>
        <a:bodyPr/>
        <a:lstStyle/>
        <a:p>
          <a:endParaRPr lang="it-IT"/>
        </a:p>
      </dgm:t>
    </dgm:pt>
    <dgm:pt modelId="{B95A6C91-A21C-4FDD-8E25-4362965A6D83}" type="pres">
      <dgm:prSet presAssocID="{9B4F60E1-C50A-4C8B-BBED-F496B0589C6C}" presName="children" presStyleCnt="0"/>
      <dgm:spPr/>
    </dgm:pt>
    <dgm:pt modelId="{4CD4EA0C-60D8-49F8-B72F-D865F7CCF66A}" type="pres">
      <dgm:prSet presAssocID="{9B4F60E1-C50A-4C8B-BBED-F496B0589C6C}" presName="child1group" presStyleCnt="0"/>
      <dgm:spPr/>
    </dgm:pt>
    <dgm:pt modelId="{00E4FBEF-ABDE-4DFA-A371-246BAEB22B2F}" type="pres">
      <dgm:prSet presAssocID="{9B4F60E1-C50A-4C8B-BBED-F496B0589C6C}" presName="child1" presStyleLbl="bgAcc1" presStyleIdx="0" presStyleCnt="4" custScaleX="168011" custScaleY="118924" custLinFactNeighborX="-36717" custLinFactNeighborY="10988"/>
      <dgm:spPr/>
      <dgm:t>
        <a:bodyPr/>
        <a:lstStyle/>
        <a:p>
          <a:endParaRPr lang="it-IT"/>
        </a:p>
      </dgm:t>
    </dgm:pt>
    <dgm:pt modelId="{8EA2D189-326D-4769-8A0D-ADB901DC736D}" type="pres">
      <dgm:prSet presAssocID="{9B4F60E1-C50A-4C8B-BBED-F496B0589C6C}" presName="child1Text" presStyleLbl="bgAcc1" presStyleIdx="0" presStyleCnt="4">
        <dgm:presLayoutVars>
          <dgm:bulletEnabled val="1"/>
        </dgm:presLayoutVars>
      </dgm:prSet>
      <dgm:spPr/>
      <dgm:t>
        <a:bodyPr/>
        <a:lstStyle/>
        <a:p>
          <a:endParaRPr lang="it-IT"/>
        </a:p>
      </dgm:t>
    </dgm:pt>
    <dgm:pt modelId="{1BF96BD5-97FF-46E1-A2FB-5F89521F4198}" type="pres">
      <dgm:prSet presAssocID="{9B4F60E1-C50A-4C8B-BBED-F496B0589C6C}" presName="child2group" presStyleCnt="0"/>
      <dgm:spPr/>
    </dgm:pt>
    <dgm:pt modelId="{B6A74EC7-0765-48D9-A752-AB75EA0FB827}" type="pres">
      <dgm:prSet presAssocID="{9B4F60E1-C50A-4C8B-BBED-F496B0589C6C}" presName="child2" presStyleLbl="bgAcc1" presStyleIdx="1" presStyleCnt="4" custScaleX="170012" custScaleY="119092" custLinFactNeighborX="34214" custLinFactNeighborY="9872"/>
      <dgm:spPr/>
      <dgm:t>
        <a:bodyPr/>
        <a:lstStyle/>
        <a:p>
          <a:endParaRPr lang="it-IT"/>
        </a:p>
      </dgm:t>
    </dgm:pt>
    <dgm:pt modelId="{F5D1FC2E-4F95-45F7-9797-B4CCFAFA8AAC}" type="pres">
      <dgm:prSet presAssocID="{9B4F60E1-C50A-4C8B-BBED-F496B0589C6C}" presName="child2Text" presStyleLbl="bgAcc1" presStyleIdx="1" presStyleCnt="4">
        <dgm:presLayoutVars>
          <dgm:bulletEnabled val="1"/>
        </dgm:presLayoutVars>
      </dgm:prSet>
      <dgm:spPr/>
      <dgm:t>
        <a:bodyPr/>
        <a:lstStyle/>
        <a:p>
          <a:endParaRPr lang="it-IT"/>
        </a:p>
      </dgm:t>
    </dgm:pt>
    <dgm:pt modelId="{C39E0092-CDBC-40A3-A754-EB15B7586801}" type="pres">
      <dgm:prSet presAssocID="{9B4F60E1-C50A-4C8B-BBED-F496B0589C6C}" presName="child3group" presStyleCnt="0"/>
      <dgm:spPr/>
    </dgm:pt>
    <dgm:pt modelId="{764CD8B2-933E-4CDF-AD5E-49CE6E7C77AF}" type="pres">
      <dgm:prSet presAssocID="{9B4F60E1-C50A-4C8B-BBED-F496B0589C6C}" presName="child3" presStyleLbl="bgAcc1" presStyleIdx="2" presStyleCnt="4" custScaleX="162065" custScaleY="117877" custLinFactNeighborX="36818" custLinFactNeighborY="-8749"/>
      <dgm:spPr/>
      <dgm:t>
        <a:bodyPr/>
        <a:lstStyle/>
        <a:p>
          <a:endParaRPr lang="it-IT"/>
        </a:p>
      </dgm:t>
    </dgm:pt>
    <dgm:pt modelId="{D8DC14EC-27F5-4ECD-9F2A-09947FE649F1}" type="pres">
      <dgm:prSet presAssocID="{9B4F60E1-C50A-4C8B-BBED-F496B0589C6C}" presName="child3Text" presStyleLbl="bgAcc1" presStyleIdx="2" presStyleCnt="4">
        <dgm:presLayoutVars>
          <dgm:bulletEnabled val="1"/>
        </dgm:presLayoutVars>
      </dgm:prSet>
      <dgm:spPr/>
      <dgm:t>
        <a:bodyPr/>
        <a:lstStyle/>
        <a:p>
          <a:endParaRPr lang="it-IT"/>
        </a:p>
      </dgm:t>
    </dgm:pt>
    <dgm:pt modelId="{0B4DF178-DD7C-49BB-8184-0DBE773A983A}" type="pres">
      <dgm:prSet presAssocID="{9B4F60E1-C50A-4C8B-BBED-F496B0589C6C}" presName="child4group" presStyleCnt="0"/>
      <dgm:spPr/>
    </dgm:pt>
    <dgm:pt modelId="{D3AE013E-54EA-4183-8427-6E16DD5D7811}" type="pres">
      <dgm:prSet presAssocID="{9B4F60E1-C50A-4C8B-BBED-F496B0589C6C}" presName="child4" presStyleLbl="bgAcc1" presStyleIdx="3" presStyleCnt="4" custScaleX="162135" custScaleY="114450" custLinFactNeighborX="-37100" custLinFactNeighborY="-6818"/>
      <dgm:spPr/>
      <dgm:t>
        <a:bodyPr/>
        <a:lstStyle/>
        <a:p>
          <a:endParaRPr lang="it-IT"/>
        </a:p>
      </dgm:t>
    </dgm:pt>
    <dgm:pt modelId="{8AF95F6A-E158-43A5-9911-AA58A6AE6B05}" type="pres">
      <dgm:prSet presAssocID="{9B4F60E1-C50A-4C8B-BBED-F496B0589C6C}" presName="child4Text" presStyleLbl="bgAcc1" presStyleIdx="3" presStyleCnt="4">
        <dgm:presLayoutVars>
          <dgm:bulletEnabled val="1"/>
        </dgm:presLayoutVars>
      </dgm:prSet>
      <dgm:spPr/>
      <dgm:t>
        <a:bodyPr/>
        <a:lstStyle/>
        <a:p>
          <a:endParaRPr lang="it-IT"/>
        </a:p>
      </dgm:t>
    </dgm:pt>
    <dgm:pt modelId="{21B521A9-555C-4E34-BF17-B89DD0676E5C}" type="pres">
      <dgm:prSet presAssocID="{9B4F60E1-C50A-4C8B-BBED-F496B0589C6C}" presName="childPlaceholder" presStyleCnt="0"/>
      <dgm:spPr/>
    </dgm:pt>
    <dgm:pt modelId="{7351EB56-917A-4FCC-8EDE-52508CB71653}" type="pres">
      <dgm:prSet presAssocID="{9B4F60E1-C50A-4C8B-BBED-F496B0589C6C}" presName="circle" presStyleCnt="0"/>
      <dgm:spPr/>
    </dgm:pt>
    <dgm:pt modelId="{87678F53-61A1-431B-B455-323D2B68DC38}" type="pres">
      <dgm:prSet presAssocID="{9B4F60E1-C50A-4C8B-BBED-F496B0589C6C}" presName="quadrant1" presStyleLbl="node1" presStyleIdx="0" presStyleCnt="4">
        <dgm:presLayoutVars>
          <dgm:chMax val="1"/>
          <dgm:bulletEnabled val="1"/>
        </dgm:presLayoutVars>
      </dgm:prSet>
      <dgm:spPr/>
      <dgm:t>
        <a:bodyPr/>
        <a:lstStyle/>
        <a:p>
          <a:endParaRPr lang="it-IT"/>
        </a:p>
      </dgm:t>
    </dgm:pt>
    <dgm:pt modelId="{51B73AD9-30A8-4BCA-8E91-174ED13BCFFA}" type="pres">
      <dgm:prSet presAssocID="{9B4F60E1-C50A-4C8B-BBED-F496B0589C6C}" presName="quadrant2" presStyleLbl="node1" presStyleIdx="1" presStyleCnt="4" custLinFactNeighborX="1785" custLinFactNeighborY="95">
        <dgm:presLayoutVars>
          <dgm:chMax val="1"/>
          <dgm:bulletEnabled val="1"/>
        </dgm:presLayoutVars>
      </dgm:prSet>
      <dgm:spPr/>
      <dgm:t>
        <a:bodyPr/>
        <a:lstStyle/>
        <a:p>
          <a:endParaRPr lang="it-IT"/>
        </a:p>
      </dgm:t>
    </dgm:pt>
    <dgm:pt modelId="{E8C13AF7-EBB2-4875-8143-06C132ABECDD}" type="pres">
      <dgm:prSet presAssocID="{9B4F60E1-C50A-4C8B-BBED-F496B0589C6C}" presName="quadrant3" presStyleLbl="node1" presStyleIdx="2" presStyleCnt="4">
        <dgm:presLayoutVars>
          <dgm:chMax val="1"/>
          <dgm:bulletEnabled val="1"/>
        </dgm:presLayoutVars>
      </dgm:prSet>
      <dgm:spPr/>
      <dgm:t>
        <a:bodyPr/>
        <a:lstStyle/>
        <a:p>
          <a:endParaRPr lang="it-IT"/>
        </a:p>
      </dgm:t>
    </dgm:pt>
    <dgm:pt modelId="{1B52C858-D35E-4274-91B1-B93A0C4E0A39}" type="pres">
      <dgm:prSet presAssocID="{9B4F60E1-C50A-4C8B-BBED-F496B0589C6C}" presName="quadrant4" presStyleLbl="node1" presStyleIdx="3" presStyleCnt="4">
        <dgm:presLayoutVars>
          <dgm:chMax val="1"/>
          <dgm:bulletEnabled val="1"/>
        </dgm:presLayoutVars>
      </dgm:prSet>
      <dgm:spPr/>
      <dgm:t>
        <a:bodyPr/>
        <a:lstStyle/>
        <a:p>
          <a:endParaRPr lang="it-IT"/>
        </a:p>
      </dgm:t>
    </dgm:pt>
    <dgm:pt modelId="{D336F71E-1929-4AE8-8958-993CF3613B31}" type="pres">
      <dgm:prSet presAssocID="{9B4F60E1-C50A-4C8B-BBED-F496B0589C6C}" presName="quadrantPlaceholder" presStyleCnt="0"/>
      <dgm:spPr/>
    </dgm:pt>
    <dgm:pt modelId="{5C7374EE-3499-417E-8E1D-7C0A8E47D680}" type="pres">
      <dgm:prSet presAssocID="{9B4F60E1-C50A-4C8B-BBED-F496B0589C6C}" presName="center1" presStyleLbl="fgShp" presStyleIdx="0" presStyleCnt="2"/>
      <dgm:spPr/>
    </dgm:pt>
    <dgm:pt modelId="{54138DF3-E163-47D9-BC6B-1185A038728E}" type="pres">
      <dgm:prSet presAssocID="{9B4F60E1-C50A-4C8B-BBED-F496B0589C6C}" presName="center2" presStyleLbl="fgShp" presStyleIdx="1" presStyleCnt="2"/>
      <dgm:spPr/>
    </dgm:pt>
  </dgm:ptLst>
  <dgm:cxnLst>
    <dgm:cxn modelId="{61C9203F-865A-4F05-AF85-C2542409EC48}" type="presOf" srcId="{2A0C111F-C0EE-432A-89C0-5B0868901630}" destId="{764CD8B2-933E-4CDF-AD5E-49CE6E7C77AF}" srcOrd="0" destOrd="1" presId="urn:microsoft.com/office/officeart/2005/8/layout/cycle4"/>
    <dgm:cxn modelId="{85B3B0E4-6709-40D1-9ED0-BDB8702CAC4A}" type="presOf" srcId="{21E02927-E46B-436C-B6D1-312FC65AC9F2}" destId="{B6A74EC7-0765-48D9-A752-AB75EA0FB827}" srcOrd="0" destOrd="2" presId="urn:microsoft.com/office/officeart/2005/8/layout/cycle4"/>
    <dgm:cxn modelId="{28F7F9DD-0630-44FB-B841-C77A1273F742}" type="presOf" srcId="{6420DD55-C27A-4A8D-A045-C8FD5C66BFC6}" destId="{764CD8B2-933E-4CDF-AD5E-49CE6E7C77AF}" srcOrd="0" destOrd="0" presId="urn:microsoft.com/office/officeart/2005/8/layout/cycle4"/>
    <dgm:cxn modelId="{C8538102-441F-48EB-A5B5-5EFAB6F10557}" srcId="{9B4F60E1-C50A-4C8B-BBED-F496B0589C6C}" destId="{EF7E6ED7-BF57-4EAC-BC82-F63F88065F5D}" srcOrd="3" destOrd="0" parTransId="{82286A6E-9414-4C96-A44E-968A07977824}" sibTransId="{EC97BBED-1094-4218-9F1F-D4CA5EBE26C3}"/>
    <dgm:cxn modelId="{D6907CD8-27C8-405A-A35A-562E6924F3BC}" type="presOf" srcId="{0647A1C8-08E4-45A0-87E8-FE337378AF06}" destId="{8EA2D189-326D-4769-8A0D-ADB901DC736D}" srcOrd="1" destOrd="5" presId="urn:microsoft.com/office/officeart/2005/8/layout/cycle4"/>
    <dgm:cxn modelId="{085D4157-FA4A-44FD-A053-EFBFDDE62CC7}" type="presOf" srcId="{B4B6FFB1-02A6-49AA-8171-15F8AA31F55B}" destId="{8EA2D189-326D-4769-8A0D-ADB901DC736D}" srcOrd="1" destOrd="4" presId="urn:microsoft.com/office/officeart/2005/8/layout/cycle4"/>
    <dgm:cxn modelId="{5B3EA173-C256-4287-9A0E-1C805CEFA8AC}" type="presOf" srcId="{21E02927-E46B-436C-B6D1-312FC65AC9F2}" destId="{F5D1FC2E-4F95-45F7-9797-B4CCFAFA8AAC}" srcOrd="1" destOrd="2" presId="urn:microsoft.com/office/officeart/2005/8/layout/cycle4"/>
    <dgm:cxn modelId="{B94E2E39-D827-43D6-94D7-16FE36349B0C}" srcId="{6CE01069-61DD-4F9C-A3AC-6E79E0555683}" destId="{2D221922-2D7E-4927-928C-F55126D2BDFC}" srcOrd="3" destOrd="0" parTransId="{A287D800-DC74-423B-9C70-FE688DA62BAD}" sibTransId="{97D3424F-C276-464C-BAEB-07FF06A79B0E}"/>
    <dgm:cxn modelId="{0596A110-E39F-468B-9ACB-47DF0844C924}" type="presOf" srcId="{473D1FA6-E8E6-4CCC-8382-D6EF6C49FF33}" destId="{764CD8B2-933E-4CDF-AD5E-49CE6E7C77AF}" srcOrd="0" destOrd="3" presId="urn:microsoft.com/office/officeart/2005/8/layout/cycle4"/>
    <dgm:cxn modelId="{5DBD2F7C-995B-443F-96A8-B65B11A0F037}" srcId="{46CD801B-0411-4BD1-9694-19F84BCBDB8F}" destId="{21E02927-E46B-436C-B6D1-312FC65AC9F2}" srcOrd="1" destOrd="0" parTransId="{B47662A5-8A17-4E0E-9C32-4776AE6667BC}" sibTransId="{AF7E66AB-3C1C-46C0-BF4D-9968FC7BACDB}"/>
    <dgm:cxn modelId="{63F58B7E-7D3A-4F81-BC00-9526E7326750}" srcId="{6CE01069-61DD-4F9C-A3AC-6E79E0555683}" destId="{D58C5428-9E95-45F4-9F26-55A1F6A6D3F5}" srcOrd="1" destOrd="0" parTransId="{428DBF2C-1F95-46DC-A875-BC1C3E1757A4}" sibTransId="{06E90499-5C25-499A-B645-54BBBAB93953}"/>
    <dgm:cxn modelId="{4D9C0CF4-85A6-4C09-8DFA-57E42F761891}" type="presOf" srcId="{ACC5D628-FAA8-41B8-9AC8-6DA5505421E4}" destId="{8EA2D189-326D-4769-8A0D-ADB901DC736D}" srcOrd="1" destOrd="0" presId="urn:microsoft.com/office/officeart/2005/8/layout/cycle4"/>
    <dgm:cxn modelId="{3DB0F18F-CD77-41FC-A0AA-BB84A415D51C}" type="presOf" srcId="{473D1FA6-E8E6-4CCC-8382-D6EF6C49FF33}" destId="{D8DC14EC-27F5-4ECD-9F2A-09947FE649F1}" srcOrd="1" destOrd="3" presId="urn:microsoft.com/office/officeart/2005/8/layout/cycle4"/>
    <dgm:cxn modelId="{3C167C56-75EF-47FB-92D2-D42DB408A221}" type="presOf" srcId="{2D221922-2D7E-4927-928C-F55126D2BDFC}" destId="{8EA2D189-326D-4769-8A0D-ADB901DC736D}" srcOrd="1" destOrd="3" presId="urn:microsoft.com/office/officeart/2005/8/layout/cycle4"/>
    <dgm:cxn modelId="{906B98D8-4874-4981-A64B-D497F93CCDEA}" type="presOf" srcId="{B4B6FFB1-02A6-49AA-8171-15F8AA31F55B}" destId="{00E4FBEF-ABDE-4DFA-A371-246BAEB22B2F}" srcOrd="0" destOrd="4" presId="urn:microsoft.com/office/officeart/2005/8/layout/cycle4"/>
    <dgm:cxn modelId="{56FB00F6-8A89-4E64-B9D9-01819F6EFDFF}" type="presOf" srcId="{2D221922-2D7E-4927-928C-F55126D2BDFC}" destId="{00E4FBEF-ABDE-4DFA-A371-246BAEB22B2F}" srcOrd="0" destOrd="3" presId="urn:microsoft.com/office/officeart/2005/8/layout/cycle4"/>
    <dgm:cxn modelId="{D21D6E8B-C68D-49E3-8647-149404761C85}" srcId="{9B4F60E1-C50A-4C8B-BBED-F496B0589C6C}" destId="{0E20920B-A70B-46BD-84B9-252003F2453C}" srcOrd="1" destOrd="0" parTransId="{D9547899-683D-4044-91FD-07EA4DE0A054}" sibTransId="{908D8706-7137-4A0E-B9CD-9292F907BE8A}"/>
    <dgm:cxn modelId="{EA851422-E535-4E5D-BD52-1148FCD5FC4A}" type="presOf" srcId="{C94E9826-7032-4B85-85B2-59302359A209}" destId="{8EA2D189-326D-4769-8A0D-ADB901DC736D}" srcOrd="1" destOrd="2" presId="urn:microsoft.com/office/officeart/2005/8/layout/cycle4"/>
    <dgm:cxn modelId="{A2BEE5A5-E6F1-46CE-B33A-7FB37DD260E2}" type="presOf" srcId="{EF7E6ED7-BF57-4EAC-BC82-F63F88065F5D}" destId="{1B52C858-D35E-4274-91B1-B93A0C4E0A39}" srcOrd="0" destOrd="0" presId="urn:microsoft.com/office/officeart/2005/8/layout/cycle4"/>
    <dgm:cxn modelId="{E698AEC0-6488-41BE-B883-5CA5D3E38C79}" srcId="{4FF3DC84-3E35-4F59-8BDA-AEB532E1235D}" destId="{473D1FA6-E8E6-4CCC-8382-D6EF6C49FF33}" srcOrd="3" destOrd="0" parTransId="{15373F88-8A18-4D00-9739-883A832B33CA}" sibTransId="{DE549ADB-B707-46A0-9263-84F93A4CDC69}"/>
    <dgm:cxn modelId="{96FCB2F2-1CC5-41BA-901E-3725D0A5CD0D}" srcId="{4FF3DC84-3E35-4F59-8BDA-AEB532E1235D}" destId="{6420DD55-C27A-4A8D-A045-C8FD5C66BFC6}" srcOrd="0" destOrd="0" parTransId="{324F9FAF-A85D-4A3F-92B9-8A70DDCD6961}" sibTransId="{7CA15341-22B0-455A-9463-DA632CD51808}"/>
    <dgm:cxn modelId="{435E3C61-672E-4AE1-8DB1-2983B04399EC}" type="presOf" srcId="{5206E26E-AAF2-476F-891C-FF8ECC272B4C}" destId="{D8DC14EC-27F5-4ECD-9F2A-09947FE649F1}" srcOrd="1" destOrd="2" presId="urn:microsoft.com/office/officeart/2005/8/layout/cycle4"/>
    <dgm:cxn modelId="{B9D4EC1D-B6E6-4562-A69D-DAABE210E6A8}" srcId="{9B4F60E1-C50A-4C8B-BBED-F496B0589C6C}" destId="{6CE01069-61DD-4F9C-A3AC-6E79E0555683}" srcOrd="0" destOrd="0" parTransId="{BE6E0CBF-F731-48FA-9632-CFCFCD845CE7}" sibTransId="{F9775EB5-985F-46C4-963E-9019B535B751}"/>
    <dgm:cxn modelId="{9EDF48EE-31F0-4290-8EFE-DA63BC8E51B8}" type="presOf" srcId="{645B78B9-3F9C-4607-9244-AC1B87222F10}" destId="{B6A74EC7-0765-48D9-A752-AB75EA0FB827}" srcOrd="0" destOrd="1" presId="urn:microsoft.com/office/officeart/2005/8/layout/cycle4"/>
    <dgm:cxn modelId="{7CEC2B99-C583-4EB5-AB05-33668B98CFDE}" srcId="{6CE01069-61DD-4F9C-A3AC-6E79E0555683}" destId="{C94E9826-7032-4B85-85B2-59302359A209}" srcOrd="2" destOrd="0" parTransId="{7622351D-5F0D-4709-ADAF-0DC171147E2C}" sibTransId="{E7E2CF0A-8CB9-41DD-9A16-65ECECB646D6}"/>
    <dgm:cxn modelId="{A2E8782E-782D-45A8-B494-DB060E753EF0}" type="presOf" srcId="{6CE01069-61DD-4F9C-A3AC-6E79E0555683}" destId="{87678F53-61A1-431B-B455-323D2B68DC38}" srcOrd="0" destOrd="0" presId="urn:microsoft.com/office/officeart/2005/8/layout/cycle4"/>
    <dgm:cxn modelId="{AC4A8F5B-8D36-416F-910D-0A501ED65567}" srcId="{9B4F60E1-C50A-4C8B-BBED-F496B0589C6C}" destId="{4FF3DC84-3E35-4F59-8BDA-AEB532E1235D}" srcOrd="2" destOrd="0" parTransId="{50762FBF-1486-4A95-884D-D6AEB39342A0}" sibTransId="{69EA7600-4FC6-4031-9EB7-AEA0B0F46EA1}"/>
    <dgm:cxn modelId="{341510F7-1B95-466A-8847-F47C8335172C}" srcId="{6CE01069-61DD-4F9C-A3AC-6E79E0555683}" destId="{ACC5D628-FAA8-41B8-9AC8-6DA5505421E4}" srcOrd="0" destOrd="0" parTransId="{D6D0C20E-F18F-4FCC-BB47-4014C90B4FB4}" sibTransId="{F149D253-51A1-4A66-8835-1C11C23B0208}"/>
    <dgm:cxn modelId="{EAAB6AD4-E7F3-430E-AC2E-D203D822841D}" type="presOf" srcId="{ACC5D628-FAA8-41B8-9AC8-6DA5505421E4}" destId="{00E4FBEF-ABDE-4DFA-A371-246BAEB22B2F}" srcOrd="0" destOrd="0" presId="urn:microsoft.com/office/officeart/2005/8/layout/cycle4"/>
    <dgm:cxn modelId="{CF61928A-6F56-4FFC-AB7E-16E12E2AAC40}" type="presOf" srcId="{D58C5428-9E95-45F4-9F26-55A1F6A6D3F5}" destId="{00E4FBEF-ABDE-4DFA-A371-246BAEB22B2F}" srcOrd="0" destOrd="1" presId="urn:microsoft.com/office/officeart/2005/8/layout/cycle4"/>
    <dgm:cxn modelId="{4A97E315-8B66-4D57-B4C7-9B9230EF38B8}" type="presOf" srcId="{0181ECC4-084F-4D4D-8443-D6A1181BEB88}" destId="{8AF95F6A-E158-43A5-9911-AA58A6AE6B05}" srcOrd="1" destOrd="0" presId="urn:microsoft.com/office/officeart/2005/8/layout/cycle4"/>
    <dgm:cxn modelId="{4F52D6D5-2CC6-480C-8412-B7173714C606}" type="presOf" srcId="{C94E9826-7032-4B85-85B2-59302359A209}" destId="{00E4FBEF-ABDE-4DFA-A371-246BAEB22B2F}" srcOrd="0" destOrd="2" presId="urn:microsoft.com/office/officeart/2005/8/layout/cycle4"/>
    <dgm:cxn modelId="{D187A017-37DD-4F13-9812-E9D9948B97D1}" srcId="{0E20920B-A70B-46BD-84B9-252003F2453C}" destId="{46CD801B-0411-4BD1-9694-19F84BCBDB8F}" srcOrd="0" destOrd="0" parTransId="{5CBA1C6C-32F9-419B-A886-A04E819D2C75}" sibTransId="{E11C46D7-F365-4B3B-9CCD-E8A6BB033B88}"/>
    <dgm:cxn modelId="{0BBFE9F9-584C-4F4A-A0E1-C5CFA69C5B11}" srcId="{6CE01069-61DD-4F9C-A3AC-6E79E0555683}" destId="{B4B6FFB1-02A6-49AA-8171-15F8AA31F55B}" srcOrd="4" destOrd="0" parTransId="{3120E683-B84C-4073-A5FC-3F396E585E7B}" sibTransId="{E439B013-9433-4655-B316-A08ACFB1CB1C}"/>
    <dgm:cxn modelId="{3A10BBAB-7B46-419E-B6C3-67A359B9D85B}" type="presOf" srcId="{9B4F60E1-C50A-4C8B-BBED-F496B0589C6C}" destId="{0283EF8D-CFC8-459E-B260-EB953BC9BB83}" srcOrd="0" destOrd="0" presId="urn:microsoft.com/office/officeart/2005/8/layout/cycle4"/>
    <dgm:cxn modelId="{AB5F77D2-2554-4348-AD40-B02B48E61340}" type="presOf" srcId="{5206E26E-AAF2-476F-891C-FF8ECC272B4C}" destId="{764CD8B2-933E-4CDF-AD5E-49CE6E7C77AF}" srcOrd="0" destOrd="2" presId="urn:microsoft.com/office/officeart/2005/8/layout/cycle4"/>
    <dgm:cxn modelId="{8E7FD329-5AEE-4B68-9CBC-AD5FDFE0FD90}" type="presOf" srcId="{46CD801B-0411-4BD1-9694-19F84BCBDB8F}" destId="{F5D1FC2E-4F95-45F7-9797-B4CCFAFA8AAC}" srcOrd="1" destOrd="0" presId="urn:microsoft.com/office/officeart/2005/8/layout/cycle4"/>
    <dgm:cxn modelId="{5FB1DCF4-EB70-42A0-AF40-CE442FACC99F}" type="presOf" srcId="{4FF3DC84-3E35-4F59-8BDA-AEB532E1235D}" destId="{E8C13AF7-EBB2-4875-8143-06C132ABECDD}" srcOrd="0" destOrd="0" presId="urn:microsoft.com/office/officeart/2005/8/layout/cycle4"/>
    <dgm:cxn modelId="{013372C4-AACD-4F59-A1C6-DCBD03D0457C}" srcId="{46CD801B-0411-4BD1-9694-19F84BCBDB8F}" destId="{645B78B9-3F9C-4607-9244-AC1B87222F10}" srcOrd="0" destOrd="0" parTransId="{34C242B7-861F-4605-9B01-8B31335F0C0E}" sibTransId="{400E61C2-3242-42CC-83D2-D1B5275BC086}"/>
    <dgm:cxn modelId="{BE51A864-AEEE-4B44-BE86-C1734D610605}" type="presOf" srcId="{0E20920B-A70B-46BD-84B9-252003F2453C}" destId="{51B73AD9-30A8-4BCA-8E91-174ED13BCFFA}" srcOrd="0" destOrd="0" presId="urn:microsoft.com/office/officeart/2005/8/layout/cycle4"/>
    <dgm:cxn modelId="{42BE7A03-AA82-48D8-8852-2201D532B941}" type="presOf" srcId="{D58C5428-9E95-45F4-9F26-55A1F6A6D3F5}" destId="{8EA2D189-326D-4769-8A0D-ADB901DC736D}" srcOrd="1" destOrd="1" presId="urn:microsoft.com/office/officeart/2005/8/layout/cycle4"/>
    <dgm:cxn modelId="{094B468D-87FC-4651-98E3-7B139E458F65}" type="presOf" srcId="{645B78B9-3F9C-4607-9244-AC1B87222F10}" destId="{F5D1FC2E-4F95-45F7-9797-B4CCFAFA8AAC}" srcOrd="1" destOrd="1" presId="urn:microsoft.com/office/officeart/2005/8/layout/cycle4"/>
    <dgm:cxn modelId="{ABA862C4-A94D-406C-BF0D-F446F89FBAC4}" srcId="{4FF3DC84-3E35-4F59-8BDA-AEB532E1235D}" destId="{5206E26E-AAF2-476F-891C-FF8ECC272B4C}" srcOrd="2" destOrd="0" parTransId="{0F4A3C62-F90E-49DE-88CD-4A43ABADE8F4}" sibTransId="{276DE263-CF63-46D2-A001-BFE246EE35C6}"/>
    <dgm:cxn modelId="{E5B1D86E-A689-4582-BD8F-A244DAC7E330}" type="presOf" srcId="{2A0C111F-C0EE-432A-89C0-5B0868901630}" destId="{D8DC14EC-27F5-4ECD-9F2A-09947FE649F1}" srcOrd="1" destOrd="1" presId="urn:microsoft.com/office/officeart/2005/8/layout/cycle4"/>
    <dgm:cxn modelId="{D5CF6310-563C-45CA-9D97-7A42035A681C}" srcId="{6CE01069-61DD-4F9C-A3AC-6E79E0555683}" destId="{0647A1C8-08E4-45A0-87E8-FE337378AF06}" srcOrd="5" destOrd="0" parTransId="{D98BFC6B-753E-4F1A-BF64-85F8F2A1878D}" sibTransId="{08C7916A-7F09-4091-8ADD-092456BC8239}"/>
    <dgm:cxn modelId="{1DE598F9-6E5D-4918-B618-E7FAC393E415}" type="presOf" srcId="{6420DD55-C27A-4A8D-A045-C8FD5C66BFC6}" destId="{D8DC14EC-27F5-4ECD-9F2A-09947FE649F1}" srcOrd="1" destOrd="0" presId="urn:microsoft.com/office/officeart/2005/8/layout/cycle4"/>
    <dgm:cxn modelId="{54A46E36-E03D-420D-A903-DB917223AACE}" type="presOf" srcId="{46CD801B-0411-4BD1-9694-19F84BCBDB8F}" destId="{B6A74EC7-0765-48D9-A752-AB75EA0FB827}" srcOrd="0" destOrd="0" presId="urn:microsoft.com/office/officeart/2005/8/layout/cycle4"/>
    <dgm:cxn modelId="{1524D4CC-848D-4974-8964-4FFBB13CC9AD}" srcId="{4FF3DC84-3E35-4F59-8BDA-AEB532E1235D}" destId="{2A0C111F-C0EE-432A-89C0-5B0868901630}" srcOrd="1" destOrd="0" parTransId="{32879A88-2802-4DAA-B1F9-7C695537F8D6}" sibTransId="{C203C760-FF89-4687-B48E-9785BD69A9C6}"/>
    <dgm:cxn modelId="{548FCEFA-174A-4A94-9549-05DA14C32D00}" srcId="{EF7E6ED7-BF57-4EAC-BC82-F63F88065F5D}" destId="{0181ECC4-084F-4D4D-8443-D6A1181BEB88}" srcOrd="0" destOrd="0" parTransId="{189707CE-41CE-4D55-9C1F-97150AE2711F}" sibTransId="{53D63F7E-85CE-47F5-9634-5D69E39B6471}"/>
    <dgm:cxn modelId="{124EF8C4-6AA4-4E27-897E-51CFB5BFA799}" type="presOf" srcId="{0181ECC4-084F-4D4D-8443-D6A1181BEB88}" destId="{D3AE013E-54EA-4183-8427-6E16DD5D7811}" srcOrd="0" destOrd="0" presId="urn:microsoft.com/office/officeart/2005/8/layout/cycle4"/>
    <dgm:cxn modelId="{F7E57693-0B8D-43B4-9CA5-AA7CE90ECF33}" type="presOf" srcId="{0647A1C8-08E4-45A0-87E8-FE337378AF06}" destId="{00E4FBEF-ABDE-4DFA-A371-246BAEB22B2F}" srcOrd="0" destOrd="5" presId="urn:microsoft.com/office/officeart/2005/8/layout/cycle4"/>
    <dgm:cxn modelId="{10E2B457-0B11-4647-A02A-03A17D9F6BEE}" type="presParOf" srcId="{0283EF8D-CFC8-459E-B260-EB953BC9BB83}" destId="{B95A6C91-A21C-4FDD-8E25-4362965A6D83}" srcOrd="0" destOrd="0" presId="urn:microsoft.com/office/officeart/2005/8/layout/cycle4"/>
    <dgm:cxn modelId="{69F616B9-A2D3-453A-9F42-0E8B7330C38C}" type="presParOf" srcId="{B95A6C91-A21C-4FDD-8E25-4362965A6D83}" destId="{4CD4EA0C-60D8-49F8-B72F-D865F7CCF66A}" srcOrd="0" destOrd="0" presId="urn:microsoft.com/office/officeart/2005/8/layout/cycle4"/>
    <dgm:cxn modelId="{8494BE34-AC68-41B1-A709-52C38D562CB0}" type="presParOf" srcId="{4CD4EA0C-60D8-49F8-B72F-D865F7CCF66A}" destId="{00E4FBEF-ABDE-4DFA-A371-246BAEB22B2F}" srcOrd="0" destOrd="0" presId="urn:microsoft.com/office/officeart/2005/8/layout/cycle4"/>
    <dgm:cxn modelId="{01C91F9C-BFF0-4DDA-A4EE-9B8D0BC863F2}" type="presParOf" srcId="{4CD4EA0C-60D8-49F8-B72F-D865F7CCF66A}" destId="{8EA2D189-326D-4769-8A0D-ADB901DC736D}" srcOrd="1" destOrd="0" presId="urn:microsoft.com/office/officeart/2005/8/layout/cycle4"/>
    <dgm:cxn modelId="{9B2F4DA9-F574-4DAC-90D4-7A894CDA778E}" type="presParOf" srcId="{B95A6C91-A21C-4FDD-8E25-4362965A6D83}" destId="{1BF96BD5-97FF-46E1-A2FB-5F89521F4198}" srcOrd="1" destOrd="0" presId="urn:microsoft.com/office/officeart/2005/8/layout/cycle4"/>
    <dgm:cxn modelId="{CC5E387E-E00C-4EF6-B250-936F2D52973E}" type="presParOf" srcId="{1BF96BD5-97FF-46E1-A2FB-5F89521F4198}" destId="{B6A74EC7-0765-48D9-A752-AB75EA0FB827}" srcOrd="0" destOrd="0" presId="urn:microsoft.com/office/officeart/2005/8/layout/cycle4"/>
    <dgm:cxn modelId="{52CFA47B-B0BE-4053-8097-C9C4FBFCE8E4}" type="presParOf" srcId="{1BF96BD5-97FF-46E1-A2FB-5F89521F4198}" destId="{F5D1FC2E-4F95-45F7-9797-B4CCFAFA8AAC}" srcOrd="1" destOrd="0" presId="urn:microsoft.com/office/officeart/2005/8/layout/cycle4"/>
    <dgm:cxn modelId="{9E8B5971-1CCD-4348-8008-D0FBF13B885C}" type="presParOf" srcId="{B95A6C91-A21C-4FDD-8E25-4362965A6D83}" destId="{C39E0092-CDBC-40A3-A754-EB15B7586801}" srcOrd="2" destOrd="0" presId="urn:microsoft.com/office/officeart/2005/8/layout/cycle4"/>
    <dgm:cxn modelId="{AAD9E6D2-3C20-4994-BC02-8D9BC99055D8}" type="presParOf" srcId="{C39E0092-CDBC-40A3-A754-EB15B7586801}" destId="{764CD8B2-933E-4CDF-AD5E-49CE6E7C77AF}" srcOrd="0" destOrd="0" presId="urn:microsoft.com/office/officeart/2005/8/layout/cycle4"/>
    <dgm:cxn modelId="{B7933B7F-C6A5-402F-86A3-DBC896FC3C3D}" type="presParOf" srcId="{C39E0092-CDBC-40A3-A754-EB15B7586801}" destId="{D8DC14EC-27F5-4ECD-9F2A-09947FE649F1}" srcOrd="1" destOrd="0" presId="urn:microsoft.com/office/officeart/2005/8/layout/cycle4"/>
    <dgm:cxn modelId="{D3BC2940-16A5-46EF-B383-4EFA8E17DF48}" type="presParOf" srcId="{B95A6C91-A21C-4FDD-8E25-4362965A6D83}" destId="{0B4DF178-DD7C-49BB-8184-0DBE773A983A}" srcOrd="3" destOrd="0" presId="urn:microsoft.com/office/officeart/2005/8/layout/cycle4"/>
    <dgm:cxn modelId="{92F57040-F9E9-4154-BFFD-FA77872175AC}" type="presParOf" srcId="{0B4DF178-DD7C-49BB-8184-0DBE773A983A}" destId="{D3AE013E-54EA-4183-8427-6E16DD5D7811}" srcOrd="0" destOrd="0" presId="urn:microsoft.com/office/officeart/2005/8/layout/cycle4"/>
    <dgm:cxn modelId="{D40EBFE0-6BC4-4068-8745-6F32C14C1476}" type="presParOf" srcId="{0B4DF178-DD7C-49BB-8184-0DBE773A983A}" destId="{8AF95F6A-E158-43A5-9911-AA58A6AE6B05}" srcOrd="1" destOrd="0" presId="urn:microsoft.com/office/officeart/2005/8/layout/cycle4"/>
    <dgm:cxn modelId="{C3A7468B-6F87-47F5-A102-F75986DA1D5A}" type="presParOf" srcId="{B95A6C91-A21C-4FDD-8E25-4362965A6D83}" destId="{21B521A9-555C-4E34-BF17-B89DD0676E5C}" srcOrd="4" destOrd="0" presId="urn:microsoft.com/office/officeart/2005/8/layout/cycle4"/>
    <dgm:cxn modelId="{83FC6527-8739-446D-B460-923AEA06FD49}" type="presParOf" srcId="{0283EF8D-CFC8-459E-B260-EB953BC9BB83}" destId="{7351EB56-917A-4FCC-8EDE-52508CB71653}" srcOrd="1" destOrd="0" presId="urn:microsoft.com/office/officeart/2005/8/layout/cycle4"/>
    <dgm:cxn modelId="{5B2690FC-4803-4B20-B611-1C628AE4165D}" type="presParOf" srcId="{7351EB56-917A-4FCC-8EDE-52508CB71653}" destId="{87678F53-61A1-431B-B455-323D2B68DC38}" srcOrd="0" destOrd="0" presId="urn:microsoft.com/office/officeart/2005/8/layout/cycle4"/>
    <dgm:cxn modelId="{C6CB3308-83D1-48DC-A4C7-0F5C4A33F57B}" type="presParOf" srcId="{7351EB56-917A-4FCC-8EDE-52508CB71653}" destId="{51B73AD9-30A8-4BCA-8E91-174ED13BCFFA}" srcOrd="1" destOrd="0" presId="urn:microsoft.com/office/officeart/2005/8/layout/cycle4"/>
    <dgm:cxn modelId="{2E70C2C3-43F4-4CE8-B1C2-A37BC273B235}" type="presParOf" srcId="{7351EB56-917A-4FCC-8EDE-52508CB71653}" destId="{E8C13AF7-EBB2-4875-8143-06C132ABECDD}" srcOrd="2" destOrd="0" presId="urn:microsoft.com/office/officeart/2005/8/layout/cycle4"/>
    <dgm:cxn modelId="{E8E9F1A9-E012-4580-BF46-97BD4AB7EC25}" type="presParOf" srcId="{7351EB56-917A-4FCC-8EDE-52508CB71653}" destId="{1B52C858-D35E-4274-91B1-B93A0C4E0A39}" srcOrd="3" destOrd="0" presId="urn:microsoft.com/office/officeart/2005/8/layout/cycle4"/>
    <dgm:cxn modelId="{CA69D870-DB8D-470F-8B59-117A917C4C5D}" type="presParOf" srcId="{7351EB56-917A-4FCC-8EDE-52508CB71653}" destId="{D336F71E-1929-4AE8-8958-993CF3613B31}" srcOrd="4" destOrd="0" presId="urn:microsoft.com/office/officeart/2005/8/layout/cycle4"/>
    <dgm:cxn modelId="{EA028600-CC82-4A3C-91D7-2910A5A8163E}" type="presParOf" srcId="{0283EF8D-CFC8-459E-B260-EB953BC9BB83}" destId="{5C7374EE-3499-417E-8E1D-7C0A8E47D680}" srcOrd="2" destOrd="0" presId="urn:microsoft.com/office/officeart/2005/8/layout/cycle4"/>
    <dgm:cxn modelId="{C2C10567-3524-4EE9-829C-78994DF1C096}" type="presParOf" srcId="{0283EF8D-CFC8-459E-B260-EB953BC9BB83}" destId="{54138DF3-E163-47D9-BC6B-1185A038728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CD8B2-933E-4CDF-AD5E-49CE6E7C77AF}">
      <dsp:nvSpPr>
        <dsp:cNvPr id="0" name=""/>
        <dsp:cNvSpPr/>
      </dsp:nvSpPr>
      <dsp:spPr>
        <a:xfrm>
          <a:off x="5258294" y="2600915"/>
          <a:ext cx="3332430" cy="15700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0" rIns="34290" bIns="144000" numCol="1" spcCol="1270" anchor="t" anchorCtr="0">
          <a:noAutofit/>
        </a:bodyPr>
        <a:lstStyle/>
        <a:p>
          <a:pPr marL="57150" lvl="1" indent="-57150" algn="l" defTabSz="400050">
            <a:lnSpc>
              <a:spcPct val="90000"/>
            </a:lnSpc>
            <a:spcBef>
              <a:spcPct val="0"/>
            </a:spcBef>
            <a:spcAft>
              <a:spcPct val="15000"/>
            </a:spcAft>
            <a:buChar char="••"/>
          </a:pPr>
          <a:r>
            <a:rPr lang="de-DE" sz="900" kern="1200" dirty="0"/>
            <a:t>Asigurarea spațiului de agrement pentru lucrători</a:t>
          </a:r>
        </a:p>
        <a:p>
          <a:pPr marL="57150" lvl="1" indent="-57150" algn="l" defTabSz="400050">
            <a:lnSpc>
              <a:spcPct val="90000"/>
            </a:lnSpc>
            <a:spcBef>
              <a:spcPct val="0"/>
            </a:spcBef>
            <a:spcAft>
              <a:spcPct val="15000"/>
            </a:spcAft>
            <a:buChar char="••"/>
          </a:pPr>
          <a:r>
            <a:rPr lang="ro-RO" sz="900" kern="1200" dirty="0"/>
            <a:t>Încurajarea mersului pe jos și cu bicicleta</a:t>
          </a:r>
          <a:endParaRPr lang="de-DE" sz="900" kern="1200" dirty="0"/>
        </a:p>
        <a:p>
          <a:pPr marL="57150" lvl="1" indent="-57150" algn="l" defTabSz="400050">
            <a:lnSpc>
              <a:spcPct val="90000"/>
            </a:lnSpc>
            <a:spcBef>
              <a:spcPct val="0"/>
            </a:spcBef>
            <a:spcAft>
              <a:spcPct val="15000"/>
            </a:spcAft>
            <a:buChar char="••"/>
          </a:pPr>
          <a:r>
            <a:rPr lang="ro-RO" sz="900" kern="1200" dirty="0"/>
            <a:t>Asigurarea de flexibilitate și pauze pentru exercițiul fizic</a:t>
          </a:r>
          <a:endParaRPr lang="de-DE" sz="900" kern="1200" dirty="0"/>
        </a:p>
        <a:p>
          <a:pPr marL="57150" lvl="1" indent="-57150" algn="l" defTabSz="400050">
            <a:lnSpc>
              <a:spcPct val="90000"/>
            </a:lnSpc>
            <a:spcBef>
              <a:spcPct val="0"/>
            </a:spcBef>
            <a:spcAft>
              <a:spcPct val="15000"/>
            </a:spcAft>
            <a:buChar char="••"/>
          </a:pPr>
          <a:r>
            <a:rPr lang="en-US" sz="900" kern="1200" dirty="0" err="1"/>
            <a:t>Inițierea</a:t>
          </a:r>
          <a:r>
            <a:rPr lang="en-US" sz="900" kern="1200" dirty="0"/>
            <a:t> </a:t>
          </a:r>
          <a:r>
            <a:rPr lang="en-US" sz="900" kern="1200" dirty="0" err="1"/>
            <a:t>activităților</a:t>
          </a:r>
          <a:r>
            <a:rPr lang="en-US" sz="900" kern="1200" dirty="0"/>
            <a:t> de </a:t>
          </a:r>
          <a:r>
            <a:rPr lang="en-US" sz="900" kern="1200" dirty="0" err="1"/>
            <a:t>educație</a:t>
          </a:r>
          <a:r>
            <a:rPr lang="en-US" sz="900" kern="1200" dirty="0"/>
            <a:t> </a:t>
          </a:r>
          <a:r>
            <a:rPr lang="en-US" sz="900" kern="1200" dirty="0" err="1"/>
            <a:t>și</a:t>
          </a:r>
          <a:r>
            <a:rPr lang="en-US" sz="900" kern="1200" dirty="0"/>
            <a:t> </a:t>
          </a:r>
          <a:r>
            <a:rPr lang="en-US" sz="900" kern="1200" dirty="0" err="1"/>
            <a:t>sprijin</a:t>
          </a:r>
          <a:r>
            <a:rPr lang="en-US" sz="900" kern="1200" dirty="0"/>
            <a:t> </a:t>
          </a:r>
          <a:r>
            <a:rPr lang="en-US" sz="900" kern="1200" dirty="0" err="1"/>
            <a:t>pentru</a:t>
          </a:r>
          <a:r>
            <a:rPr lang="en-US" sz="900" kern="1200" dirty="0"/>
            <a:t> </a:t>
          </a:r>
          <a:r>
            <a:rPr lang="en-US" sz="900" kern="1200" dirty="0" err="1"/>
            <a:t>sănătate</a:t>
          </a:r>
          <a:endParaRPr lang="de-DE" sz="900" kern="1200" dirty="0"/>
        </a:p>
      </dsp:txBody>
      <dsp:txXfrm>
        <a:off x="6292513" y="3027927"/>
        <a:ext cx="2263721" cy="1108585"/>
      </dsp:txXfrm>
    </dsp:sp>
    <dsp:sp modelId="{D3AE013E-54EA-4183-8427-6E16DD5D7811}">
      <dsp:nvSpPr>
        <dsp:cNvPr id="0" name=""/>
        <dsp:cNvSpPr/>
      </dsp:nvSpPr>
      <dsp:spPr>
        <a:xfrm>
          <a:off x="382748" y="2649458"/>
          <a:ext cx="3333869" cy="152444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0" rIns="34290" bIns="360000" numCol="1" spcCol="1270" anchor="ctr" anchorCtr="0">
          <a:noAutofit/>
        </a:bodyPr>
        <a:lstStyle/>
        <a:p>
          <a:pPr marL="57150" lvl="1" indent="-57150" algn="l" defTabSz="400050">
            <a:lnSpc>
              <a:spcPct val="90000"/>
            </a:lnSpc>
            <a:spcBef>
              <a:spcPct val="0"/>
            </a:spcBef>
            <a:spcAft>
              <a:spcPct val="15000"/>
            </a:spcAft>
            <a:buChar char="••"/>
          </a:pPr>
          <a:r>
            <a:rPr lang="de-DE" sz="900" kern="1200" dirty="0"/>
            <a:t>Inițierea de activități de control al emisiilor de poluare
</a:t>
          </a:r>
          <a:r>
            <a:rPr lang="ro-RO" sz="900" kern="1200" dirty="0"/>
            <a:t>Oferirea unei asigurări </a:t>
          </a:r>
          <a:r>
            <a:rPr lang="de-DE" sz="900" kern="1200" dirty="0"/>
            <a:t>de sănătate la prețuri accesibile pentru membrii familiei
Sprijinirea screening-ului comunitar și a tratamentului pentru bolile predominante
Instituirea politicilor privind egalitatea de gen la locul de muncă</a:t>
          </a:r>
        </a:p>
      </dsp:txBody>
      <dsp:txXfrm>
        <a:off x="416235" y="3064056"/>
        <a:ext cx="2266734" cy="1076356"/>
      </dsp:txXfrm>
    </dsp:sp>
    <dsp:sp modelId="{B6A74EC7-0765-48D9-A752-AB75EA0FB827}">
      <dsp:nvSpPr>
        <dsp:cNvPr id="0" name=""/>
        <dsp:cNvSpPr/>
      </dsp:nvSpPr>
      <dsp:spPr>
        <a:xfrm>
          <a:off x="5123046" y="10411"/>
          <a:ext cx="3495838" cy="158627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96000" bIns="34290" numCol="1" spcCol="1270" anchor="ctr" anchorCtr="0">
          <a:noAutofit/>
        </a:bodyPr>
        <a:lstStyle/>
        <a:p>
          <a:pPr marL="0" lvl="1" indent="0" algn="l" defTabSz="400050">
            <a:lnSpc>
              <a:spcPct val="90000"/>
            </a:lnSpc>
            <a:spcBef>
              <a:spcPct val="0"/>
            </a:spcBef>
            <a:spcAft>
              <a:spcPct val="15000"/>
            </a:spcAft>
            <a:buChar char="••"/>
          </a:pPr>
          <a:r>
            <a:rPr lang="it-IT" sz="900" b="1" kern="1200" dirty="0"/>
            <a:t>Eliminarea pericolelor în mediul fizic:</a:t>
          </a:r>
          <a:endParaRPr lang="de-DE" sz="900" b="0" kern="1200" dirty="0"/>
        </a:p>
        <a:p>
          <a:pPr marL="268288" lvl="2" indent="0" algn="l" defTabSz="400050">
            <a:lnSpc>
              <a:spcPct val="90000"/>
            </a:lnSpc>
            <a:spcBef>
              <a:spcPct val="0"/>
            </a:spcBef>
            <a:spcAft>
              <a:spcPct val="15000"/>
            </a:spcAft>
            <a:buChar char="••"/>
          </a:pPr>
          <a:r>
            <a:rPr lang="de-DE" sz="900" b="0" kern="1200" dirty="0"/>
            <a:t>chimice (toxice, cancerigene)</a:t>
          </a:r>
        </a:p>
        <a:p>
          <a:pPr marL="268288" lvl="2" indent="0" algn="l" defTabSz="400050">
            <a:lnSpc>
              <a:spcPct val="90000"/>
            </a:lnSpc>
            <a:spcBef>
              <a:spcPct val="0"/>
            </a:spcBef>
            <a:spcAft>
              <a:spcPct val="15000"/>
            </a:spcAft>
            <a:buChar char="••"/>
          </a:pPr>
          <a:r>
            <a:rPr lang="de-DE" sz="900" b="0" kern="1200" dirty="0"/>
            <a:t>fizice (zgomot, căldură excesivă)
 biologică (boală infecțioasă)
 pericole electrice etc ...</a:t>
          </a:r>
        </a:p>
      </dsp:txBody>
      <dsp:txXfrm>
        <a:off x="6206642" y="45256"/>
        <a:ext cx="2377397" cy="1120013"/>
      </dsp:txXfrm>
    </dsp:sp>
    <dsp:sp modelId="{00E4FBEF-ABDE-4DFA-A371-246BAEB22B2F}">
      <dsp:nvSpPr>
        <dsp:cNvPr id="0" name=""/>
        <dsp:cNvSpPr/>
      </dsp:nvSpPr>
      <dsp:spPr>
        <a:xfrm>
          <a:off x="330211" y="26394"/>
          <a:ext cx="3454693" cy="15840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396000" rIns="34290" bIns="34290" numCol="1" spcCol="1270" anchor="ctr" anchorCtr="0">
          <a:noAutofit/>
        </a:bodyPr>
        <a:lstStyle/>
        <a:p>
          <a:pPr marL="57150" lvl="1" indent="-57150" algn="l" defTabSz="400050">
            <a:lnSpc>
              <a:spcPct val="90000"/>
            </a:lnSpc>
            <a:spcBef>
              <a:spcPct val="0"/>
            </a:spcBef>
            <a:spcAft>
              <a:spcPct val="15000"/>
            </a:spcAft>
            <a:buChar char="••"/>
          </a:pPr>
          <a:r>
            <a:rPr lang="ro-RO" sz="900" kern="1200" dirty="0"/>
            <a:t>Volum de muncă rezonalbil</a:t>
          </a:r>
          <a:endParaRPr lang="de-DE" sz="900" b="1" kern="1200" dirty="0"/>
        </a:p>
        <a:p>
          <a:pPr marL="57150" lvl="1" indent="-57150" algn="l" defTabSz="400050">
            <a:lnSpc>
              <a:spcPct val="90000"/>
            </a:lnSpc>
            <a:spcBef>
              <a:spcPct val="0"/>
            </a:spcBef>
            <a:spcAft>
              <a:spcPct val="15000"/>
            </a:spcAft>
            <a:buChar char="••"/>
          </a:pPr>
          <a:r>
            <a:rPr lang="ro-RO" sz="900" kern="1200" dirty="0"/>
            <a:t>Toleranță zero privind discriminarea sau hărțuirea la lucru</a:t>
          </a:r>
          <a:endParaRPr lang="de-DE" sz="900" kern="1200" dirty="0"/>
        </a:p>
        <a:p>
          <a:pPr marL="57150" lvl="1" indent="-57150" algn="l" defTabSz="400050">
            <a:lnSpc>
              <a:spcPct val="90000"/>
            </a:lnSpc>
            <a:spcBef>
              <a:spcPct val="0"/>
            </a:spcBef>
            <a:spcAft>
              <a:spcPct val="15000"/>
            </a:spcAft>
            <a:buChar char="••"/>
          </a:pPr>
          <a:r>
            <a:rPr lang="ro-RO" sz="900" kern="1200" dirty="0"/>
            <a:t>Respect pentru echilibrul dintre muncă și viața personală</a:t>
          </a:r>
          <a:endParaRPr lang="de-DE" sz="900" b="1" kern="1200" dirty="0"/>
        </a:p>
        <a:p>
          <a:pPr marL="57150" lvl="1" indent="-57150" algn="l" defTabSz="400050">
            <a:lnSpc>
              <a:spcPct val="90000"/>
            </a:lnSpc>
            <a:spcBef>
              <a:spcPct val="0"/>
            </a:spcBef>
            <a:spcAft>
              <a:spcPct val="15000"/>
            </a:spcAft>
            <a:buChar char="••"/>
          </a:pPr>
          <a:r>
            <a:rPr lang="ro-RO" sz="900" kern="1200" dirty="0"/>
            <a:t>Oferirea de resurse și sprijin emoțional</a:t>
          </a:r>
          <a:endParaRPr lang="de-DE" sz="900" b="1" kern="1200" dirty="0"/>
        </a:p>
        <a:p>
          <a:pPr marL="57150" lvl="1" indent="-57150" algn="l" defTabSz="400050">
            <a:lnSpc>
              <a:spcPct val="90000"/>
            </a:lnSpc>
            <a:spcBef>
              <a:spcPct val="0"/>
            </a:spcBef>
            <a:spcAft>
              <a:spcPct val="15000"/>
            </a:spcAft>
            <a:buChar char="••"/>
          </a:pPr>
          <a:r>
            <a:rPr lang="ro-RO" sz="900" kern="1200" dirty="0"/>
            <a:t>Flexibilitate in alegera locației și timpului de lucru</a:t>
          </a:r>
          <a:endParaRPr lang="de-DE" sz="900" kern="1200" dirty="0"/>
        </a:p>
        <a:p>
          <a:pPr marL="57150" lvl="1" indent="-57150" algn="l" defTabSz="311150">
            <a:lnSpc>
              <a:spcPct val="90000"/>
            </a:lnSpc>
            <a:spcBef>
              <a:spcPct val="0"/>
            </a:spcBef>
            <a:spcAft>
              <a:spcPct val="15000"/>
            </a:spcAft>
            <a:buChar char="••"/>
          </a:pPr>
          <a:endParaRPr lang="de-DE" sz="700" kern="1200" dirty="0"/>
        </a:p>
      </dsp:txBody>
      <dsp:txXfrm>
        <a:off x="365007" y="61190"/>
        <a:ext cx="2348693" cy="1118433"/>
      </dsp:txXfrm>
    </dsp:sp>
    <dsp:sp modelId="{87678F53-61A1-431B-B455-323D2B68DC38}">
      <dsp:nvSpPr>
        <dsp:cNvPr id="0" name=""/>
        <dsp:cNvSpPr/>
      </dsp:nvSpPr>
      <dsp:spPr>
        <a:xfrm>
          <a:off x="2656334" y="239280"/>
          <a:ext cx="1802323" cy="1802323"/>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a:t>Mediul de lucru psihosocial
</a:t>
          </a:r>
        </a:p>
      </dsp:txBody>
      <dsp:txXfrm>
        <a:off x="3184222" y="767168"/>
        <a:ext cx="1274435" cy="1274435"/>
      </dsp:txXfrm>
    </dsp:sp>
    <dsp:sp modelId="{51B73AD9-30A8-4BCA-8E91-174ED13BCFFA}">
      <dsp:nvSpPr>
        <dsp:cNvPr id="0" name=""/>
        <dsp:cNvSpPr/>
      </dsp:nvSpPr>
      <dsp:spPr>
        <a:xfrm rot="5400000">
          <a:off x="4574077" y="240992"/>
          <a:ext cx="1802323" cy="1802323"/>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a:t>Mediul de lucru</a:t>
          </a:r>
          <a:r>
            <a:rPr lang="ro-RO" sz="1300" kern="1200" dirty="0"/>
            <a:t> fizic</a:t>
          </a:r>
          <a:r>
            <a:rPr lang="de-DE" sz="1300" kern="1200" dirty="0"/>
            <a:t>
</a:t>
          </a:r>
        </a:p>
      </dsp:txBody>
      <dsp:txXfrm rot="-5400000">
        <a:off x="4574077" y="768880"/>
        <a:ext cx="1274435" cy="1274435"/>
      </dsp:txXfrm>
    </dsp:sp>
    <dsp:sp modelId="{E8C13AF7-EBB2-4875-8143-06C132ABECDD}">
      <dsp:nvSpPr>
        <dsp:cNvPr id="0" name=""/>
        <dsp:cNvSpPr/>
      </dsp:nvSpPr>
      <dsp:spPr>
        <a:xfrm rot="10800000">
          <a:off x="4541906" y="2124852"/>
          <a:ext cx="1802323" cy="1802323"/>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a:t>Resurse </a:t>
          </a:r>
          <a:r>
            <a:rPr lang="ro-RO" sz="1300" kern="1200" dirty="0"/>
            <a:t>pentru </a:t>
          </a:r>
          <a:r>
            <a:rPr lang="de-DE" sz="1300" kern="1200" dirty="0"/>
            <a:t>sănătate</a:t>
          </a:r>
          <a:r>
            <a:rPr lang="ro-RO" sz="1300" kern="1200" dirty="0"/>
            <a:t>a personală</a:t>
          </a:r>
          <a:r>
            <a:rPr lang="de-DE" sz="1300" kern="1200" dirty="0"/>
            <a:t>
</a:t>
          </a:r>
        </a:p>
      </dsp:txBody>
      <dsp:txXfrm rot="10800000">
        <a:off x="4541906" y="2124852"/>
        <a:ext cx="1274435" cy="1274435"/>
      </dsp:txXfrm>
    </dsp:sp>
    <dsp:sp modelId="{1B52C858-D35E-4274-91B1-B93A0C4E0A39}">
      <dsp:nvSpPr>
        <dsp:cNvPr id="0" name=""/>
        <dsp:cNvSpPr/>
      </dsp:nvSpPr>
      <dsp:spPr>
        <a:xfrm rot="16200000">
          <a:off x="2656334" y="2124852"/>
          <a:ext cx="1802323" cy="1802323"/>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a:t>Implicarea comunității antreprenoriale
</a:t>
          </a:r>
        </a:p>
      </dsp:txBody>
      <dsp:txXfrm rot="5400000">
        <a:off x="3184222" y="2124852"/>
        <a:ext cx="1274435" cy="1274435"/>
      </dsp:txXfrm>
    </dsp:sp>
    <dsp:sp modelId="{5C7374EE-3499-417E-8E1D-7C0A8E47D680}">
      <dsp:nvSpPr>
        <dsp:cNvPr id="0" name=""/>
        <dsp:cNvSpPr/>
      </dsp:nvSpPr>
      <dsp:spPr>
        <a:xfrm>
          <a:off x="4189141" y="1708611"/>
          <a:ext cx="622280" cy="54111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138DF3-E163-47D9-BC6B-1185A038728E}">
      <dsp:nvSpPr>
        <dsp:cNvPr id="0" name=""/>
        <dsp:cNvSpPr/>
      </dsp:nvSpPr>
      <dsp:spPr>
        <a:xfrm rot="10800000">
          <a:off x="4189141" y="1916731"/>
          <a:ext cx="622280" cy="54111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8</a:t>
            </a:fld>
            <a:endParaRPr lang="en-US"/>
          </a:p>
        </p:txBody>
      </p:sp>
    </p:spTree>
    <p:extLst>
      <p:ext uri="{BB962C8B-B14F-4D97-AF65-F5344CB8AC3E}">
        <p14:creationId xmlns:p14="http://schemas.microsoft.com/office/powerpoint/2010/main" val="191622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mFA</a:t>
            </a:r>
            <a:r>
              <a:rPr lang="en-US" dirty="0"/>
              <a:t> </a:t>
            </a:r>
            <a:r>
              <a:rPr lang="en-US" altLang="ko-KR" sz="1200" dirty="0">
                <a:solidFill>
                  <a:schemeClr val="tx1">
                    <a:lumMod val="75000"/>
                    <a:lumOff val="25000"/>
                  </a:schemeClr>
                </a:solidFill>
              </a:rPr>
              <a:t>(w/</a:t>
            </a:r>
            <a:r>
              <a:rPr lang="en-US" altLang="ko-KR" sz="1200" dirty="0" err="1">
                <a:solidFill>
                  <a:schemeClr val="tx1">
                    <a:lumMod val="75000"/>
                    <a:lumOff val="25000"/>
                  </a:schemeClr>
                </a:solidFill>
              </a:rPr>
              <a:t>mgmt</a:t>
            </a:r>
            <a:r>
              <a:rPr lang="en-US" altLang="ko-KR" sz="1200" dirty="0">
                <a:solidFill>
                  <a:schemeClr val="tx1">
                    <a:lumMod val="75000"/>
                    <a:lumOff val="25000"/>
                  </a:schemeClr>
                </a:solidFill>
              </a:rPr>
              <a:t>)</a:t>
            </a:r>
            <a:r>
              <a:rPr lang="en-US" dirty="0"/>
              <a:t> and </a:t>
            </a:r>
            <a:r>
              <a:rPr lang="en-US" dirty="0" err="1"/>
              <a:t>oFA</a:t>
            </a:r>
            <a:r>
              <a:rPr lang="en-US" dirty="0"/>
              <a:t> (</a:t>
            </a:r>
            <a:r>
              <a:rPr lang="en-US" altLang="ko-KR" sz="1200" dirty="0">
                <a:solidFill>
                  <a:schemeClr val="tx1">
                    <a:lumMod val="75000"/>
                    <a:lumOff val="25000"/>
                  </a:schemeClr>
                </a:solidFill>
              </a:rPr>
              <a:t>w/o </a:t>
            </a:r>
            <a:r>
              <a:rPr lang="en-US" altLang="ko-KR" sz="1200" dirty="0" err="1">
                <a:solidFill>
                  <a:schemeClr val="tx1">
                    <a:lumMod val="75000"/>
                    <a:lumOff val="25000"/>
                  </a:schemeClr>
                </a:solidFill>
              </a:rPr>
              <a:t>mgmt</a:t>
            </a:r>
            <a:r>
              <a:rPr lang="en-US" altLang="ko-KR" sz="1200" dirty="0">
                <a:solidFill>
                  <a:schemeClr val="tx1">
                    <a:lumMod val="75000"/>
                    <a:lumOff val="25000"/>
                  </a:schemeClr>
                </a:solidFill>
              </a:rPr>
              <a:t>) </a:t>
            </a:r>
            <a:r>
              <a:rPr lang="en-US" dirty="0"/>
              <a:t>were further subdivided according to physical activity (physical from "tend to agree", otherwise mental), mental received the subdivision according to complexity of the task based on the International Standard Classification of Occupations (ISCO-08 </a:t>
            </a:r>
            <a:r>
              <a:rPr lang="en-US" dirty="0" err="1"/>
              <a:t>Skilllevels</a:t>
            </a:r>
            <a:r>
              <a:rPr lang="en-US" dirty="0"/>
              <a:t>; [18]): complex (</a:t>
            </a:r>
            <a:r>
              <a:rPr lang="en-US" dirty="0" err="1"/>
              <a:t>compl</a:t>
            </a:r>
            <a:r>
              <a:rPr lang="en-US" dirty="0"/>
              <a:t>.; Level 3 &amp; 4) or non-complex (n. </a:t>
            </a:r>
            <a:r>
              <a:rPr lang="en-US" dirty="0" err="1"/>
              <a:t>compl</a:t>
            </a:r>
            <a:r>
              <a:rPr lang="en-US" dirty="0"/>
              <a:t>.; skilled or semi-skilled, Level 1 &amp; 2).</a:t>
            </a:r>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11</a:t>
            </a:fld>
            <a:endParaRPr lang="en-US"/>
          </a:p>
        </p:txBody>
      </p:sp>
    </p:spTree>
    <p:extLst>
      <p:ext uri="{BB962C8B-B14F-4D97-AF65-F5344CB8AC3E}">
        <p14:creationId xmlns:p14="http://schemas.microsoft.com/office/powerpoint/2010/main" val="9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Example</a:t>
            </a:r>
            <a:r>
              <a:rPr lang="de-DE" dirty="0"/>
              <a:t> Utrecht Work Engagement </a:t>
            </a:r>
            <a:r>
              <a:rPr lang="de-DE" dirty="0" err="1"/>
              <a:t>Scale</a:t>
            </a:r>
            <a:r>
              <a:rPr lang="de-DE" dirty="0"/>
              <a:t> (UWES): https://www.wilmarschaufeli.nl/publications/Schaufeli/Tests/UWES_GB_9.pdf</a:t>
            </a:r>
          </a:p>
        </p:txBody>
      </p:sp>
      <p:sp>
        <p:nvSpPr>
          <p:cNvPr id="4" name="Foliennummernplatzhalter 3"/>
          <p:cNvSpPr>
            <a:spLocks noGrp="1"/>
          </p:cNvSpPr>
          <p:nvPr>
            <p:ph type="sldNum" sz="quarter" idx="10"/>
          </p:nvPr>
        </p:nvSpPr>
        <p:spPr/>
        <p:txBody>
          <a:bodyPr/>
          <a:lstStyle/>
          <a:p>
            <a:fld id="{FA70BD6D-1BCC-4A91-94E8-ABBE7DE3D4F0}" type="slidenum">
              <a:rPr lang="en-US" smtClean="0"/>
              <a:t>12</a:t>
            </a:fld>
            <a:endParaRPr lang="en-US"/>
          </a:p>
        </p:txBody>
      </p:sp>
    </p:spTree>
    <p:extLst>
      <p:ext uri="{BB962C8B-B14F-4D97-AF65-F5344CB8AC3E}">
        <p14:creationId xmlns:p14="http://schemas.microsoft.com/office/powerpoint/2010/main" val="321907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https://link.springer.com/content/pdf/10.1007/s11553-021-00875-4.pdf</a:t>
            </a:r>
          </a:p>
        </p:txBody>
      </p:sp>
      <p:sp>
        <p:nvSpPr>
          <p:cNvPr id="4" name="Foliennummernplatzhalter 3"/>
          <p:cNvSpPr>
            <a:spLocks noGrp="1"/>
          </p:cNvSpPr>
          <p:nvPr>
            <p:ph type="sldNum" sz="quarter" idx="10"/>
          </p:nvPr>
        </p:nvSpPr>
        <p:spPr/>
        <p:txBody>
          <a:bodyPr/>
          <a:lstStyle/>
          <a:p>
            <a:fld id="{FA70BD6D-1BCC-4A91-94E8-ABBE7DE3D4F0}" type="slidenum">
              <a:rPr lang="en-US" smtClean="0"/>
              <a:t>13</a:t>
            </a:fld>
            <a:endParaRPr lang="en-US"/>
          </a:p>
        </p:txBody>
      </p:sp>
    </p:spTree>
    <p:extLst>
      <p:ext uri="{BB962C8B-B14F-4D97-AF65-F5344CB8AC3E}">
        <p14:creationId xmlns:p14="http://schemas.microsoft.com/office/powerpoint/2010/main" val="424721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15</a:t>
            </a:fld>
            <a:endParaRPr lang="en-US"/>
          </a:p>
        </p:txBody>
      </p:sp>
    </p:spTree>
    <p:extLst>
      <p:ext uri="{BB962C8B-B14F-4D97-AF65-F5344CB8AC3E}">
        <p14:creationId xmlns:p14="http://schemas.microsoft.com/office/powerpoint/2010/main" val="92078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tif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3.xml"/><Relationship Id="rId1" Type="http://schemas.openxmlformats.org/officeDocument/2006/relationships/video" Target="https://www.youtube.com/embed/g8qLidERkGY"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804836" y="4539038"/>
            <a:ext cx="8636336" cy="1077218"/>
          </a:xfrm>
          <a:prstGeom prst="rect">
            <a:avLst/>
          </a:prstGeom>
          <a:noFill/>
        </p:spPr>
        <p:txBody>
          <a:bodyPr wrap="square" rtlCol="0" anchor="ctr">
            <a:spAutoFit/>
          </a:bodyPr>
          <a:lstStyle/>
          <a:p>
            <a:pPr algn="ctr"/>
            <a:r>
              <a:rPr lang="es-ES" altLang="ko-KR" sz="3200" b="1" dirty="0" err="1">
                <a:solidFill>
                  <a:schemeClr val="bg1"/>
                </a:solidFill>
                <a:cs typeface="Arial" pitchFamily="34" charset="0"/>
              </a:rPr>
              <a:t>Starea</a:t>
            </a:r>
            <a:r>
              <a:rPr lang="es-ES" altLang="ko-KR" sz="3200" b="1" dirty="0">
                <a:solidFill>
                  <a:schemeClr val="bg1"/>
                </a:solidFill>
                <a:cs typeface="Arial" pitchFamily="34" charset="0"/>
              </a:rPr>
              <a:t> de </a:t>
            </a:r>
            <a:r>
              <a:rPr lang="es-ES" altLang="ko-KR" sz="3200" b="1" dirty="0" err="1">
                <a:solidFill>
                  <a:schemeClr val="bg1"/>
                </a:solidFill>
                <a:cs typeface="Arial" pitchFamily="34" charset="0"/>
              </a:rPr>
              <a:t>bine</a:t>
            </a:r>
            <a:r>
              <a:rPr lang="es-ES" altLang="ko-KR" sz="3200" b="1" dirty="0">
                <a:solidFill>
                  <a:schemeClr val="bg1"/>
                </a:solidFill>
                <a:cs typeface="Arial" pitchFamily="34" charset="0"/>
              </a:rPr>
              <a:t> personal</a:t>
            </a:r>
            <a:r>
              <a:rPr lang="ro-RO" altLang="ko-KR" sz="3200" b="1" dirty="0">
                <a:solidFill>
                  <a:schemeClr val="bg1"/>
                </a:solidFill>
                <a:cs typeface="Arial" pitchFamily="34" charset="0"/>
              </a:rPr>
              <a:t>ă la </a:t>
            </a:r>
            <a:r>
              <a:rPr lang="es-ES" altLang="ko-KR" sz="3200" b="1" dirty="0" err="1">
                <a:solidFill>
                  <a:schemeClr val="bg1"/>
                </a:solidFill>
                <a:cs typeface="Arial" pitchFamily="34" charset="0"/>
              </a:rPr>
              <a:t>locul</a:t>
            </a:r>
            <a:r>
              <a:rPr lang="es-ES" altLang="ko-KR" sz="3200" b="1" dirty="0">
                <a:solidFill>
                  <a:schemeClr val="bg1"/>
                </a:solidFill>
                <a:cs typeface="Arial" pitchFamily="34" charset="0"/>
              </a:rPr>
              <a:t> de </a:t>
            </a:r>
            <a:r>
              <a:rPr lang="es-ES" altLang="ko-KR" sz="3200" b="1" dirty="0" err="1">
                <a:solidFill>
                  <a:schemeClr val="bg1"/>
                </a:solidFill>
                <a:cs typeface="Arial" pitchFamily="34" charset="0"/>
              </a:rPr>
              <a:t>muncă</a:t>
            </a:r>
            <a:r>
              <a:rPr lang="es-ES" altLang="ko-KR" sz="3200" b="1" dirty="0">
                <a:solidFill>
                  <a:schemeClr val="bg1"/>
                </a:solidFill>
                <a:cs typeface="Arial" pitchFamily="34" charset="0"/>
              </a:rPr>
              <a:t>
</a:t>
            </a:r>
            <a:r>
              <a:rPr lang="en-US" altLang="ko-KR" sz="3200" b="1" dirty="0">
                <a:solidFill>
                  <a:schemeClr val="bg1"/>
                </a:solidFill>
                <a:cs typeface="Arial" pitchFamily="34" charset="0"/>
              </a:rPr>
              <a:t>Part</a:t>
            </a:r>
            <a:r>
              <a:rPr lang="ro-RO" altLang="ko-KR" sz="3200" b="1" dirty="0">
                <a:solidFill>
                  <a:schemeClr val="bg1"/>
                </a:solidFill>
                <a:cs typeface="Arial" pitchFamily="34" charset="0"/>
              </a:rPr>
              <a:t>e</a:t>
            </a:r>
            <a:r>
              <a:rPr lang="en-US" altLang="ko-KR" sz="3200" b="1" dirty="0" err="1">
                <a:solidFill>
                  <a:schemeClr val="bg1"/>
                </a:solidFill>
                <a:cs typeface="Arial" pitchFamily="34" charset="0"/>
              </a:rPr>
              <a:t>ner</a:t>
            </a:r>
            <a:r>
              <a:rPr lang="en-US" altLang="ko-KR" sz="3200" b="1" dirty="0">
                <a:solidFill>
                  <a:schemeClr val="bg1"/>
                </a:solidFill>
                <a:cs typeface="Arial" pitchFamily="34" charset="0"/>
              </a:rPr>
              <a:t>: MRK Management Consultants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401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10801"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779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
          <p:cNvSpPr txBox="1"/>
          <p:nvPr/>
        </p:nvSpPr>
        <p:spPr>
          <a:xfrm>
            <a:off x="1045182" y="348513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Secti</a:t>
            </a:r>
            <a:r>
              <a:rPr lang="ro-RO" altLang="ko-KR" sz="2800" b="1" dirty="0">
                <a:solidFill>
                  <a:srgbClr val="0594A9"/>
                </a:solidFill>
                <a:latin typeface="Trebuchet MS" panose="020B0603020202020204" pitchFamily="34" charset="0"/>
                <a:cs typeface="Arial" pitchFamily="34" charset="0"/>
              </a:rPr>
              <a:t>unile</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grpSp>
        <p:nvGrpSpPr>
          <p:cNvPr id="34" name="Group 39">
            <a:extLst>
              <a:ext uri="{FF2B5EF4-FFF2-40B4-BE49-F238E27FC236}">
                <a16:creationId xmlns:a16="http://schemas.microsoft.com/office/drawing/2014/main" xmlns="" id="{FA6E2EA0-6E66-4A2D-A0FF-7A7C34C30A55}"/>
              </a:ext>
            </a:extLst>
          </p:cNvPr>
          <p:cNvGrpSpPr/>
          <p:nvPr/>
        </p:nvGrpSpPr>
        <p:grpSpPr>
          <a:xfrm>
            <a:off x="5599378" y="4704524"/>
            <a:ext cx="199272" cy="206152"/>
            <a:chOff x="2411760" y="3708613"/>
            <a:chExt cx="206152" cy="206152"/>
          </a:xfrm>
        </p:grpSpPr>
        <p:sp>
          <p:nvSpPr>
            <p:cNvPr id="35"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0" name="Group 33">
            <a:extLst>
              <a:ext uri="{FF2B5EF4-FFF2-40B4-BE49-F238E27FC236}">
                <a16:creationId xmlns:a16="http://schemas.microsoft.com/office/drawing/2014/main" xmlns="" id="{8BE2F911-DB9A-40CA-BD2A-97F23CDE284A}"/>
              </a:ext>
            </a:extLst>
          </p:cNvPr>
          <p:cNvGrpSpPr/>
          <p:nvPr/>
        </p:nvGrpSpPr>
        <p:grpSpPr>
          <a:xfrm>
            <a:off x="5599378" y="3565945"/>
            <a:ext cx="199272" cy="206152"/>
            <a:chOff x="2411760" y="3708613"/>
            <a:chExt cx="206152" cy="206152"/>
          </a:xfrm>
        </p:grpSpPr>
        <p:sp>
          <p:nvSpPr>
            <p:cNvPr id="41"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99895" y="2223120"/>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50576" y="1929418"/>
            <a:ext cx="5500672" cy="1524396"/>
            <a:chOff x="5865235" y="1550545"/>
            <a:chExt cx="3647182" cy="1524396"/>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550545"/>
              <a:ext cx="3647182" cy="738664"/>
            </a:xfrm>
            <a:prstGeom prst="rect">
              <a:avLst/>
            </a:prstGeom>
            <a:noFill/>
          </p:spPr>
          <p:txBody>
            <a:bodyPr wrap="square" rtlCol="0" anchor="ctr">
              <a:spAutoFit/>
            </a:bodyPr>
            <a:lstStyle/>
            <a:p>
              <a:r>
                <a:rPr lang="en-US" altLang="ko-KR" sz="1400" b="1" dirty="0" err="1">
                  <a:solidFill>
                    <a:schemeClr val="tx1">
                      <a:lumMod val="75000"/>
                      <a:lumOff val="25000"/>
                    </a:schemeClr>
                  </a:solidFill>
                </a:rPr>
                <a:t>Cercetare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științifică</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privind</a:t>
              </a:r>
              <a:r>
                <a:rPr lang="en-US" altLang="ko-KR" sz="1400" b="1" dirty="0">
                  <a:solidFill>
                    <a:schemeClr val="tx1">
                      <a:lumMod val="75000"/>
                      <a:lumOff val="25000"/>
                    </a:schemeClr>
                  </a:solidFill>
                </a:rPr>
                <a:t> </a:t>
              </a:r>
              <a:r>
                <a:rPr lang="ro-RO" altLang="ko-KR" sz="1400" b="1" dirty="0">
                  <a:solidFill>
                    <a:schemeClr val="tx1">
                      <a:lumMod val="75000"/>
                      <a:lumOff val="25000"/>
                    </a:schemeClr>
                  </a:solidFill>
                </a:rPr>
                <a:t>starea de bine</a:t>
              </a:r>
              <a:r>
                <a:rPr lang="en-US" altLang="ko-KR" sz="1400" b="1" dirty="0">
                  <a:solidFill>
                    <a:schemeClr val="tx1">
                      <a:lumMod val="75000"/>
                      <a:lumOff val="25000"/>
                    </a:schemeClr>
                  </a:solidFill>
                </a:rPr>
                <a:t> la </a:t>
              </a:r>
              <a:r>
                <a:rPr lang="en-US" altLang="ko-KR" sz="1400" b="1" dirty="0" err="1">
                  <a:solidFill>
                    <a:schemeClr val="tx1">
                      <a:lumMod val="75000"/>
                      <a:lumOff val="25000"/>
                    </a:schemeClr>
                  </a:solidFill>
                </a:rPr>
                <a:t>locul</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muncă</a:t>
              </a:r>
              <a:r>
                <a:rPr lang="en-US" altLang="ko-KR" sz="1400" b="1" dirty="0">
                  <a:solidFill>
                    <a:schemeClr val="tx1">
                      <a:lumMod val="75000"/>
                      <a:lumOff val="25000"/>
                    </a:schemeClr>
                  </a:solidFill>
                </a:rPr>
                <a:t> – </a:t>
              </a:r>
              <a:r>
                <a:rPr lang="ro-RO" altLang="ko-KR" sz="1400" b="1" dirty="0">
                  <a:solidFill>
                    <a:schemeClr val="tx1">
                      <a:lumMod val="75000"/>
                      <a:lumOff val="25000"/>
                    </a:schemeClr>
                  </a:solidFill>
                </a:rPr>
                <a:t>introducere</a:t>
              </a:r>
              <a:r>
                <a:rPr lang="en-US" altLang="ko-KR" sz="1400" b="1" dirty="0">
                  <a:solidFill>
                    <a:schemeClr val="tx1">
                      <a:lumMod val="75000"/>
                      <a:lumOff val="25000"/>
                    </a:schemeClr>
                  </a:solidFill>
                </a:rPr>
                <a:t>
</a:t>
              </a:r>
              <a:endParaRPr lang="en-US" altLang="ko-KR" sz="1400" b="1" u="sng"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1015663"/>
            </a:xfrm>
            <a:prstGeom prst="rect">
              <a:avLst/>
            </a:prstGeom>
            <a:noFill/>
          </p:spPr>
          <p:txBody>
            <a:bodyPr wrap="square" rtlCol="0">
              <a:spAutoFit/>
            </a:bodyPr>
            <a:lstStyle/>
            <a:p>
              <a:r>
                <a:rPr lang="en-US" altLang="ko-KR" sz="1200" dirty="0" err="1">
                  <a:solidFill>
                    <a:schemeClr val="tx1">
                      <a:lumMod val="75000"/>
                      <a:lumOff val="25000"/>
                    </a:schemeClr>
                  </a:solidFill>
                </a:rPr>
                <a:t>Scopul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studiului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înțelege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relațiile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parametrii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legați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bunăstarea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persoanelor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angajate</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referire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special la </a:t>
              </a:r>
              <a:r>
                <a:rPr lang="en-US" altLang="ko-KR" sz="1200" dirty="0" err="1">
                  <a:solidFill>
                    <a:schemeClr val="tx1">
                      <a:lumMod val="75000"/>
                      <a:lumOff val="25000"/>
                    </a:schemeClr>
                  </a:solidFill>
                </a:rPr>
                <a:t>cinci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profiluri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ocupaționale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diferite</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munca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fizică</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mentală</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sarcini</a:t>
              </a:r>
              <a:r>
                <a:rPr lang="en-US" altLang="ko-KR" sz="1200" dirty="0">
                  <a:solidFill>
                    <a:schemeClr val="tx1">
                      <a:lumMod val="75000"/>
                      <a:lumOff val="25000"/>
                    </a:schemeClr>
                  </a:solidFill>
                </a:rPr>
                <a:t> de management (w / </a:t>
              </a:r>
              <a:r>
                <a:rPr lang="en-US" altLang="ko-KR" sz="1200" dirty="0" err="1">
                  <a:solidFill>
                    <a:schemeClr val="tx1">
                      <a:lumMod val="75000"/>
                      <a:lumOff val="25000"/>
                    </a:schemeClr>
                  </a:solidFill>
                </a:rPr>
                <a:t>mgmt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fără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sarcini</a:t>
              </a:r>
              <a:r>
                <a:rPr lang="en-US" altLang="ko-KR" sz="1200" dirty="0">
                  <a:solidFill>
                    <a:schemeClr val="tx1">
                      <a:lumMod val="75000"/>
                      <a:lumOff val="25000"/>
                    </a:schemeClr>
                  </a:solidFill>
                </a:rPr>
                <a:t> de management (w / o </a:t>
              </a:r>
              <a:r>
                <a:rPr lang="en-US" altLang="ko-KR" sz="1200" dirty="0" err="1">
                  <a:solidFill>
                    <a:schemeClr val="tx1">
                      <a:lumMod val="75000"/>
                      <a:lumOff val="25000"/>
                    </a:schemeClr>
                  </a:solidFill>
                </a:rPr>
                <a:t>mgmt</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9" name="TextBox 3"/>
          <p:cNvSpPr txBox="1"/>
          <p:nvPr/>
        </p:nvSpPr>
        <p:spPr>
          <a:xfrm>
            <a:off x="740319" y="2215599"/>
            <a:ext cx="4118489" cy="1200329"/>
          </a:xfrm>
          <a:prstGeom prst="rect">
            <a:avLst/>
          </a:prstGeom>
          <a:noFill/>
        </p:spPr>
        <p:txBody>
          <a:bodyPr wrap="square" rtlCol="0">
            <a:spAutoFit/>
          </a:bodyPr>
          <a:lstStyle/>
          <a:p>
            <a:pPr algn="ctr"/>
            <a:r>
              <a:rPr lang="en-US" altLang="ko-KR" b="1" dirty="0">
                <a:solidFill>
                  <a:srgbClr val="0594A9"/>
                </a:solidFill>
                <a:latin typeface="Trebuchet MS" panose="020B0603020202020204" pitchFamily="34" charset="0"/>
                <a:cs typeface="Arial" pitchFamily="34" charset="0"/>
              </a:rPr>
              <a:t>"</a:t>
            </a:r>
            <a:r>
              <a:rPr lang="en-US" altLang="ko-KR" b="1" dirty="0" err="1">
                <a:solidFill>
                  <a:srgbClr val="0594A9"/>
                </a:solidFill>
                <a:latin typeface="Trebuchet MS" panose="020B0603020202020204" pitchFamily="34" charset="0"/>
                <a:cs typeface="Arial" pitchFamily="34" charset="0"/>
              </a:rPr>
              <a:t>Influența</a:t>
            </a:r>
            <a:r>
              <a:rPr lang="en-US" altLang="ko-KR" b="1" dirty="0">
                <a:solidFill>
                  <a:srgbClr val="0594A9"/>
                </a:solidFill>
                <a:latin typeface="Trebuchet MS" panose="020B0603020202020204" pitchFamily="34" charset="0"/>
                <a:cs typeface="Arial" pitchFamily="34" charset="0"/>
              </a:rPr>
              <a:t> </a:t>
            </a:r>
            <a:r>
              <a:rPr lang="en-US" altLang="ko-KR" b="1" dirty="0" err="1">
                <a:solidFill>
                  <a:srgbClr val="0594A9"/>
                </a:solidFill>
                <a:latin typeface="Trebuchet MS" panose="020B0603020202020204" pitchFamily="34" charset="0"/>
                <a:cs typeface="Arial" pitchFamily="34" charset="0"/>
              </a:rPr>
              <a:t>muncii</a:t>
            </a:r>
            <a:r>
              <a:rPr lang="en-US" altLang="ko-KR" b="1" dirty="0">
                <a:solidFill>
                  <a:srgbClr val="0594A9"/>
                </a:solidFill>
                <a:latin typeface="Trebuchet MS" panose="020B0603020202020204" pitchFamily="34" charset="0"/>
                <a:cs typeface="Arial" pitchFamily="34" charset="0"/>
              </a:rPr>
              <a:t> </a:t>
            </a:r>
            <a:r>
              <a:rPr lang="en-US" altLang="ko-KR" b="1" dirty="0" err="1">
                <a:solidFill>
                  <a:srgbClr val="0594A9"/>
                </a:solidFill>
                <a:latin typeface="Trebuchet MS" panose="020B0603020202020204" pitchFamily="34" charset="0"/>
                <a:cs typeface="Arial" pitchFamily="34" charset="0"/>
              </a:rPr>
              <a:t>asupra</a:t>
            </a:r>
            <a:r>
              <a:rPr lang="en-US" altLang="ko-KR" b="1" dirty="0">
                <a:solidFill>
                  <a:srgbClr val="0594A9"/>
                </a:solidFill>
                <a:latin typeface="Trebuchet MS" panose="020B0603020202020204" pitchFamily="34" charset="0"/>
                <a:cs typeface="Arial" pitchFamily="34" charset="0"/>
              </a:rPr>
              <a:t> </a:t>
            </a:r>
            <a:r>
              <a:rPr lang="ro-RO" altLang="ko-KR" b="1" dirty="0">
                <a:solidFill>
                  <a:srgbClr val="0594A9"/>
                </a:solidFill>
                <a:latin typeface="Trebuchet MS" panose="020B0603020202020204" pitchFamily="34" charset="0"/>
                <a:cs typeface="Arial" pitchFamily="34" charset="0"/>
              </a:rPr>
              <a:t>stării de bine</a:t>
            </a:r>
            <a:r>
              <a:rPr lang="en-US" altLang="ko-KR" b="1" dirty="0">
                <a:solidFill>
                  <a:srgbClr val="0594A9"/>
                </a:solidFill>
                <a:latin typeface="Trebuchet MS" panose="020B0603020202020204" pitchFamily="34" charset="0"/>
                <a:cs typeface="Arial" pitchFamily="34" charset="0"/>
              </a:rPr>
              <a:t>, </a:t>
            </a:r>
            <a:r>
              <a:rPr lang="en-US" altLang="ko-KR" b="1" dirty="0" err="1">
                <a:solidFill>
                  <a:srgbClr val="0594A9"/>
                </a:solidFill>
                <a:latin typeface="Trebuchet MS" panose="020B0603020202020204" pitchFamily="34" charset="0"/>
                <a:cs typeface="Arial" pitchFamily="34" charset="0"/>
              </a:rPr>
              <a:t>ținând</a:t>
            </a:r>
            <a:r>
              <a:rPr lang="en-US" altLang="ko-KR" b="1" dirty="0">
                <a:solidFill>
                  <a:srgbClr val="0594A9"/>
                </a:solidFill>
                <a:latin typeface="Trebuchet MS" panose="020B0603020202020204" pitchFamily="34" charset="0"/>
                <a:cs typeface="Arial" pitchFamily="34" charset="0"/>
              </a:rPr>
              <a:t> </a:t>
            </a:r>
            <a:r>
              <a:rPr lang="en-US" altLang="ko-KR" b="1" dirty="0" err="1">
                <a:solidFill>
                  <a:srgbClr val="0594A9"/>
                </a:solidFill>
                <a:latin typeface="Trebuchet MS" panose="020B0603020202020204" pitchFamily="34" charset="0"/>
                <a:cs typeface="Arial" pitchFamily="34" charset="0"/>
              </a:rPr>
              <a:t>cont</a:t>
            </a:r>
            <a:r>
              <a:rPr lang="en-US" altLang="ko-KR" b="1" dirty="0">
                <a:solidFill>
                  <a:srgbClr val="0594A9"/>
                </a:solidFill>
                <a:latin typeface="Trebuchet MS" panose="020B0603020202020204" pitchFamily="34" charset="0"/>
                <a:cs typeface="Arial" pitchFamily="34" charset="0"/>
              </a:rPr>
              <a:t> de </a:t>
            </a:r>
            <a:r>
              <a:rPr lang="en-US" altLang="ko-KR" b="1" dirty="0" err="1">
                <a:solidFill>
                  <a:srgbClr val="0594A9"/>
                </a:solidFill>
                <a:latin typeface="Trebuchet MS" panose="020B0603020202020204" pitchFamily="34" charset="0"/>
                <a:cs typeface="Arial" pitchFamily="34" charset="0"/>
              </a:rPr>
              <a:t>diferite</a:t>
            </a:r>
            <a:r>
              <a:rPr lang="en-US" altLang="ko-KR" b="1" dirty="0">
                <a:solidFill>
                  <a:srgbClr val="0594A9"/>
                </a:solidFill>
                <a:latin typeface="Trebuchet MS" panose="020B0603020202020204" pitchFamily="34" charset="0"/>
                <a:cs typeface="Arial" pitchFamily="34" charset="0"/>
              </a:rPr>
              <a:t> </a:t>
            </a:r>
            <a:r>
              <a:rPr lang="en-US" altLang="ko-KR" b="1" dirty="0" err="1">
                <a:solidFill>
                  <a:srgbClr val="0594A9"/>
                </a:solidFill>
                <a:latin typeface="Trebuchet MS" panose="020B0603020202020204" pitchFamily="34" charset="0"/>
                <a:cs typeface="Arial" pitchFamily="34" charset="0"/>
              </a:rPr>
              <a:t>profiluri</a:t>
            </a:r>
            <a:r>
              <a:rPr lang="en-US" altLang="ko-KR" b="1" dirty="0">
                <a:solidFill>
                  <a:srgbClr val="0594A9"/>
                </a:solidFill>
                <a:latin typeface="Trebuchet MS" panose="020B0603020202020204" pitchFamily="34" charset="0"/>
                <a:cs typeface="Arial" pitchFamily="34" charset="0"/>
              </a:rPr>
              <a:t> </a:t>
            </a:r>
            <a:r>
              <a:rPr lang="en-US" altLang="ko-KR" b="1" dirty="0" err="1">
                <a:solidFill>
                  <a:srgbClr val="0594A9"/>
                </a:solidFill>
                <a:latin typeface="Trebuchet MS" panose="020B0603020202020204" pitchFamily="34" charset="0"/>
                <a:cs typeface="Arial" pitchFamily="34" charset="0"/>
              </a:rPr>
              <a:t>profesionale</a:t>
            </a:r>
            <a:r>
              <a:rPr lang="en-US" altLang="ko-KR" b="1" dirty="0">
                <a:solidFill>
                  <a:srgbClr val="0594A9"/>
                </a:solidFill>
                <a:latin typeface="Trebuchet MS" panose="020B0603020202020204" pitchFamily="34" charset="0"/>
                <a:cs typeface="Arial" pitchFamily="34" charset="0"/>
              </a:rPr>
              <a:t>"
</a:t>
            </a:r>
          </a:p>
        </p:txBody>
      </p:sp>
      <p:sp>
        <p:nvSpPr>
          <p:cNvPr id="48" name="TextBox 3"/>
          <p:cNvSpPr txBox="1"/>
          <p:nvPr/>
        </p:nvSpPr>
        <p:spPr>
          <a:xfrm>
            <a:off x="4858808" y="92659"/>
            <a:ext cx="6986002" cy="1569660"/>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de învățare 2 - Cercetări despre munca convenabilă
</a:t>
            </a:r>
            <a:endParaRPr lang="en-US" altLang="ko-KR" sz="2400" b="1" dirty="0">
              <a:solidFill>
                <a:srgbClr val="F36A0D"/>
              </a:solidFill>
              <a:latin typeface="Trebuchet MS" panose="020B0603020202020204" pitchFamily="34" charset="0"/>
              <a:cs typeface="Arial" pitchFamily="34" charset="0"/>
            </a:endParaRPr>
          </a:p>
        </p:txBody>
      </p:sp>
      <p:grpSp>
        <p:nvGrpSpPr>
          <p:cNvPr id="52" name="그룹 61">
            <a:extLst>
              <a:ext uri="{FF2B5EF4-FFF2-40B4-BE49-F238E27FC236}">
                <a16:creationId xmlns:a16="http://schemas.microsoft.com/office/drawing/2014/main" xmlns="" id="{CFFB7B79-DD9F-4013-BA85-CFF5BD7A1EB2}"/>
              </a:ext>
            </a:extLst>
          </p:cNvPr>
          <p:cNvGrpSpPr/>
          <p:nvPr/>
        </p:nvGrpSpPr>
        <p:grpSpPr>
          <a:xfrm>
            <a:off x="5850576" y="4409620"/>
            <a:ext cx="5994234" cy="1524396"/>
            <a:chOff x="5865235" y="2665342"/>
            <a:chExt cx="3974435" cy="1524396"/>
          </a:xfrm>
        </p:grpSpPr>
        <p:sp>
          <p:nvSpPr>
            <p:cNvPr id="53" name="TextBox 37">
              <a:extLst>
                <a:ext uri="{FF2B5EF4-FFF2-40B4-BE49-F238E27FC236}">
                  <a16:creationId xmlns:a16="http://schemas.microsoft.com/office/drawing/2014/main" xmlns="" id="{2486FB4F-D81D-4A94-BB5A-C3912A5A87A8}"/>
                </a:ext>
              </a:extLst>
            </p:cNvPr>
            <p:cNvSpPr txBox="1"/>
            <p:nvPr/>
          </p:nvSpPr>
          <p:spPr>
            <a:xfrm>
              <a:off x="5865235" y="2665342"/>
              <a:ext cx="3974435" cy="738664"/>
            </a:xfrm>
            <a:prstGeom prst="rect">
              <a:avLst/>
            </a:prstGeom>
            <a:noFill/>
          </p:spPr>
          <p:txBody>
            <a:bodyPr wrap="square" rtlCol="0" anchor="ctr">
              <a:spAutoFit/>
            </a:bodyPr>
            <a:lstStyle/>
            <a:p>
              <a:r>
                <a:rPr lang="en-US" altLang="ko-KR" sz="1400" b="1" dirty="0" err="1">
                  <a:solidFill>
                    <a:schemeClr val="tx1">
                      <a:lumMod val="75000"/>
                      <a:lumOff val="25000"/>
                    </a:schemeClr>
                  </a:solidFill>
                </a:rPr>
                <a:t>Cercetări</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științifice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privind</a:t>
              </a:r>
              <a:r>
                <a:rPr lang="en-US" altLang="ko-KR" sz="1400" b="1" dirty="0">
                  <a:solidFill>
                    <a:schemeClr val="tx1">
                      <a:lumMod val="75000"/>
                      <a:lumOff val="25000"/>
                    </a:schemeClr>
                  </a:solidFill>
                </a:rPr>
                <a:t> </a:t>
              </a:r>
              <a:r>
                <a:rPr lang="ro-RO" altLang="ko-KR" sz="1400" b="1" dirty="0">
                  <a:solidFill>
                    <a:schemeClr val="tx1">
                      <a:lumMod val="75000"/>
                      <a:lumOff val="25000"/>
                    </a:schemeClr>
                  </a:solidFill>
                </a:rPr>
                <a:t>starea de bine</a:t>
              </a:r>
              <a:r>
                <a:rPr lang="en-US" altLang="ko-KR" sz="1400" b="1" dirty="0">
                  <a:solidFill>
                    <a:schemeClr val="tx1">
                      <a:lumMod val="75000"/>
                      <a:lumOff val="25000"/>
                    </a:schemeClr>
                  </a:solidFill>
                </a:rPr>
                <a:t> la </a:t>
              </a:r>
              <a:r>
                <a:rPr lang="en-US" altLang="ko-KR" sz="1400" b="1" dirty="0" err="1">
                  <a:solidFill>
                    <a:schemeClr val="tx1">
                      <a:lumMod val="75000"/>
                      <a:lumOff val="25000"/>
                    </a:schemeClr>
                  </a:solidFill>
                </a:rPr>
                <a:t>locul</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muncă</a:t>
              </a:r>
              <a:r>
                <a:rPr lang="en-US" altLang="ko-KR" sz="1400" b="1" dirty="0">
                  <a:solidFill>
                    <a:schemeClr val="tx1">
                      <a:lumMod val="75000"/>
                      <a:lumOff val="25000"/>
                    </a:schemeClr>
                  </a:solidFill>
                </a:rPr>
                <a:t> – </a:t>
              </a:r>
              <a:r>
                <a:rPr lang="en-US" altLang="ko-KR" sz="1400" b="1" dirty="0" err="1">
                  <a:solidFill>
                    <a:schemeClr val="tx1">
                      <a:lumMod val="75000"/>
                      <a:lumOff val="25000"/>
                    </a:schemeClr>
                  </a:solidFill>
                </a:rPr>
                <a:t>rezultate</a:t>
              </a:r>
              <a:r>
                <a:rPr lang="en-US" altLang="ko-KR" sz="1400" b="1" dirty="0">
                  <a:solidFill>
                    <a:schemeClr val="tx1">
                      <a:lumMod val="75000"/>
                      <a:lumOff val="25000"/>
                    </a:schemeClr>
                  </a:solidFill>
                </a:rPr>
                <a:t> 
</a:t>
              </a:r>
              <a:endParaRPr lang="en-US" altLang="ko-KR" sz="1400" b="1" u="sng" dirty="0">
                <a:solidFill>
                  <a:schemeClr val="tx1">
                    <a:lumMod val="75000"/>
                    <a:lumOff val="25000"/>
                  </a:schemeClr>
                </a:solidFill>
              </a:endParaRPr>
            </a:p>
          </p:txBody>
        </p:sp>
        <p:sp>
          <p:nvSpPr>
            <p:cNvPr id="56" name="TextBox 38">
              <a:extLst>
                <a:ext uri="{FF2B5EF4-FFF2-40B4-BE49-F238E27FC236}">
                  <a16:creationId xmlns:a16="http://schemas.microsoft.com/office/drawing/2014/main" xmlns="" id="{6F00241E-BDD5-4E53-9352-0D02A555DDA1}"/>
                </a:ext>
              </a:extLst>
            </p:cNvPr>
            <p:cNvSpPr txBox="1"/>
            <p:nvPr/>
          </p:nvSpPr>
          <p:spPr>
            <a:xfrm>
              <a:off x="5865235" y="3174075"/>
              <a:ext cx="3646840" cy="1015663"/>
            </a:xfrm>
            <a:prstGeom prst="rect">
              <a:avLst/>
            </a:prstGeom>
            <a:noFill/>
          </p:spPr>
          <p:txBody>
            <a:bodyPr wrap="square" rtlCol="0">
              <a:spAutoFit/>
            </a:bodyPr>
            <a:lstStyle/>
            <a:p>
              <a:r>
                <a:rPr lang="en-US" altLang="ko-KR" sz="1200" dirty="0">
                  <a:solidFill>
                    <a:schemeClr val="tx1">
                      <a:lumMod val="75000"/>
                      <a:lumOff val="25000"/>
                    </a:schemeClr>
                  </a:solidFill>
                </a:rPr>
                <a:t>S-au </a:t>
              </a:r>
              <a:r>
                <a:rPr lang="en-US" altLang="ko-KR" sz="1200" dirty="0" err="1">
                  <a:solidFill>
                    <a:schemeClr val="tx1">
                      <a:lumMod val="75000"/>
                      <a:lumOff val="25000"/>
                    </a:schemeClr>
                  </a:solidFill>
                </a:rPr>
                <a:t>găsit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corelații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semnificative</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punct</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vedere</a:t>
              </a:r>
              <a:r>
                <a:rPr lang="en-US" altLang="ko-KR" sz="1200" dirty="0">
                  <a:solidFill>
                    <a:schemeClr val="tx1">
                      <a:lumMod val="75000"/>
                      <a:lumOff val="25000"/>
                    </a:schemeClr>
                  </a:solidFill>
                </a:rPr>
                <a:t> statistic </a:t>
              </a:r>
              <a:r>
                <a:rPr lang="en-US" altLang="ko-KR" sz="1200" dirty="0" err="1">
                  <a:solidFill>
                    <a:schemeClr val="tx1">
                      <a:lumMod val="75000"/>
                      <a:lumOff val="25000"/>
                    </a:schemeClr>
                  </a:solidFill>
                </a:rPr>
                <a:t>între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volumul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implicarea</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locul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bunăstarea</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diferă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diferitele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profiluri</a:t>
              </a:r>
              <a:r>
                <a:rPr lang="en-US" altLang="ko-KR" sz="1200" dirty="0">
                  <a:solidFill>
                    <a:schemeClr val="tx1">
                      <a:lumMod val="75000"/>
                      <a:lumOff val="25000"/>
                    </a:schemeClr>
                  </a:solidFill>
                </a:rPr>
                <a:t> ale </a:t>
              </a:r>
              <a:r>
                <a:rPr lang="en-US" altLang="ko-KR" sz="1200" dirty="0" err="1">
                  <a:solidFill>
                    <a:schemeClr val="tx1">
                      <a:lumMod val="75000"/>
                      <a:lumOff val="25000"/>
                    </a:schemeClr>
                  </a:solidFill>
                </a:rPr>
                <a:t>postului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Corelația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volumul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starea</a:t>
              </a:r>
              <a:r>
                <a:rPr lang="en-US" altLang="ko-KR" sz="1200" dirty="0">
                  <a:solidFill>
                    <a:schemeClr val="tx1">
                      <a:lumMod val="75000"/>
                      <a:lumOff val="25000"/>
                    </a:schemeClr>
                  </a:solidFill>
                </a:rPr>
                <a:t> de bine a </a:t>
              </a:r>
              <a:r>
                <a:rPr lang="en-US" altLang="ko-KR" sz="1200" dirty="0" err="1">
                  <a:solidFill>
                    <a:schemeClr val="tx1">
                      <a:lumMod val="75000"/>
                      <a:lumOff val="25000"/>
                    </a:schemeClr>
                  </a:solidFill>
                </a:rPr>
                <a:t>avut</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corelație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statistică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mare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angajați</a:t>
              </a:r>
              <a:r>
                <a:rPr lang="en-US" altLang="ko-KR" sz="1200" dirty="0">
                  <a:solidFill>
                    <a:schemeClr val="tx1">
                      <a:lumMod val="75000"/>
                      <a:lumOff val="25000"/>
                    </a:schemeClr>
                  </a:solidFill>
                </a:rPr>
                <a:t> w / mgmt. 
</a:t>
              </a:r>
              <a:endParaRPr lang="ko-KR" altLang="en-US" sz="1200" dirty="0">
                <a:solidFill>
                  <a:schemeClr val="tx1">
                    <a:lumMod val="75000"/>
                    <a:lumOff val="25000"/>
                  </a:schemeClr>
                </a:solidFill>
              </a:endParaRPr>
            </a:p>
          </p:txBody>
        </p:sp>
      </p:grpSp>
      <p:sp>
        <p:nvSpPr>
          <p:cNvPr id="26" name="Textfeld 25"/>
          <p:cNvSpPr txBox="1"/>
          <p:nvPr/>
        </p:nvSpPr>
        <p:spPr>
          <a:xfrm>
            <a:off x="7817920" y="6252745"/>
            <a:ext cx="4026890" cy="230832"/>
          </a:xfrm>
          <a:prstGeom prst="rect">
            <a:avLst/>
          </a:prstGeom>
          <a:noFill/>
        </p:spPr>
        <p:txBody>
          <a:bodyPr wrap="square" rtlCol="0">
            <a:spAutoFit/>
          </a:bodyPr>
          <a:lstStyle/>
          <a:p>
            <a:r>
              <a:rPr lang="de-DE" sz="900" dirty="0">
                <a:solidFill>
                  <a:schemeClr val="bg1">
                    <a:lumMod val="75000"/>
                  </a:schemeClr>
                </a:solidFill>
              </a:rPr>
              <a:t>Source: https://link.springer.com/article/10.1007%2Fs11553-021-00875-4</a:t>
            </a:r>
          </a:p>
        </p:txBody>
      </p:sp>
      <p:grpSp>
        <p:nvGrpSpPr>
          <p:cNvPr id="37" name="그룹 2">
            <a:extLst>
              <a:ext uri="{FF2B5EF4-FFF2-40B4-BE49-F238E27FC236}">
                <a16:creationId xmlns:a16="http://schemas.microsoft.com/office/drawing/2014/main" xmlns="" id="{6AD24671-2804-49FF-BDF2-658AB7C3F0BF}"/>
              </a:ext>
            </a:extLst>
          </p:cNvPr>
          <p:cNvGrpSpPr/>
          <p:nvPr/>
        </p:nvGrpSpPr>
        <p:grpSpPr>
          <a:xfrm>
            <a:off x="5850060" y="3272245"/>
            <a:ext cx="5994750" cy="1339730"/>
            <a:chOff x="5865235" y="3780139"/>
            <a:chExt cx="3974777" cy="1339730"/>
          </a:xfrm>
        </p:grpSpPr>
        <p:sp>
          <p:nvSpPr>
            <p:cNvPr id="38" name="TextBox 43">
              <a:extLst>
                <a:ext uri="{FF2B5EF4-FFF2-40B4-BE49-F238E27FC236}">
                  <a16:creationId xmlns:a16="http://schemas.microsoft.com/office/drawing/2014/main" xmlns="" id="{B32AD888-5FC4-4DAB-927D-F2F9987B8C82}"/>
                </a:ext>
              </a:extLst>
            </p:cNvPr>
            <p:cNvSpPr txBox="1"/>
            <p:nvPr/>
          </p:nvSpPr>
          <p:spPr>
            <a:xfrm>
              <a:off x="5865235" y="3780139"/>
              <a:ext cx="3974777" cy="738664"/>
            </a:xfrm>
            <a:prstGeom prst="rect">
              <a:avLst/>
            </a:prstGeom>
            <a:noFill/>
          </p:spPr>
          <p:txBody>
            <a:bodyPr wrap="square" rtlCol="0" anchor="ctr">
              <a:spAutoFit/>
            </a:bodyPr>
            <a:lstStyle/>
            <a:p>
              <a:r>
                <a:rPr lang="en-US" altLang="ko-KR" sz="1400" b="1" dirty="0" err="1">
                  <a:solidFill>
                    <a:schemeClr val="tx1">
                      <a:lumMod val="75000"/>
                      <a:lumOff val="25000"/>
                    </a:schemeClr>
                  </a:solidFill>
                </a:rPr>
                <a:t>Cercetare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științifică</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privind</a:t>
              </a:r>
              <a:r>
                <a:rPr lang="en-US" altLang="ko-KR" sz="1400" b="1" dirty="0">
                  <a:solidFill>
                    <a:schemeClr val="tx1">
                      <a:lumMod val="75000"/>
                      <a:lumOff val="25000"/>
                    </a:schemeClr>
                  </a:solidFill>
                </a:rPr>
                <a:t> </a:t>
              </a:r>
              <a:r>
                <a:rPr lang="ro-RO" altLang="ko-KR" sz="1400" b="1" dirty="0">
                  <a:solidFill>
                    <a:schemeClr val="tx1">
                      <a:lumMod val="75000"/>
                      <a:lumOff val="25000"/>
                    </a:schemeClr>
                  </a:solidFill>
                </a:rPr>
                <a:t>starea de bine</a:t>
              </a:r>
              <a:r>
                <a:rPr lang="en-US" altLang="ko-KR" sz="1400" b="1" dirty="0">
                  <a:solidFill>
                    <a:schemeClr val="tx1">
                      <a:lumMod val="75000"/>
                      <a:lumOff val="25000"/>
                    </a:schemeClr>
                  </a:solidFill>
                </a:rPr>
                <a:t> la </a:t>
              </a:r>
              <a:r>
                <a:rPr lang="en-US" altLang="ko-KR" sz="1400" b="1" dirty="0" err="1">
                  <a:solidFill>
                    <a:schemeClr val="tx1">
                      <a:lumMod val="75000"/>
                      <a:lumOff val="25000"/>
                    </a:schemeClr>
                  </a:solidFill>
                </a:rPr>
                <a:t>locul</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muncă</a:t>
              </a:r>
              <a:r>
                <a:rPr lang="en-US" altLang="ko-KR" sz="1400" b="1" dirty="0">
                  <a:solidFill>
                    <a:schemeClr val="tx1">
                      <a:lumMod val="75000"/>
                      <a:lumOff val="25000"/>
                    </a:schemeClr>
                  </a:solidFill>
                </a:rPr>
                <a:t> – </a:t>
              </a:r>
              <a:r>
                <a:rPr lang="en-US" altLang="ko-KR" sz="1400" b="1" dirty="0" err="1">
                  <a:solidFill>
                    <a:schemeClr val="tx1">
                      <a:lumMod val="75000"/>
                      <a:lumOff val="25000"/>
                    </a:schemeClr>
                  </a:solidFill>
                </a:rPr>
                <a:t>analiză</a:t>
              </a:r>
              <a:r>
                <a:rPr lang="en-US" altLang="ko-KR" sz="1400" b="1" dirty="0">
                  <a:solidFill>
                    <a:schemeClr val="tx1">
                      <a:lumMod val="75000"/>
                      <a:lumOff val="25000"/>
                    </a:schemeClr>
                  </a:solidFill>
                </a:rPr>
                <a:t>
</a:t>
              </a:r>
              <a:endParaRPr lang="en-US" altLang="ko-KR" sz="1400" b="1" u="sng" dirty="0">
                <a:solidFill>
                  <a:schemeClr val="tx1">
                    <a:lumMod val="75000"/>
                    <a:lumOff val="25000"/>
                  </a:schemeClr>
                </a:solidFill>
              </a:endParaRPr>
            </a:p>
          </p:txBody>
        </p:sp>
        <p:sp>
          <p:nvSpPr>
            <p:cNvPr id="39" name="TextBox 44">
              <a:extLst>
                <a:ext uri="{FF2B5EF4-FFF2-40B4-BE49-F238E27FC236}">
                  <a16:creationId xmlns:a16="http://schemas.microsoft.com/office/drawing/2014/main" xmlns="" id="{95BE2749-442A-4DA2-9752-2BBEAB4B15B3}"/>
                </a:ext>
              </a:extLst>
            </p:cNvPr>
            <p:cNvSpPr txBox="1"/>
            <p:nvPr/>
          </p:nvSpPr>
          <p:spPr>
            <a:xfrm>
              <a:off x="5865235" y="4288872"/>
              <a:ext cx="3646840" cy="830997"/>
            </a:xfrm>
            <a:prstGeom prst="rect">
              <a:avLst/>
            </a:prstGeom>
            <a:noFill/>
          </p:spPr>
          <p:txBody>
            <a:bodyPr wrap="square" rtlCol="0">
              <a:spAutoFit/>
            </a:bodyPr>
            <a:lstStyle/>
            <a:p>
              <a:r>
                <a:rPr lang="en-US" sz="1200" dirty="0" err="1"/>
                <a:t>Datele</a:t>
              </a:r>
              <a:r>
                <a:rPr lang="en-US" sz="1200" dirty="0"/>
                <a:t> a 3350 de </a:t>
              </a:r>
              <a:r>
                <a:rPr lang="en-US" sz="1200" dirty="0" err="1"/>
                <a:t>angajați</a:t>
              </a:r>
              <a:r>
                <a:rPr lang="en-US" sz="1200" dirty="0"/>
                <a:t> au </a:t>
              </a:r>
              <a:r>
                <a:rPr lang="en-US" sz="1200" dirty="0" err="1"/>
                <a:t>fost</a:t>
              </a:r>
              <a:r>
                <a:rPr lang="en-US" sz="1200" dirty="0"/>
                <a:t> </a:t>
              </a:r>
              <a:r>
                <a:rPr lang="en-US" sz="1200" dirty="0" err="1"/>
                <a:t>colectate</a:t>
              </a:r>
              <a:r>
                <a:rPr lang="en-US" sz="1200" dirty="0"/>
                <a:t> </a:t>
              </a:r>
              <a:r>
                <a:rPr lang="en-US" sz="1200" dirty="0" err="1"/>
                <a:t>și</a:t>
              </a:r>
              <a:r>
                <a:rPr lang="en-US" sz="1200" dirty="0"/>
                <a:t> evaluate </a:t>
              </a:r>
              <a:r>
                <a:rPr lang="en-US" sz="1200" dirty="0" err="1"/>
                <a:t>folosind</a:t>
              </a:r>
              <a:r>
                <a:rPr lang="en-US" sz="1200" dirty="0"/>
                <a:t> </a:t>
              </a:r>
              <a:r>
                <a:rPr lang="en-US" sz="1200" dirty="0" err="1"/>
                <a:t>modele</a:t>
              </a:r>
              <a:r>
                <a:rPr lang="en-US" sz="1200" dirty="0"/>
                <a:t> </a:t>
              </a:r>
              <a:r>
                <a:rPr lang="en-US" sz="1200" dirty="0" err="1"/>
                <a:t>matematice</a:t>
              </a:r>
              <a:r>
                <a:rPr lang="en-US" sz="1200" dirty="0"/>
                <a:t>: </a:t>
              </a:r>
              <a:r>
                <a:rPr lang="en-US" sz="1200" dirty="0" err="1"/>
                <a:t>analiza</a:t>
              </a:r>
              <a:r>
                <a:rPr lang="en-US" sz="1200" dirty="0"/>
                <a:t> </a:t>
              </a:r>
              <a:r>
                <a:rPr lang="en-US" sz="1200" dirty="0" err="1"/>
                <a:t>factorilor</a:t>
              </a:r>
              <a:r>
                <a:rPr lang="en-US" sz="1200" dirty="0"/>
                <a:t> de </a:t>
              </a:r>
              <a:r>
                <a:rPr lang="en-US" sz="1200" dirty="0" err="1"/>
                <a:t>confirmare</a:t>
              </a:r>
              <a:r>
                <a:rPr lang="en-US" sz="1200" dirty="0"/>
                <a:t>, </a:t>
              </a:r>
              <a:r>
                <a:rPr lang="en-US" sz="1200" dirty="0" err="1"/>
                <a:t>modelul</a:t>
              </a:r>
              <a:r>
                <a:rPr lang="en-US" sz="1200" dirty="0"/>
                <a:t> </a:t>
              </a:r>
              <a:r>
                <a:rPr lang="en-US" sz="1200" dirty="0" err="1"/>
                <a:t>ecuațiilor</a:t>
              </a:r>
              <a:r>
                <a:rPr lang="en-US" sz="1200" dirty="0"/>
                <a:t> </a:t>
              </a:r>
              <a:r>
                <a:rPr lang="en-US" sz="1200" dirty="0" err="1"/>
                <a:t>structurale</a:t>
              </a:r>
              <a:r>
                <a:rPr lang="en-US" sz="1200" dirty="0"/>
                <a:t> </a:t>
              </a:r>
              <a:r>
                <a:rPr lang="en-US" sz="1200" dirty="0" err="1"/>
                <a:t>și</a:t>
              </a:r>
              <a:r>
                <a:rPr lang="en-US" sz="1200" dirty="0"/>
                <a:t> </a:t>
              </a:r>
              <a:r>
                <a:rPr lang="en-US" sz="1200" dirty="0" err="1"/>
                <a:t>gruparea</a:t>
              </a:r>
              <a:r>
                <a:rPr lang="en-US" sz="1200" dirty="0"/>
                <a:t> k-means
</a:t>
              </a:r>
              <a:endParaRPr lang="de-DE" sz="1200" dirty="0"/>
            </a:p>
          </p:txBody>
        </p:sp>
      </p:grpSp>
      <p:sp>
        <p:nvSpPr>
          <p:cNvPr id="4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49" name="Immagin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53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4868196" y="92659"/>
            <a:ext cx="6976614" cy="1569660"/>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de învățare 2 - Cercetări despre munca convenabilă
</a:t>
            </a:r>
            <a:endParaRPr lang="en-US" altLang="ko-KR" sz="2400" b="1" dirty="0">
              <a:solidFill>
                <a:srgbClr val="F36A0D"/>
              </a:solidFill>
              <a:latin typeface="Trebuchet MS" panose="020B0603020202020204" pitchFamily="34" charset="0"/>
              <a:cs typeface="Arial" pitchFamily="34" charset="0"/>
            </a:endParaRPr>
          </a:p>
        </p:txBody>
      </p:sp>
      <p:sp>
        <p:nvSpPr>
          <p:cNvPr id="2" name="Textfeld 1"/>
          <p:cNvSpPr txBox="1"/>
          <p:nvPr/>
        </p:nvSpPr>
        <p:spPr>
          <a:xfrm>
            <a:off x="1003134" y="2179254"/>
            <a:ext cx="8338090" cy="923330"/>
          </a:xfrm>
          <a:prstGeom prst="rect">
            <a:avLst/>
          </a:prstGeom>
          <a:noFill/>
        </p:spPr>
        <p:txBody>
          <a:bodyPr wrap="square" rtlCol="0">
            <a:spAutoFit/>
          </a:bodyPr>
          <a:lstStyle/>
          <a:p>
            <a:r>
              <a:rPr lang="de-DE" dirty="0"/>
              <a:t>Cercetarea a fost realizată în 2014 prin sondaj online digital, anonim, al unui eșantion de 3350 de angajați care lucrează în Elveția în diferite grupuri ocupaționale și industrii.
</a:t>
            </a:r>
          </a:p>
        </p:txBody>
      </p:sp>
      <p:sp>
        <p:nvSpPr>
          <p:cNvPr id="5" name="Textfeld 4"/>
          <p:cNvSpPr txBox="1"/>
          <p:nvPr/>
        </p:nvSpPr>
        <p:spPr>
          <a:xfrm>
            <a:off x="2714768" y="5876345"/>
            <a:ext cx="9477232" cy="230832"/>
          </a:xfrm>
          <a:prstGeom prst="rect">
            <a:avLst/>
          </a:prstGeom>
          <a:noFill/>
        </p:spPr>
        <p:txBody>
          <a:bodyPr wrap="square" rtlCol="0">
            <a:spAutoFit/>
          </a:bodyPr>
          <a:lstStyle/>
          <a:p>
            <a:r>
              <a:rPr lang="de-DE" sz="900" dirty="0">
                <a:solidFill>
                  <a:schemeClr val="bg1">
                    <a:lumMod val="75000"/>
                  </a:schemeClr>
                </a:solidFill>
              </a:rPr>
              <a:t>Source: Research </a:t>
            </a:r>
            <a:r>
              <a:rPr lang="de-DE" sz="900" dirty="0" err="1">
                <a:solidFill>
                  <a:schemeClr val="bg1">
                    <a:lumMod val="75000"/>
                  </a:schemeClr>
                </a:solidFill>
              </a:rPr>
              <a:t>and</a:t>
            </a:r>
            <a:r>
              <a:rPr lang="de-DE" sz="900" dirty="0">
                <a:solidFill>
                  <a:schemeClr val="bg1">
                    <a:lumMod val="75000"/>
                  </a:schemeClr>
                </a:solidFill>
              </a:rPr>
              <a:t> </a:t>
            </a:r>
            <a:r>
              <a:rPr lang="de-DE" sz="900" dirty="0" err="1">
                <a:solidFill>
                  <a:schemeClr val="bg1">
                    <a:lumMod val="75000"/>
                  </a:schemeClr>
                </a:solidFill>
              </a:rPr>
              <a:t>content</a:t>
            </a:r>
            <a:r>
              <a:rPr lang="de-DE" sz="900" dirty="0">
                <a:solidFill>
                  <a:schemeClr val="bg1">
                    <a:lumMod val="75000"/>
                  </a:schemeClr>
                </a:solidFill>
              </a:rPr>
              <a:t> </a:t>
            </a:r>
            <a:r>
              <a:rPr lang="de-DE" sz="900" dirty="0" err="1">
                <a:solidFill>
                  <a:schemeClr val="bg1">
                    <a:lumMod val="75000"/>
                  </a:schemeClr>
                </a:solidFill>
              </a:rPr>
              <a:t>by</a:t>
            </a:r>
            <a:r>
              <a:rPr lang="de-DE" sz="900" dirty="0">
                <a:solidFill>
                  <a:schemeClr val="bg1">
                    <a:lumMod val="75000"/>
                  </a:schemeClr>
                </a:solidFill>
              </a:rPr>
              <a:t>: Denise Angélique </a:t>
            </a:r>
            <a:r>
              <a:rPr lang="de-DE" sz="900" dirty="0" err="1">
                <a:solidFill>
                  <a:schemeClr val="bg1">
                    <a:lumMod val="75000"/>
                  </a:schemeClr>
                </a:solidFill>
              </a:rPr>
              <a:t>Camenisch</a:t>
            </a:r>
            <a:r>
              <a:rPr lang="de-DE" sz="900" dirty="0">
                <a:solidFill>
                  <a:schemeClr val="bg1">
                    <a:lumMod val="75000"/>
                  </a:schemeClr>
                </a:solidFill>
              </a:rPr>
              <a:t>, Olaf  Schäfer, Isabelle Andrea  Minder, Katja </a:t>
            </a:r>
            <a:r>
              <a:rPr lang="de-DE" sz="900" dirty="0" err="1">
                <a:solidFill>
                  <a:schemeClr val="bg1">
                    <a:lumMod val="75000"/>
                  </a:schemeClr>
                </a:solidFill>
              </a:rPr>
              <a:t>Cattapan</a:t>
            </a:r>
            <a:r>
              <a:rPr lang="de-DE" sz="900" dirty="0">
                <a:solidFill>
                  <a:schemeClr val="bg1">
                    <a:lumMod val="75000"/>
                  </a:schemeClr>
                </a:solidFill>
              </a:rPr>
              <a:t>; https://link.springer.com/content/pdf/10.1007/s11553-021-00875-4.pdf</a:t>
            </a:r>
          </a:p>
        </p:txBody>
      </p:sp>
      <p:grpSp>
        <p:nvGrpSpPr>
          <p:cNvPr id="10" name="Group 27">
            <a:extLst>
              <a:ext uri="{FF2B5EF4-FFF2-40B4-BE49-F238E27FC236}">
                <a16:creationId xmlns:a16="http://schemas.microsoft.com/office/drawing/2014/main" xmlns="" id="{782DAF2F-8C89-449F-B438-A126EC6F5EDD}"/>
              </a:ext>
            </a:extLst>
          </p:cNvPr>
          <p:cNvGrpSpPr/>
          <p:nvPr/>
        </p:nvGrpSpPr>
        <p:grpSpPr>
          <a:xfrm>
            <a:off x="549930" y="2290116"/>
            <a:ext cx="199272" cy="206152"/>
            <a:chOff x="2411760" y="3708613"/>
            <a:chExt cx="206152" cy="206152"/>
          </a:xfrm>
        </p:grpSpPr>
        <p:sp>
          <p:nvSpPr>
            <p:cNvPr id="11"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4">
            <a:extLst>
              <a:ext uri="{FF2B5EF4-FFF2-40B4-BE49-F238E27FC236}">
                <a16:creationId xmlns:a16="http://schemas.microsoft.com/office/drawing/2014/main" xmlns="" id="{486A650B-1B81-458B-B55E-5B3AF64550EB}"/>
              </a:ext>
            </a:extLst>
          </p:cNvPr>
          <p:cNvSpPr txBox="1"/>
          <p:nvPr/>
        </p:nvSpPr>
        <p:spPr>
          <a:xfrm>
            <a:off x="283597" y="1344089"/>
            <a:ext cx="11082742" cy="830997"/>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Sectiunea</a:t>
            </a:r>
            <a:r>
              <a:rPr lang="en-US" altLang="es-ES" sz="2400" b="1" dirty="0">
                <a:solidFill>
                  <a:srgbClr val="0594A9"/>
                </a:solidFill>
                <a:latin typeface="Trebuchet MS" panose="020B0603020202020204" pitchFamily="34" charset="0"/>
                <a:cs typeface="Calibri" panose="020F0502020204030204" pitchFamily="34" charset="0"/>
              </a:rPr>
              <a:t> 1 - </a:t>
            </a:r>
            <a:r>
              <a:rPr lang="en-US" altLang="es-ES" sz="2400" b="1" dirty="0" err="1">
                <a:solidFill>
                  <a:srgbClr val="0594A9"/>
                </a:solidFill>
                <a:latin typeface="Trebuchet MS" panose="020B0603020202020204" pitchFamily="34" charset="0"/>
                <a:cs typeface="Calibri" panose="020F0502020204030204" pitchFamily="34" charset="0"/>
              </a:rPr>
              <a:t>Cercetarea</a:t>
            </a:r>
            <a:r>
              <a:rPr lang="en-US"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ș</a:t>
            </a:r>
            <a:r>
              <a:rPr lang="en-US" altLang="es-ES" sz="2400" b="1" dirty="0" err="1">
                <a:solidFill>
                  <a:srgbClr val="0594A9"/>
                </a:solidFill>
                <a:latin typeface="Trebuchet MS" panose="020B0603020202020204" pitchFamily="34" charset="0"/>
                <a:cs typeface="Calibri" panose="020F0502020204030204" pitchFamily="34" charset="0"/>
              </a:rPr>
              <a:t>tiintific</a:t>
            </a:r>
            <a:r>
              <a:rPr lang="ro-RO" altLang="es-ES" sz="2400" b="1" dirty="0">
                <a:solidFill>
                  <a:srgbClr val="0594A9"/>
                </a:solidFill>
                <a:latin typeface="Trebuchet MS" panose="020B0603020202020204" pitchFamily="34" charset="0"/>
                <a:cs typeface="Calibri" panose="020F0502020204030204" pitchFamily="34" charset="0"/>
              </a:rPr>
              <a:t>ă</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privind</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starea</a:t>
            </a:r>
            <a:r>
              <a:rPr lang="en-US" altLang="es-ES" sz="2400" b="1" dirty="0">
                <a:solidFill>
                  <a:srgbClr val="0594A9"/>
                </a:solidFill>
                <a:latin typeface="Trebuchet MS" panose="020B0603020202020204" pitchFamily="34" charset="0"/>
                <a:cs typeface="Calibri" panose="020F0502020204030204" pitchFamily="34" charset="0"/>
              </a:rPr>
              <a:t> de bine la </a:t>
            </a:r>
            <a:r>
              <a:rPr lang="en-US" altLang="es-ES" sz="2400" b="1" dirty="0" err="1">
                <a:solidFill>
                  <a:srgbClr val="0594A9"/>
                </a:solidFill>
                <a:latin typeface="Trebuchet MS" panose="020B0603020202020204" pitchFamily="34" charset="0"/>
                <a:cs typeface="Calibri" panose="020F0502020204030204" pitchFamily="34" charset="0"/>
              </a:rPr>
              <a:t>locul</a:t>
            </a:r>
            <a:r>
              <a:rPr lang="en-US" altLang="es-ES" sz="2400" b="1" dirty="0">
                <a:solidFill>
                  <a:srgbClr val="0594A9"/>
                </a:solidFill>
                <a:latin typeface="Trebuchet MS" panose="020B0603020202020204" pitchFamily="34" charset="0"/>
                <a:cs typeface="Calibri" panose="020F0502020204030204" pitchFamily="34" charset="0"/>
              </a:rPr>
              <a:t> de </a:t>
            </a:r>
            <a:r>
              <a:rPr lang="en-US" altLang="es-ES" sz="2400" b="1" dirty="0" err="1">
                <a:solidFill>
                  <a:srgbClr val="0594A9"/>
                </a:solidFill>
                <a:latin typeface="Trebuchet MS" panose="020B0603020202020204" pitchFamily="34" charset="0"/>
                <a:cs typeface="Calibri" panose="020F0502020204030204" pitchFamily="34" charset="0"/>
              </a:rPr>
              <a:t>munc</a:t>
            </a:r>
            <a:r>
              <a:rPr lang="ro-RO" altLang="es-ES" sz="2400" b="1" dirty="0">
                <a:solidFill>
                  <a:srgbClr val="0594A9"/>
                </a:solidFill>
                <a:latin typeface="Trebuchet MS" panose="020B0603020202020204" pitchFamily="34" charset="0"/>
                <a:cs typeface="Calibri" panose="020F0502020204030204" pitchFamily="34" charset="0"/>
              </a:rPr>
              <a:t>ă</a:t>
            </a:r>
            <a:r>
              <a:rPr lang="en-US" altLang="es-ES" sz="2400" b="1" dirty="0">
                <a:solidFill>
                  <a:srgbClr val="0594A9"/>
                </a:solidFill>
                <a:latin typeface="Trebuchet MS" panose="020B0603020202020204" pitchFamily="34" charset="0"/>
                <a:cs typeface="Calibri" panose="020F0502020204030204" pitchFamily="34" charset="0"/>
              </a:rPr>
              <a:t> 
</a:t>
            </a:r>
            <a:endParaRPr lang="en-US" altLang="es-ES" sz="2400" b="1" u="sng" dirty="0">
              <a:solidFill>
                <a:srgbClr val="0594A9"/>
              </a:solidFill>
              <a:latin typeface="Trebuchet MS" panose="020B0603020202020204" pitchFamily="34" charset="0"/>
              <a:cs typeface="Calibri" panose="020F0502020204030204" pitchFamily="34" charset="0"/>
            </a:endParaRPr>
          </a:p>
        </p:txBody>
      </p:sp>
      <p:sp>
        <p:nvSpPr>
          <p:cNvPr id="6" name="Textfeld 5"/>
          <p:cNvSpPr txBox="1"/>
          <p:nvPr/>
        </p:nvSpPr>
        <p:spPr>
          <a:xfrm>
            <a:off x="1003134" y="3092324"/>
            <a:ext cx="4052960" cy="2308324"/>
          </a:xfrm>
          <a:prstGeom prst="rect">
            <a:avLst/>
          </a:prstGeom>
          <a:noFill/>
        </p:spPr>
        <p:txBody>
          <a:bodyPr wrap="square" rtlCol="0">
            <a:spAutoFit/>
          </a:bodyPr>
          <a:lstStyle/>
          <a:p>
            <a:r>
              <a:rPr lang="de-DE" dirty="0"/>
              <a:t>Ca factori cheie cu impact asupra </a:t>
            </a:r>
            <a:r>
              <a:rPr lang="ro-RO" dirty="0"/>
              <a:t>stării de bine</a:t>
            </a:r>
            <a:r>
              <a:rPr lang="de-DE" dirty="0"/>
              <a:t>, s-a</a:t>
            </a:r>
            <a:r>
              <a:rPr lang="ro-RO" dirty="0"/>
              <a:t>u avut în vedere</a:t>
            </a:r>
            <a:r>
              <a:rPr lang="de-DE" dirty="0"/>
              <a:t>:
</a:t>
            </a:r>
          </a:p>
          <a:p>
            <a:pPr marL="742950" lvl="1" indent="-285750">
              <a:buFont typeface="Wingdings" panose="05000000000000000000" pitchFamily="2" charset="2"/>
              <a:buChar char="Ø"/>
            </a:pPr>
            <a:r>
              <a:rPr lang="de-DE" b="1" dirty="0"/>
              <a:t>Semnificați</a:t>
            </a:r>
            <a:r>
              <a:rPr lang="ro-RO" b="1" dirty="0"/>
              <a:t>a/relevanța muncii</a:t>
            </a:r>
            <a:r>
              <a:rPr lang="de-DE" b="1" dirty="0"/>
              <a:t>
Volumul
</a:t>
            </a:r>
            <a:r>
              <a:rPr lang="ro-RO" b="1" dirty="0"/>
              <a:t>Implicarea</a:t>
            </a:r>
            <a:r>
              <a:rPr lang="de-DE" b="1" dirty="0"/>
              <a:t>
Resurse</a:t>
            </a:r>
            <a:r>
              <a:rPr lang="ro-RO" b="1" dirty="0"/>
              <a:t>le </a:t>
            </a:r>
            <a:r>
              <a:rPr lang="de-DE" b="1" dirty="0"/>
              <a:t>sociale
Administrare</a:t>
            </a:r>
            <a:r>
              <a:rPr lang="ro-RO" b="1" dirty="0"/>
              <a:t>a</a:t>
            </a:r>
            <a:endParaRPr lang="de-DE" dirty="0"/>
          </a:p>
        </p:txBody>
      </p:sp>
      <p:pic>
        <p:nvPicPr>
          <p:cNvPr id="8" name="Grafik 7"/>
          <p:cNvPicPr>
            <a:picLocks noChangeAspect="1"/>
          </p:cNvPicPr>
          <p:nvPr/>
        </p:nvPicPr>
        <p:blipFill>
          <a:blip r:embed="rId4"/>
          <a:stretch>
            <a:fillRect/>
          </a:stretch>
        </p:blipFill>
        <p:spPr>
          <a:xfrm>
            <a:off x="5956487" y="3071828"/>
            <a:ext cx="4675654" cy="2757989"/>
          </a:xfrm>
          <a:prstGeom prst="rect">
            <a:avLst/>
          </a:prstGeom>
          <a:ln>
            <a:solidFill>
              <a:srgbClr val="0594A9"/>
            </a:solidFill>
          </a:ln>
        </p:spPr>
      </p:pic>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6" name="Immagin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365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3">
            <a:extLst>
              <a:ext uri="{FF2B5EF4-FFF2-40B4-BE49-F238E27FC236}">
                <a16:creationId xmlns:a16="http://schemas.microsoft.com/office/drawing/2014/main" xmlns="" id="{8BE2F911-DB9A-40CA-BD2A-97F23CDE284A}"/>
              </a:ext>
            </a:extLst>
          </p:cNvPr>
          <p:cNvGrpSpPr/>
          <p:nvPr/>
        </p:nvGrpSpPr>
        <p:grpSpPr>
          <a:xfrm>
            <a:off x="594755" y="2110308"/>
            <a:ext cx="199272" cy="206152"/>
            <a:chOff x="2411760" y="3708613"/>
            <a:chExt cx="206152" cy="206152"/>
          </a:xfrm>
        </p:grpSpPr>
        <p:sp>
          <p:nvSpPr>
            <p:cNvPr id="14"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0" name="TextBox 3"/>
          <p:cNvSpPr txBox="1"/>
          <p:nvPr/>
        </p:nvSpPr>
        <p:spPr>
          <a:xfrm>
            <a:off x="5018567" y="89299"/>
            <a:ext cx="6826243" cy="1569660"/>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de învățare 2 - Cercetări despre munca convenabilă
</a:t>
            </a:r>
            <a:endParaRPr lang="en-US" altLang="ko-KR" sz="2400" b="1" dirty="0">
              <a:solidFill>
                <a:srgbClr val="F36A0D"/>
              </a:solidFill>
              <a:latin typeface="Trebuchet MS" panose="020B0603020202020204" pitchFamily="34" charset="0"/>
              <a:cs typeface="Arial" pitchFamily="34" charset="0"/>
            </a:endParaRPr>
          </a:p>
        </p:txBody>
      </p:sp>
      <p:sp>
        <p:nvSpPr>
          <p:cNvPr id="11" name="Textfeld 10"/>
          <p:cNvSpPr txBox="1"/>
          <p:nvPr/>
        </p:nvSpPr>
        <p:spPr>
          <a:xfrm>
            <a:off x="4164554" y="6106832"/>
            <a:ext cx="7830224" cy="230832"/>
          </a:xfrm>
          <a:prstGeom prst="rect">
            <a:avLst/>
          </a:prstGeom>
          <a:noFill/>
        </p:spPr>
        <p:txBody>
          <a:bodyPr wrap="square" rtlCol="0">
            <a:spAutoFit/>
          </a:bodyPr>
          <a:lstStyle/>
          <a:p>
            <a:r>
              <a:rPr lang="de-DE" sz="900" dirty="0">
                <a:solidFill>
                  <a:schemeClr val="bg1">
                    <a:lumMod val="75000"/>
                  </a:schemeClr>
                </a:solidFill>
              </a:rPr>
              <a:t>Source: </a:t>
            </a:r>
            <a:r>
              <a:rPr lang="en-US" sz="900" dirty="0" err="1">
                <a:solidFill>
                  <a:schemeClr val="bg1">
                    <a:lumMod val="75000"/>
                  </a:schemeClr>
                </a:solidFill>
              </a:rPr>
              <a:t>Topp</a:t>
            </a:r>
            <a:r>
              <a:rPr lang="en-US" sz="900" dirty="0">
                <a:solidFill>
                  <a:schemeClr val="bg1">
                    <a:lumMod val="75000"/>
                  </a:schemeClr>
                </a:solidFill>
              </a:rPr>
              <a:t> CW, </a:t>
            </a:r>
            <a:r>
              <a:rPr lang="en-US" sz="900" dirty="0" err="1">
                <a:solidFill>
                  <a:schemeClr val="bg1">
                    <a:lumMod val="75000"/>
                  </a:schemeClr>
                </a:solidFill>
              </a:rPr>
              <a:t>Østergaard</a:t>
            </a:r>
            <a:r>
              <a:rPr lang="en-US" sz="900" dirty="0">
                <a:solidFill>
                  <a:schemeClr val="bg1">
                    <a:lumMod val="75000"/>
                  </a:schemeClr>
                </a:solidFill>
              </a:rPr>
              <a:t> SD, </a:t>
            </a:r>
            <a:r>
              <a:rPr lang="en-US" sz="900" dirty="0" err="1">
                <a:solidFill>
                  <a:schemeClr val="bg1">
                    <a:lumMod val="75000"/>
                  </a:schemeClr>
                </a:solidFill>
              </a:rPr>
              <a:t>Søndergaard</a:t>
            </a:r>
            <a:r>
              <a:rPr lang="en-US" sz="900" dirty="0">
                <a:solidFill>
                  <a:schemeClr val="bg1">
                    <a:lumMod val="75000"/>
                  </a:schemeClr>
                </a:solidFill>
              </a:rPr>
              <a:t> S, </a:t>
            </a:r>
            <a:r>
              <a:rPr lang="en-US" sz="900" dirty="0" err="1">
                <a:solidFill>
                  <a:schemeClr val="bg1">
                    <a:lumMod val="75000"/>
                  </a:schemeClr>
                </a:solidFill>
              </a:rPr>
              <a:t>Bech</a:t>
            </a:r>
            <a:r>
              <a:rPr lang="en-US" sz="900" dirty="0">
                <a:solidFill>
                  <a:schemeClr val="bg1">
                    <a:lumMod val="75000"/>
                  </a:schemeClr>
                </a:solidFill>
              </a:rPr>
              <a:t> P (2015) The who-5 well-being index: a systematic review of the literature. </a:t>
            </a:r>
            <a:r>
              <a:rPr lang="en-US" sz="900" dirty="0" err="1">
                <a:solidFill>
                  <a:schemeClr val="bg1">
                    <a:lumMod val="75000"/>
                  </a:schemeClr>
                </a:solidFill>
              </a:rPr>
              <a:t>Psychother</a:t>
            </a:r>
            <a:r>
              <a:rPr lang="en-US" sz="900" dirty="0">
                <a:solidFill>
                  <a:schemeClr val="bg1">
                    <a:lumMod val="75000"/>
                  </a:schemeClr>
                </a:solidFill>
              </a:rPr>
              <a:t> </a:t>
            </a:r>
            <a:r>
              <a:rPr lang="en-US" sz="900" dirty="0" err="1">
                <a:solidFill>
                  <a:schemeClr val="bg1">
                    <a:lumMod val="75000"/>
                  </a:schemeClr>
                </a:solidFill>
              </a:rPr>
              <a:t>Psychosom</a:t>
            </a:r>
            <a:r>
              <a:rPr lang="en-US" sz="900" dirty="0">
                <a:solidFill>
                  <a:schemeClr val="bg1">
                    <a:lumMod val="75000"/>
                  </a:schemeClr>
                </a:solidFill>
              </a:rPr>
              <a:t> 84(3)</a:t>
            </a:r>
            <a:endParaRPr lang="de-DE" sz="900" dirty="0">
              <a:solidFill>
                <a:schemeClr val="bg1">
                  <a:lumMod val="75000"/>
                </a:schemeClr>
              </a:solidFill>
            </a:endParaRPr>
          </a:p>
        </p:txBody>
      </p:sp>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1711182" cy="1200329"/>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Sectiunea</a:t>
            </a:r>
            <a:r>
              <a:rPr lang="en-US" altLang="es-ES" sz="2400" b="1" dirty="0">
                <a:solidFill>
                  <a:srgbClr val="0594A9"/>
                </a:solidFill>
                <a:latin typeface="Trebuchet MS" panose="020B0603020202020204" pitchFamily="34" charset="0"/>
                <a:cs typeface="Calibri" panose="020F0502020204030204" pitchFamily="34" charset="0"/>
              </a:rPr>
              <a:t> 2 - </a:t>
            </a:r>
            <a:r>
              <a:rPr lang="en-US" altLang="es-ES" sz="2400" b="1" dirty="0" err="1">
                <a:solidFill>
                  <a:srgbClr val="0594A9"/>
                </a:solidFill>
                <a:latin typeface="Trebuchet MS" panose="020B0603020202020204" pitchFamily="34" charset="0"/>
                <a:cs typeface="Calibri" panose="020F0502020204030204" pitchFamily="34" charset="0"/>
              </a:rPr>
              <a:t>Cercetare</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stiintifica</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privind</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starea</a:t>
            </a:r>
            <a:r>
              <a:rPr lang="en-US" altLang="es-ES" sz="2400" b="1" dirty="0">
                <a:solidFill>
                  <a:srgbClr val="0594A9"/>
                </a:solidFill>
                <a:latin typeface="Trebuchet MS" panose="020B0603020202020204" pitchFamily="34" charset="0"/>
                <a:cs typeface="Calibri" panose="020F0502020204030204" pitchFamily="34" charset="0"/>
              </a:rPr>
              <a:t> de bine la </a:t>
            </a:r>
            <a:r>
              <a:rPr lang="en-US" altLang="es-ES" sz="2400" b="1" dirty="0" err="1">
                <a:solidFill>
                  <a:srgbClr val="0594A9"/>
                </a:solidFill>
                <a:latin typeface="Trebuchet MS" panose="020B0603020202020204" pitchFamily="34" charset="0"/>
                <a:cs typeface="Calibri" panose="020F0502020204030204" pitchFamily="34" charset="0"/>
              </a:rPr>
              <a:t>locul</a:t>
            </a:r>
            <a:r>
              <a:rPr lang="en-US" altLang="es-ES" sz="2400" b="1" dirty="0">
                <a:solidFill>
                  <a:srgbClr val="0594A9"/>
                </a:solidFill>
                <a:latin typeface="Trebuchet MS" panose="020B0603020202020204" pitchFamily="34" charset="0"/>
                <a:cs typeface="Calibri" panose="020F0502020204030204" pitchFamily="34" charset="0"/>
              </a:rPr>
              <a:t> de </a:t>
            </a:r>
            <a:r>
              <a:rPr lang="en-US" altLang="es-ES" sz="2400" b="1" dirty="0" err="1">
                <a:solidFill>
                  <a:srgbClr val="0594A9"/>
                </a:solidFill>
                <a:latin typeface="Trebuchet MS" panose="020B0603020202020204" pitchFamily="34" charset="0"/>
                <a:cs typeface="Calibri" panose="020F0502020204030204" pitchFamily="34" charset="0"/>
              </a:rPr>
              <a:t>munc</a:t>
            </a:r>
            <a:r>
              <a:rPr lang="ro-RO" altLang="es-ES" sz="2400" b="1" dirty="0">
                <a:solidFill>
                  <a:srgbClr val="0594A9"/>
                </a:solidFill>
                <a:latin typeface="Trebuchet MS" panose="020B0603020202020204" pitchFamily="34" charset="0"/>
                <a:cs typeface="Calibri" panose="020F0502020204030204" pitchFamily="34" charset="0"/>
              </a:rPr>
              <a:t>ă</a:t>
            </a:r>
            <a:r>
              <a:rPr lang="en-US" altLang="es-ES" sz="2400" b="1" dirty="0">
                <a:solidFill>
                  <a:srgbClr val="0594A9"/>
                </a:solidFill>
                <a:latin typeface="Trebuchet MS" panose="020B0603020202020204" pitchFamily="34" charset="0"/>
                <a:cs typeface="Calibri" panose="020F0502020204030204" pitchFamily="34" charset="0"/>
              </a:rPr>
              <a:t> - </a:t>
            </a:r>
            <a:r>
              <a:rPr lang="en-US" altLang="es-ES" sz="2400" b="1" dirty="0" err="1">
                <a:solidFill>
                  <a:srgbClr val="0594A9"/>
                </a:solidFill>
                <a:latin typeface="Trebuchet MS" panose="020B0603020202020204" pitchFamily="34" charset="0"/>
                <a:cs typeface="Calibri" panose="020F0502020204030204" pitchFamily="34" charset="0"/>
              </a:rPr>
              <a:t>analiz</a:t>
            </a:r>
            <a:r>
              <a:rPr lang="ro-RO" altLang="es-ES" sz="2400" b="1" dirty="0">
                <a:solidFill>
                  <a:srgbClr val="0594A9"/>
                </a:solidFill>
                <a:latin typeface="Trebuchet MS" panose="020B0603020202020204" pitchFamily="34" charset="0"/>
                <a:cs typeface="Calibri" panose="020F0502020204030204" pitchFamily="34" charset="0"/>
              </a:rPr>
              <a:t>ă</a:t>
            </a:r>
            <a:r>
              <a:rPr lang="en-US" altLang="es-ES" sz="2400" b="1" dirty="0">
                <a:solidFill>
                  <a:srgbClr val="0594A9"/>
                </a:solidFill>
                <a:latin typeface="Trebuchet MS" panose="020B0603020202020204" pitchFamily="34" charset="0"/>
                <a:cs typeface="Calibri" panose="020F0502020204030204" pitchFamily="34" charset="0"/>
              </a:rPr>
              <a:t>
</a:t>
            </a:r>
            <a:endParaRPr lang="en-US" altLang="ko-KR" sz="2400" b="1" u="sng" dirty="0">
              <a:solidFill>
                <a:srgbClr val="0594A9"/>
              </a:solidFill>
              <a:latin typeface="Trebuchet MS" panose="020B0603020202020204" pitchFamily="34" charset="0"/>
              <a:cs typeface="Calibri" panose="020F0502020204030204" pitchFamily="34" charset="0"/>
            </a:endParaRPr>
          </a:p>
        </p:txBody>
      </p:sp>
      <p:sp>
        <p:nvSpPr>
          <p:cNvPr id="3" name="Textfeld 2"/>
          <p:cNvSpPr txBox="1"/>
          <p:nvPr/>
        </p:nvSpPr>
        <p:spPr>
          <a:xfrm>
            <a:off x="909324" y="1997499"/>
            <a:ext cx="5132888" cy="4801314"/>
          </a:xfrm>
          <a:prstGeom prst="rect">
            <a:avLst/>
          </a:prstGeom>
          <a:noFill/>
        </p:spPr>
        <p:txBody>
          <a:bodyPr wrap="square" rtlCol="0">
            <a:spAutoFit/>
          </a:bodyPr>
          <a:lstStyle/>
          <a:p>
            <a:r>
              <a:rPr lang="en-US" dirty="0" err="1"/>
              <a:t>Pentru</a:t>
            </a:r>
            <a:r>
              <a:rPr lang="en-US" dirty="0"/>
              <a:t> </a:t>
            </a:r>
            <a:r>
              <a:rPr lang="en-US" dirty="0" err="1"/>
              <a:t>analiza</a:t>
            </a:r>
            <a:r>
              <a:rPr lang="en-US" dirty="0"/>
              <a:t> </a:t>
            </a:r>
            <a:r>
              <a:rPr lang="en-US" dirty="0" err="1"/>
              <a:t>datelor</a:t>
            </a:r>
            <a:r>
              <a:rPr lang="en-US" dirty="0"/>
              <a:t> au </a:t>
            </a:r>
            <a:r>
              <a:rPr lang="en-US" dirty="0" err="1"/>
              <a:t>fost</a:t>
            </a:r>
            <a:r>
              <a:rPr lang="en-US" dirty="0"/>
              <a:t> </a:t>
            </a:r>
            <a:r>
              <a:rPr lang="en-US" dirty="0" err="1"/>
              <a:t>utilizate</a:t>
            </a:r>
            <a:r>
              <a:rPr lang="en-US" dirty="0"/>
              <a:t> </a:t>
            </a:r>
            <a:r>
              <a:rPr lang="en-US" dirty="0" err="1"/>
              <a:t>diferite</a:t>
            </a:r>
            <a:r>
              <a:rPr lang="en-US" dirty="0"/>
              <a:t> scale:
</a:t>
            </a:r>
          </a:p>
          <a:p>
            <a:pPr marL="285750" indent="-285750">
              <a:buFont typeface="Wingdings" panose="05000000000000000000" pitchFamily="2" charset="2"/>
              <a:buChar char="Ø"/>
            </a:pPr>
            <a:r>
              <a:rPr lang="en-US" dirty="0" err="1"/>
              <a:t>pentru</a:t>
            </a:r>
            <a:r>
              <a:rPr lang="en-US" dirty="0"/>
              <a:t> </a:t>
            </a:r>
            <a:r>
              <a:rPr lang="en-US" dirty="0" err="1"/>
              <a:t>variabila</a:t>
            </a:r>
            <a:r>
              <a:rPr lang="en-US" dirty="0"/>
              <a:t> </a:t>
            </a:r>
            <a:r>
              <a:rPr lang="ro-RO" dirty="0"/>
              <a:t>”stare de bine” </a:t>
            </a:r>
            <a:r>
              <a:rPr lang="en-US" dirty="0"/>
              <a:t>  WHO-5-Well-being-Index
</a:t>
            </a:r>
          </a:p>
          <a:p>
            <a:endParaRPr lang="en-US" dirty="0"/>
          </a:p>
          <a:p>
            <a:endParaRPr lang="en-US" dirty="0"/>
          </a:p>
          <a:p>
            <a:endParaRPr lang="en-US" dirty="0"/>
          </a:p>
          <a:p>
            <a:endParaRPr lang="en-US" dirty="0"/>
          </a:p>
          <a:p>
            <a:endParaRPr lang="en-US" dirty="0"/>
          </a:p>
          <a:p>
            <a:endParaRPr lang="en-US" dirty="0"/>
          </a:p>
          <a:p>
            <a:pPr marL="285750" indent="-285750">
              <a:buFont typeface="Wingdings" panose="05000000000000000000" pitchFamily="2" charset="2"/>
              <a:buChar char="Ø"/>
            </a:pPr>
            <a:r>
              <a:rPr lang="en-US" dirty="0"/>
              <a:t>for </a:t>
            </a:r>
            <a:r>
              <a:rPr lang="ro-RO" u="sng" dirty="0"/>
              <a:t>Volumul de lucru</a:t>
            </a:r>
            <a:r>
              <a:rPr lang="en-US" dirty="0"/>
              <a:t> </a:t>
            </a:r>
            <a:r>
              <a:rPr lang="en-US" dirty="0">
                <a:sym typeface="Wingdings" panose="05000000000000000000" pitchFamily="2" charset="2"/>
              </a:rPr>
              <a:t> </a:t>
            </a:r>
            <a:r>
              <a:rPr lang="ro-RO" dirty="0">
                <a:sym typeface="Wingdings" panose="05000000000000000000" pitchFamily="2" charset="2"/>
              </a:rPr>
              <a:t>scala creata cu </a:t>
            </a:r>
            <a:r>
              <a:rPr lang="en-US" dirty="0">
                <a:sym typeface="Wingdings" panose="05000000000000000000" pitchFamily="2" charset="2"/>
              </a:rPr>
              <a:t>4 items (</a:t>
            </a:r>
            <a:r>
              <a:rPr lang="ro-RO" dirty="0">
                <a:sym typeface="Wingdings" panose="05000000000000000000" pitchFamily="2" charset="2"/>
              </a:rPr>
              <a:t>presiune de timp</a:t>
            </a:r>
            <a:r>
              <a:rPr lang="en-US" dirty="0">
                <a:sym typeface="Wingdings" panose="05000000000000000000" pitchFamily="2" charset="2"/>
              </a:rPr>
              <a:t>, </a:t>
            </a:r>
            <a:r>
              <a:rPr lang="en-US" dirty="0" err="1">
                <a:sym typeface="Wingdings" panose="05000000000000000000" pitchFamily="2" charset="2"/>
              </a:rPr>
              <a:t>i</a:t>
            </a:r>
            <a:r>
              <a:rPr lang="ro-RO" dirty="0">
                <a:sym typeface="Wingdings" panose="05000000000000000000" pitchFamily="2" charset="2"/>
              </a:rPr>
              <a:t>ntreruperi</a:t>
            </a:r>
            <a:r>
              <a:rPr lang="en-US" dirty="0">
                <a:sym typeface="Wingdings" panose="05000000000000000000" pitchFamily="2" charset="2"/>
              </a:rPr>
              <a:t>, </a:t>
            </a:r>
            <a:r>
              <a:rPr lang="ro-RO" dirty="0">
                <a:sym typeface="Wingdings" panose="05000000000000000000" pitchFamily="2" charset="2"/>
              </a:rPr>
              <a:t>indicații neclare și</a:t>
            </a:r>
            <a:r>
              <a:rPr lang="en-US" dirty="0">
                <a:sym typeface="Wingdings" panose="05000000000000000000" pitchFamily="2" charset="2"/>
              </a:rPr>
              <a:t> </a:t>
            </a:r>
            <a:r>
              <a:rPr lang="ro-RO" dirty="0">
                <a:sym typeface="Wingdings" panose="05000000000000000000" pitchFamily="2" charset="2"/>
              </a:rPr>
              <a:t>epuizare după muncă</a:t>
            </a:r>
            <a:r>
              <a:rPr lang="en-US" dirty="0">
                <a:sym typeface="Wingdings" panose="05000000000000000000" pitchFamily="2" charset="2"/>
              </a:rPr>
              <a:t>) pe o </a:t>
            </a:r>
            <a:r>
              <a:rPr lang="en-US" dirty="0" err="1">
                <a:sym typeface="Wingdings" panose="05000000000000000000" pitchFamily="2" charset="2"/>
              </a:rPr>
              <a:t>scară</a:t>
            </a:r>
            <a:r>
              <a:rPr lang="en-US" dirty="0">
                <a:sym typeface="Wingdings" panose="05000000000000000000" pitchFamily="2" charset="2"/>
              </a:rPr>
              <a:t> Likert de 5 </a:t>
            </a:r>
            <a:r>
              <a:rPr lang="en-US" dirty="0" err="1">
                <a:sym typeface="Wingdings" panose="05000000000000000000" pitchFamily="2" charset="2"/>
              </a:rPr>
              <a:t>puncte</a:t>
            </a:r>
            <a:r>
              <a:rPr lang="en-US" dirty="0">
                <a:sym typeface="Wingdings" panose="05000000000000000000" pitchFamily="2" charset="2"/>
              </a:rPr>
              <a:t> (</a:t>
            </a:r>
            <a:r>
              <a:rPr lang="ro-RO" dirty="0">
                <a:sym typeface="Wingdings" panose="05000000000000000000" pitchFamily="2" charset="2"/>
              </a:rPr>
              <a:t>de la </a:t>
            </a:r>
            <a:r>
              <a:rPr lang="en-US" dirty="0">
                <a:sym typeface="Wingdings" panose="05000000000000000000" pitchFamily="2" charset="2"/>
              </a:rPr>
              <a:t>"</a:t>
            </a:r>
            <a:r>
              <a:rPr lang="en-US" dirty="0" err="1">
                <a:sym typeface="Wingdings" panose="05000000000000000000" pitchFamily="2" charset="2"/>
              </a:rPr>
              <a:t>foarte</a:t>
            </a:r>
            <a:r>
              <a:rPr lang="en-US" dirty="0">
                <a:sym typeface="Wingdings" panose="05000000000000000000" pitchFamily="2" charset="2"/>
              </a:rPr>
              <a:t> </a:t>
            </a:r>
            <a:r>
              <a:rPr lang="en-US" dirty="0" err="1">
                <a:sym typeface="Wingdings" panose="05000000000000000000" pitchFamily="2" charset="2"/>
              </a:rPr>
              <a:t>adevărat</a:t>
            </a:r>
            <a:r>
              <a:rPr lang="en-US" dirty="0">
                <a:sym typeface="Wingdings" panose="05000000000000000000" pitchFamily="2" charset="2"/>
              </a:rPr>
              <a:t>" la „</a:t>
            </a:r>
            <a:r>
              <a:rPr lang="ro-RO" dirty="0">
                <a:sym typeface="Wingdings" panose="05000000000000000000" pitchFamily="2" charset="2"/>
              </a:rPr>
              <a:t>deloc </a:t>
            </a:r>
            <a:r>
              <a:rPr lang="en-US" dirty="0" err="1">
                <a:sym typeface="Wingdings" panose="05000000000000000000" pitchFamily="2" charset="2"/>
              </a:rPr>
              <a:t>adevărat</a:t>
            </a:r>
            <a:r>
              <a:rPr lang="en-US" dirty="0">
                <a:sym typeface="Wingdings" panose="05000000000000000000" pitchFamily="2" charset="2"/>
              </a:rPr>
              <a:t>")</a:t>
            </a:r>
          </a:p>
          <a:p>
            <a:pPr marL="285750" indent="-285750">
              <a:buFont typeface="Wingdings" panose="05000000000000000000" pitchFamily="2" charset="2"/>
              <a:buChar char="Ø"/>
            </a:pPr>
            <a:endParaRPr lang="de-DE" dirty="0"/>
          </a:p>
        </p:txBody>
      </p:sp>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5320" y="3279895"/>
            <a:ext cx="4840896" cy="1506056"/>
          </a:xfrm>
          <a:prstGeom prst="rect">
            <a:avLst/>
          </a:prstGeom>
          <a:ln>
            <a:solidFill>
              <a:srgbClr val="0594A9"/>
            </a:solidFill>
          </a:ln>
        </p:spPr>
      </p:pic>
      <p:sp>
        <p:nvSpPr>
          <p:cNvPr id="6" name="Textfeld 5"/>
          <p:cNvSpPr txBox="1"/>
          <p:nvPr/>
        </p:nvSpPr>
        <p:spPr>
          <a:xfrm>
            <a:off x="6252243" y="2544933"/>
            <a:ext cx="5452886" cy="3139321"/>
          </a:xfrm>
          <a:prstGeom prst="rect">
            <a:avLst/>
          </a:prstGeom>
          <a:noFill/>
        </p:spPr>
        <p:txBody>
          <a:bodyPr wrap="square" rtlCol="0">
            <a:spAutoFit/>
          </a:bodyPr>
          <a:lstStyle/>
          <a:p>
            <a:pPr marL="285750" indent="-285750">
              <a:buFont typeface="Wingdings" panose="05000000000000000000" pitchFamily="2" charset="2"/>
              <a:buChar char="Ø"/>
            </a:pPr>
            <a:r>
              <a:rPr lang="ro-RO" dirty="0">
                <a:sym typeface="Wingdings" panose="05000000000000000000" pitchFamily="2" charset="2"/>
              </a:rPr>
              <a:t>pentru</a:t>
            </a:r>
            <a:r>
              <a:rPr lang="en-US" dirty="0">
                <a:sym typeface="Wingdings" panose="05000000000000000000" pitchFamily="2" charset="2"/>
              </a:rPr>
              <a:t> </a:t>
            </a:r>
            <a:r>
              <a:rPr lang="ro-RO" u="sng" dirty="0">
                <a:sym typeface="Wingdings" panose="05000000000000000000" pitchFamily="2" charset="2"/>
              </a:rPr>
              <a:t>Resursele sociale</a:t>
            </a:r>
            <a:r>
              <a:rPr lang="en-US" dirty="0">
                <a:sym typeface="Wingdings" panose="05000000000000000000" pitchFamily="2" charset="2"/>
              </a:rPr>
              <a:t> </a:t>
            </a:r>
            <a:r>
              <a:rPr lang="en-US" dirty="0" err="1">
                <a:sym typeface="Wingdings" panose="05000000000000000000" pitchFamily="2" charset="2"/>
              </a:rPr>
              <a:t>scară</a:t>
            </a:r>
            <a:r>
              <a:rPr lang="en-US" dirty="0">
                <a:sym typeface="Wingdings" panose="05000000000000000000" pitchFamily="2" charset="2"/>
              </a:rPr>
              <a:t> auto-</a:t>
            </a:r>
            <a:r>
              <a:rPr lang="en-US" dirty="0" err="1">
                <a:sym typeface="Wingdings" panose="05000000000000000000" pitchFamily="2" charset="2"/>
              </a:rPr>
              <a:t>creată</a:t>
            </a:r>
            <a:r>
              <a:rPr lang="en-US" dirty="0">
                <a:sym typeface="Wingdings" panose="05000000000000000000" pitchFamily="2" charset="2"/>
              </a:rPr>
              <a:t> cu 4 </a:t>
            </a:r>
            <a:r>
              <a:rPr lang="en-US" dirty="0" err="1">
                <a:sym typeface="Wingdings" panose="05000000000000000000" pitchFamily="2" charset="2"/>
              </a:rPr>
              <a:t>elemente</a:t>
            </a:r>
            <a:r>
              <a:rPr lang="en-US" dirty="0">
                <a:sym typeface="Wingdings" panose="05000000000000000000" pitchFamily="2" charset="2"/>
              </a:rPr>
              <a:t> (</a:t>
            </a:r>
            <a:r>
              <a:rPr lang="en-US" dirty="0" err="1">
                <a:sym typeface="Wingdings" panose="05000000000000000000" pitchFamily="2" charset="2"/>
              </a:rPr>
              <a:t>aprecierea</a:t>
            </a:r>
            <a:r>
              <a:rPr lang="en-US" dirty="0">
                <a:sym typeface="Wingdings" panose="05000000000000000000" pitchFamily="2" charset="2"/>
              </a:rPr>
              <a:t> </a:t>
            </a:r>
            <a:r>
              <a:rPr lang="en-US" dirty="0" err="1">
                <a:sym typeface="Wingdings" panose="05000000000000000000" pitchFamily="2" charset="2"/>
              </a:rPr>
              <a:t>muncii</a:t>
            </a:r>
            <a:r>
              <a:rPr lang="en-US" dirty="0">
                <a:sym typeface="Wingdings" panose="05000000000000000000" pitchFamily="2" charset="2"/>
              </a:rPr>
              <a:t> de </a:t>
            </a:r>
            <a:r>
              <a:rPr lang="en-US" dirty="0" err="1">
                <a:sym typeface="Wingdings" panose="05000000000000000000" pitchFamily="2" charset="2"/>
              </a:rPr>
              <a:t>către</a:t>
            </a:r>
            <a:r>
              <a:rPr lang="en-US" dirty="0">
                <a:sym typeface="Wingdings" panose="05000000000000000000" pitchFamily="2" charset="2"/>
              </a:rPr>
              <a:t> </a:t>
            </a:r>
            <a:r>
              <a:rPr lang="en-US" dirty="0" err="1">
                <a:sym typeface="Wingdings" panose="05000000000000000000" pitchFamily="2" charset="2"/>
              </a:rPr>
              <a:t>superiori</a:t>
            </a:r>
            <a:r>
              <a:rPr lang="en-US" dirty="0">
                <a:sym typeface="Wingdings" panose="05000000000000000000" pitchFamily="2" charset="2"/>
              </a:rPr>
              <a:t>, de </a:t>
            </a:r>
            <a:r>
              <a:rPr lang="en-US" dirty="0" err="1">
                <a:sym typeface="Wingdings" panose="05000000000000000000" pitchFamily="2" charset="2"/>
              </a:rPr>
              <a:t>către</a:t>
            </a:r>
            <a:r>
              <a:rPr lang="en-US" dirty="0">
                <a:sym typeface="Wingdings" panose="05000000000000000000" pitchFamily="2" charset="2"/>
              </a:rPr>
              <a:t> </a:t>
            </a:r>
            <a:r>
              <a:rPr lang="en-US" dirty="0" err="1">
                <a:sym typeface="Wingdings" panose="05000000000000000000" pitchFamily="2" charset="2"/>
              </a:rPr>
              <a:t>colegi</a:t>
            </a:r>
            <a:r>
              <a:rPr lang="en-US" dirty="0">
                <a:sym typeface="Wingdings" panose="05000000000000000000" pitchFamily="2" charset="2"/>
              </a:rPr>
              <a:t>, </a:t>
            </a:r>
            <a:r>
              <a:rPr lang="en-US" dirty="0" err="1">
                <a:sym typeface="Wingdings" panose="05000000000000000000" pitchFamily="2" charset="2"/>
              </a:rPr>
              <a:t>interacțiune</a:t>
            </a:r>
            <a:r>
              <a:rPr lang="en-US" dirty="0">
                <a:sym typeface="Wingdings" panose="05000000000000000000" pitchFamily="2" charset="2"/>
              </a:rPr>
              <a:t> </a:t>
            </a:r>
            <a:r>
              <a:rPr lang="en-US" dirty="0" err="1">
                <a:sym typeface="Wingdings" panose="05000000000000000000" pitchFamily="2" charset="2"/>
              </a:rPr>
              <a:t>respectuoasă</a:t>
            </a:r>
            <a:r>
              <a:rPr lang="en-US" dirty="0">
                <a:sym typeface="Wingdings" panose="05000000000000000000" pitchFamily="2" charset="2"/>
              </a:rPr>
              <a:t> </a:t>
            </a:r>
            <a:r>
              <a:rPr lang="en-US" dirty="0" err="1">
                <a:sym typeface="Wingdings" panose="05000000000000000000" pitchFamily="2" charset="2"/>
              </a:rPr>
              <a:t>și</a:t>
            </a:r>
            <a:r>
              <a:rPr lang="en-US" dirty="0">
                <a:sym typeface="Wingdings" panose="05000000000000000000" pitchFamily="2" charset="2"/>
              </a:rPr>
              <a:t> </a:t>
            </a:r>
            <a:r>
              <a:rPr lang="en-US" dirty="0" err="1">
                <a:sym typeface="Wingdings" panose="05000000000000000000" pitchFamily="2" charset="2"/>
              </a:rPr>
              <a:t>proceduri</a:t>
            </a:r>
            <a:r>
              <a:rPr lang="en-US" dirty="0">
                <a:sym typeface="Wingdings" panose="05000000000000000000" pitchFamily="2" charset="2"/>
              </a:rPr>
              <a:t> </a:t>
            </a:r>
            <a:r>
              <a:rPr lang="en-US" dirty="0" err="1">
                <a:sym typeface="Wingdings" panose="05000000000000000000" pitchFamily="2" charset="2"/>
              </a:rPr>
              <a:t>corecte</a:t>
            </a:r>
            <a:r>
              <a:rPr lang="en-US" dirty="0">
                <a:sym typeface="Wingdings" panose="05000000000000000000" pitchFamily="2" charset="2"/>
              </a:rPr>
              <a:t>) pe </a:t>
            </a:r>
            <a:r>
              <a:rPr lang="en-US" dirty="0" err="1">
                <a:sym typeface="Wingdings" panose="05000000000000000000" pitchFamily="2" charset="2"/>
              </a:rPr>
              <a:t>aceeași</a:t>
            </a:r>
            <a:r>
              <a:rPr lang="en-US" dirty="0">
                <a:sym typeface="Wingdings" panose="05000000000000000000" pitchFamily="2" charset="2"/>
              </a:rPr>
              <a:t> </a:t>
            </a:r>
            <a:r>
              <a:rPr lang="en-US" dirty="0" err="1">
                <a:sym typeface="Wingdings" panose="05000000000000000000" pitchFamily="2" charset="2"/>
              </a:rPr>
              <a:t>scară</a:t>
            </a:r>
            <a:r>
              <a:rPr lang="en-US" dirty="0">
                <a:sym typeface="Wingdings" panose="05000000000000000000" pitchFamily="2" charset="2"/>
              </a:rPr>
              <a:t> Likert </a:t>
            </a:r>
            <a:r>
              <a:rPr lang="en-US" dirty="0" err="1">
                <a:sym typeface="Wingdings" panose="05000000000000000000" pitchFamily="2" charset="2"/>
              </a:rPr>
              <a:t>în</a:t>
            </a:r>
            <a:r>
              <a:rPr lang="en-US" dirty="0">
                <a:sym typeface="Wingdings" panose="05000000000000000000" pitchFamily="2" charset="2"/>
              </a:rPr>
              <a:t> 5 puncta</a:t>
            </a:r>
            <a:endParaRPr lang="ro-RO" dirty="0">
              <a:sym typeface="Wingdings" panose="05000000000000000000" pitchFamily="2" charset="2"/>
            </a:endParaRPr>
          </a:p>
          <a:p>
            <a:pPr marL="285750" indent="-285750">
              <a:buFont typeface="Wingdings" panose="05000000000000000000" pitchFamily="2" charset="2"/>
              <a:buChar char="Ø"/>
            </a:pPr>
            <a:endParaRPr lang="en-US" dirty="0">
              <a:sym typeface="Wingdings" panose="05000000000000000000" pitchFamily="2" charset="2"/>
            </a:endParaRPr>
          </a:p>
          <a:p>
            <a:pPr marL="285750" indent="-285750">
              <a:buFont typeface="Wingdings" panose="05000000000000000000" pitchFamily="2" charset="2"/>
              <a:buChar char="Ø"/>
            </a:pPr>
            <a:r>
              <a:rPr lang="en-US" u="sng" dirty="0" err="1"/>
              <a:t>Implicarea</a:t>
            </a:r>
            <a:r>
              <a:rPr lang="en-US" u="sng" dirty="0"/>
              <a:t> </a:t>
            </a:r>
            <a:r>
              <a:rPr lang="en-US" u="sng" dirty="0" err="1"/>
              <a:t>în</a:t>
            </a:r>
            <a:r>
              <a:rPr lang="en-US" u="sng" dirty="0"/>
              <a:t> </a:t>
            </a:r>
            <a:r>
              <a:rPr lang="en-US" u="sng" dirty="0" err="1"/>
              <a:t>muncă</a:t>
            </a:r>
            <a:r>
              <a:rPr lang="en-US" u="sng" dirty="0"/>
              <a:t>  Scala de </a:t>
            </a:r>
            <a:r>
              <a:rPr lang="en-US" u="sng" dirty="0" err="1"/>
              <a:t>implicare</a:t>
            </a:r>
            <a:r>
              <a:rPr lang="en-US" u="sng" dirty="0"/>
              <a:t> </a:t>
            </a:r>
            <a:r>
              <a:rPr lang="en-US" u="sng" dirty="0" err="1"/>
              <a:t>în</a:t>
            </a:r>
            <a:r>
              <a:rPr lang="en-US" u="sng" dirty="0"/>
              <a:t> </a:t>
            </a:r>
            <a:r>
              <a:rPr lang="en-US" u="sng" dirty="0" err="1"/>
              <a:t>muncă</a:t>
            </a:r>
            <a:r>
              <a:rPr lang="en-US" u="sng" dirty="0"/>
              <a:t> Utrecht (UWES)</a:t>
            </a:r>
            <a:endParaRPr lang="ro-RO" u="sng"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u="sng" dirty="0" err="1"/>
              <a:t>Semnificație</a:t>
            </a:r>
            <a:r>
              <a:rPr lang="en-US" u="sng" dirty="0"/>
              <a:t>, </a:t>
            </a:r>
            <a:r>
              <a:rPr lang="en-US" u="sng" dirty="0" err="1"/>
              <a:t>inteligibilitate</a:t>
            </a:r>
            <a:r>
              <a:rPr lang="en-US" u="sng" dirty="0"/>
              <a:t> </a:t>
            </a:r>
            <a:r>
              <a:rPr lang="ro-RO" u="sng" dirty="0"/>
              <a:t> - Scală privind </a:t>
            </a:r>
            <a:r>
              <a:rPr lang="en-US" u="sng" dirty="0" err="1"/>
              <a:t>coerenț</a:t>
            </a:r>
            <a:r>
              <a:rPr lang="ro-RO" u="sng" dirty="0"/>
              <a:t>a</a:t>
            </a:r>
            <a:r>
              <a:rPr lang="en-US" u="sng" dirty="0"/>
              <a:t> </a:t>
            </a:r>
            <a:r>
              <a:rPr lang="en-US" u="sng" dirty="0" err="1"/>
              <a:t>muncii</a:t>
            </a:r>
            <a:r>
              <a:rPr lang="en-US" u="sng" dirty="0"/>
              <a:t>
(W-SOC)</a:t>
            </a:r>
            <a:endParaRPr lang="de-DE" dirty="0"/>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8" name="Immagin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11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9">
            <a:extLst>
              <a:ext uri="{FF2B5EF4-FFF2-40B4-BE49-F238E27FC236}">
                <a16:creationId xmlns:a16="http://schemas.microsoft.com/office/drawing/2014/main" xmlns="" id="{FA6E2EA0-6E66-4A2D-A0FF-7A7C34C30A55}"/>
              </a:ext>
            </a:extLst>
          </p:cNvPr>
          <p:cNvGrpSpPr/>
          <p:nvPr/>
        </p:nvGrpSpPr>
        <p:grpSpPr>
          <a:xfrm>
            <a:off x="549930" y="2270377"/>
            <a:ext cx="199272" cy="206152"/>
            <a:chOff x="2411760" y="3708613"/>
            <a:chExt cx="206152" cy="206152"/>
          </a:xfrm>
        </p:grpSpPr>
        <p:sp>
          <p:nvSpPr>
            <p:cNvPr id="15"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6"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4997302" y="92659"/>
            <a:ext cx="6847508" cy="1569660"/>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de învățare 2 - Cercetări despre munca convenabilă
</a:t>
            </a:r>
            <a:endParaRPr lang="en-US" altLang="ko-KR" sz="2400" b="1" dirty="0">
              <a:solidFill>
                <a:srgbClr val="F36A0D"/>
              </a:solidFill>
              <a:latin typeface="Trebuchet MS" panose="020B0603020202020204" pitchFamily="34" charset="0"/>
              <a:cs typeface="Arial" pitchFamily="34" charset="0"/>
            </a:endParaRPr>
          </a:p>
        </p:txBody>
      </p:sp>
      <p:sp>
        <p:nvSpPr>
          <p:cNvPr id="5" name="Textfeld 4"/>
          <p:cNvSpPr txBox="1"/>
          <p:nvPr/>
        </p:nvSpPr>
        <p:spPr>
          <a:xfrm>
            <a:off x="2714768" y="5945259"/>
            <a:ext cx="9477232" cy="230832"/>
          </a:xfrm>
          <a:prstGeom prst="rect">
            <a:avLst/>
          </a:prstGeom>
          <a:noFill/>
        </p:spPr>
        <p:txBody>
          <a:bodyPr wrap="square" rtlCol="0">
            <a:spAutoFit/>
          </a:bodyPr>
          <a:lstStyle/>
          <a:p>
            <a:r>
              <a:rPr lang="de-DE" sz="900" dirty="0">
                <a:solidFill>
                  <a:schemeClr val="bg1">
                    <a:lumMod val="75000"/>
                  </a:schemeClr>
                </a:solidFill>
              </a:rPr>
              <a:t>Source: Research </a:t>
            </a:r>
            <a:r>
              <a:rPr lang="de-DE" sz="900" dirty="0" err="1">
                <a:solidFill>
                  <a:schemeClr val="bg1">
                    <a:lumMod val="75000"/>
                  </a:schemeClr>
                </a:solidFill>
              </a:rPr>
              <a:t>and</a:t>
            </a:r>
            <a:r>
              <a:rPr lang="de-DE" sz="900" dirty="0">
                <a:solidFill>
                  <a:schemeClr val="bg1">
                    <a:lumMod val="75000"/>
                  </a:schemeClr>
                </a:solidFill>
              </a:rPr>
              <a:t> </a:t>
            </a:r>
            <a:r>
              <a:rPr lang="de-DE" sz="900" dirty="0" err="1">
                <a:solidFill>
                  <a:schemeClr val="bg1">
                    <a:lumMod val="75000"/>
                  </a:schemeClr>
                </a:solidFill>
              </a:rPr>
              <a:t>content</a:t>
            </a:r>
            <a:r>
              <a:rPr lang="de-DE" sz="900" dirty="0">
                <a:solidFill>
                  <a:schemeClr val="bg1">
                    <a:lumMod val="75000"/>
                  </a:schemeClr>
                </a:solidFill>
              </a:rPr>
              <a:t> </a:t>
            </a:r>
            <a:r>
              <a:rPr lang="de-DE" sz="900" dirty="0" err="1">
                <a:solidFill>
                  <a:schemeClr val="bg1">
                    <a:lumMod val="75000"/>
                  </a:schemeClr>
                </a:solidFill>
              </a:rPr>
              <a:t>by</a:t>
            </a:r>
            <a:r>
              <a:rPr lang="de-DE" sz="900" dirty="0">
                <a:solidFill>
                  <a:schemeClr val="bg1">
                    <a:lumMod val="75000"/>
                  </a:schemeClr>
                </a:solidFill>
              </a:rPr>
              <a:t>: Denise Angélique </a:t>
            </a:r>
            <a:r>
              <a:rPr lang="de-DE" sz="900" dirty="0" err="1">
                <a:solidFill>
                  <a:schemeClr val="bg1">
                    <a:lumMod val="75000"/>
                  </a:schemeClr>
                </a:solidFill>
              </a:rPr>
              <a:t>Camenisch</a:t>
            </a:r>
            <a:r>
              <a:rPr lang="de-DE" sz="900" dirty="0">
                <a:solidFill>
                  <a:schemeClr val="bg1">
                    <a:lumMod val="75000"/>
                  </a:schemeClr>
                </a:solidFill>
              </a:rPr>
              <a:t>, Olaf  Schäfer, Isabelle Andrea  Minder, Katja </a:t>
            </a:r>
            <a:r>
              <a:rPr lang="de-DE" sz="900" dirty="0" err="1">
                <a:solidFill>
                  <a:schemeClr val="bg1">
                    <a:lumMod val="75000"/>
                  </a:schemeClr>
                </a:solidFill>
              </a:rPr>
              <a:t>Cattapan</a:t>
            </a:r>
            <a:r>
              <a:rPr lang="de-DE" sz="900" dirty="0">
                <a:solidFill>
                  <a:schemeClr val="bg1">
                    <a:lumMod val="75000"/>
                  </a:schemeClr>
                </a:solidFill>
              </a:rPr>
              <a:t>; https://link.springer.com/content/pdf/10.1007/s11553-021-00875-4.pdf</a:t>
            </a:r>
          </a:p>
        </p:txBody>
      </p:sp>
      <p:sp>
        <p:nvSpPr>
          <p:cNvPr id="13" name="CuadroTexto 34">
            <a:extLst>
              <a:ext uri="{FF2B5EF4-FFF2-40B4-BE49-F238E27FC236}">
                <a16:creationId xmlns:a16="http://schemas.microsoft.com/office/drawing/2014/main" xmlns="" id="{486A650B-1B81-458B-B55E-5B3AF64550EB}"/>
              </a:ext>
            </a:extLst>
          </p:cNvPr>
          <p:cNvSpPr txBox="1"/>
          <p:nvPr/>
        </p:nvSpPr>
        <p:spPr>
          <a:xfrm>
            <a:off x="283596" y="1344089"/>
            <a:ext cx="11358473" cy="1200329"/>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Sectiunea</a:t>
            </a:r>
            <a:r>
              <a:rPr lang="en-US" altLang="es-ES" sz="2400" b="1" dirty="0">
                <a:solidFill>
                  <a:srgbClr val="0594A9"/>
                </a:solidFill>
                <a:latin typeface="Trebuchet MS" panose="020B0603020202020204" pitchFamily="34" charset="0"/>
                <a:cs typeface="Calibri" panose="020F0502020204030204" pitchFamily="34" charset="0"/>
              </a:rPr>
              <a:t> 3 - </a:t>
            </a:r>
            <a:r>
              <a:rPr lang="en-US" altLang="es-ES" sz="2400" b="1" dirty="0" err="1">
                <a:solidFill>
                  <a:srgbClr val="0594A9"/>
                </a:solidFill>
                <a:latin typeface="Trebuchet MS" panose="020B0603020202020204" pitchFamily="34" charset="0"/>
                <a:cs typeface="Calibri" panose="020F0502020204030204" pitchFamily="34" charset="0"/>
              </a:rPr>
              <a:t>Cercetari</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stiintifice</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privind</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starea</a:t>
            </a:r>
            <a:r>
              <a:rPr lang="en-US" altLang="es-ES" sz="2400" b="1" dirty="0">
                <a:solidFill>
                  <a:srgbClr val="0594A9"/>
                </a:solidFill>
                <a:latin typeface="Trebuchet MS" panose="020B0603020202020204" pitchFamily="34" charset="0"/>
                <a:cs typeface="Calibri" panose="020F0502020204030204" pitchFamily="34" charset="0"/>
              </a:rPr>
              <a:t> de bine la </a:t>
            </a:r>
            <a:r>
              <a:rPr lang="en-US" altLang="es-ES" sz="2400" b="1" dirty="0" err="1">
                <a:solidFill>
                  <a:srgbClr val="0594A9"/>
                </a:solidFill>
                <a:latin typeface="Trebuchet MS" panose="020B0603020202020204" pitchFamily="34" charset="0"/>
                <a:cs typeface="Calibri" panose="020F0502020204030204" pitchFamily="34" charset="0"/>
              </a:rPr>
              <a:t>locul</a:t>
            </a:r>
            <a:r>
              <a:rPr lang="en-US" altLang="es-ES" sz="2400" b="1" dirty="0">
                <a:solidFill>
                  <a:srgbClr val="0594A9"/>
                </a:solidFill>
                <a:latin typeface="Trebuchet MS" panose="020B0603020202020204" pitchFamily="34" charset="0"/>
                <a:cs typeface="Calibri" panose="020F0502020204030204" pitchFamily="34" charset="0"/>
              </a:rPr>
              <a:t> de </a:t>
            </a:r>
            <a:r>
              <a:rPr lang="en-US" altLang="es-ES" sz="2400" b="1" dirty="0" err="1">
                <a:solidFill>
                  <a:srgbClr val="0594A9"/>
                </a:solidFill>
                <a:latin typeface="Trebuchet MS" panose="020B0603020202020204" pitchFamily="34" charset="0"/>
                <a:cs typeface="Calibri" panose="020F0502020204030204" pitchFamily="34" charset="0"/>
              </a:rPr>
              <a:t>munca</a:t>
            </a:r>
            <a:r>
              <a:rPr lang="en-US" altLang="es-ES" sz="2400" b="1" dirty="0">
                <a:solidFill>
                  <a:srgbClr val="0594A9"/>
                </a:solidFill>
                <a:latin typeface="Trebuchet MS" panose="020B0603020202020204" pitchFamily="34" charset="0"/>
                <a:cs typeface="Calibri" panose="020F0502020204030204" pitchFamily="34" charset="0"/>
              </a:rPr>
              <a:t> – </a:t>
            </a:r>
            <a:r>
              <a:rPr lang="en-US" altLang="es-ES" sz="2400" b="1" dirty="0" err="1">
                <a:solidFill>
                  <a:srgbClr val="0594A9"/>
                </a:solidFill>
                <a:latin typeface="Trebuchet MS" panose="020B0603020202020204" pitchFamily="34" charset="0"/>
                <a:cs typeface="Calibri" panose="020F0502020204030204" pitchFamily="34" charset="0"/>
              </a:rPr>
              <a:t>rezultate</a:t>
            </a:r>
            <a:r>
              <a:rPr lang="en-US" altLang="es-ES" sz="2400" b="1" dirty="0">
                <a:solidFill>
                  <a:srgbClr val="0594A9"/>
                </a:solidFill>
                <a:latin typeface="Trebuchet MS" panose="020B0603020202020204" pitchFamily="34" charset="0"/>
                <a:cs typeface="Calibri" panose="020F0502020204030204" pitchFamily="34" charset="0"/>
              </a:rPr>
              <a:t>
</a:t>
            </a:r>
            <a:endParaRPr lang="en-US" altLang="es-ES" sz="2400" b="1" u="sng" dirty="0">
              <a:solidFill>
                <a:srgbClr val="0594A9"/>
              </a:solidFill>
              <a:latin typeface="Trebuchet MS" panose="020B0603020202020204" pitchFamily="34" charset="0"/>
              <a:cs typeface="Calibri" panose="020F0502020204030204" pitchFamily="34" charset="0"/>
            </a:endParaRPr>
          </a:p>
        </p:txBody>
      </p:sp>
      <p:sp>
        <p:nvSpPr>
          <p:cNvPr id="17" name="Textfeld 16"/>
          <p:cNvSpPr txBox="1"/>
          <p:nvPr/>
        </p:nvSpPr>
        <p:spPr>
          <a:xfrm>
            <a:off x="814039" y="2153337"/>
            <a:ext cx="11030771" cy="3416320"/>
          </a:xfrm>
          <a:prstGeom prst="rect">
            <a:avLst/>
          </a:prstGeom>
          <a:noFill/>
        </p:spPr>
        <p:txBody>
          <a:bodyPr wrap="square" rtlCol="0">
            <a:spAutoFit/>
          </a:bodyPr>
          <a:lstStyle/>
          <a:p>
            <a:r>
              <a:rPr lang="de-DE" dirty="0"/>
              <a:t>Impact semnificativ </a:t>
            </a:r>
            <a:r>
              <a:rPr lang="ro-RO" dirty="0"/>
              <a:t>asociat cu</a:t>
            </a:r>
            <a:r>
              <a:rPr lang="de-DE" dirty="0"/>
              <a:t>...</a:t>
            </a:r>
            <a:r>
              <a:rPr lang="de-DE" b="1" dirty="0"/>
              <a:t/>
            </a:r>
            <a:br>
              <a:rPr lang="de-DE" b="1" dirty="0"/>
            </a:br>
            <a:endParaRPr lang="de-DE" b="1" dirty="0"/>
          </a:p>
          <a:p>
            <a:pPr marL="285750" indent="-285750">
              <a:buFont typeface="Wingdings" panose="05000000000000000000" pitchFamily="2" charset="2"/>
              <a:buChar char="Ø"/>
            </a:pPr>
            <a:r>
              <a:rPr lang="de-DE" b="1" dirty="0"/>
              <a:t>Volumul: </a:t>
            </a:r>
            <a:r>
              <a:rPr lang="de-DE" dirty="0"/>
              <a:t>un volum de muncă mai mare este asociat cu o </a:t>
            </a:r>
            <a:r>
              <a:rPr lang="ro-RO" dirty="0"/>
              <a:t>stare de bine</a:t>
            </a:r>
            <a:r>
              <a:rPr lang="de-DE" dirty="0"/>
              <a:t> mai </a:t>
            </a:r>
            <a:r>
              <a:rPr lang="ro-RO" dirty="0"/>
              <a:t>redusă</a:t>
            </a:r>
            <a:r>
              <a:rPr lang="de-DE" dirty="0"/>
              <a:t> (în special pentru profilurile cu sarcini de</a:t>
            </a:r>
            <a:r>
              <a:rPr lang="ro-RO" dirty="0"/>
              <a:t> management</a:t>
            </a:r>
            <a:r>
              <a:rPr lang="de-DE" dirty="0"/>
              <a:t>)</a:t>
            </a:r>
            <a:endParaRPr lang="ro-RO"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ro-RO" b="1" dirty="0"/>
              <a:t>Implicarea în muncă: </a:t>
            </a:r>
            <a:r>
              <a:rPr lang="de-DE" dirty="0"/>
              <a:t>Poate compensa parțial efectele negative ale volumului de muncă ridicat (în special pentru profilurile fără sarcini de </a:t>
            </a:r>
            <a:r>
              <a:rPr lang="ro-RO" dirty="0"/>
              <a:t>management</a:t>
            </a:r>
            <a:r>
              <a:rPr lang="de-DE" dirty="0"/>
              <a:t>), dar prea mult angajament poate duce la suprasolicitare, stres și mai puțină </a:t>
            </a:r>
            <a:r>
              <a:rPr lang="ro-RO" dirty="0"/>
              <a:t>”stare de bine”</a:t>
            </a:r>
            <a:r>
              <a:rPr lang="de-DE" dirty="0"/>
              <a:t>(</a:t>
            </a:r>
            <a:r>
              <a:rPr lang="ro-RO" dirty="0"/>
              <a:t>Supraimplicare</a:t>
            </a:r>
            <a:r>
              <a:rPr lang="de-DE" dirty="0"/>
              <a:t>)</a:t>
            </a:r>
            <a:br>
              <a:rPr lang="de-DE" dirty="0"/>
            </a:br>
            <a:endParaRPr lang="de-DE" dirty="0"/>
          </a:p>
          <a:p>
            <a:pPr marL="285750" indent="-285750">
              <a:buFont typeface="Wingdings" panose="05000000000000000000" pitchFamily="2" charset="2"/>
              <a:buChar char="Ø"/>
            </a:pPr>
            <a:r>
              <a:rPr lang="de-DE" b="1" dirty="0"/>
              <a:t>Resurse sociale: </a:t>
            </a:r>
            <a:r>
              <a:rPr lang="de-DE" dirty="0"/>
              <a:t>o relevanță relativ scăzută în comparație cu alți factori legați de muncă. Numai atunci când apar probleme cu relațiile sociale la locul de muncă în combinație cu un volum mare de muncă sau cu un nivel scăzut de implicare la locul de muncă, </a:t>
            </a:r>
            <a:r>
              <a:rPr lang="ro-RO" dirty="0"/>
              <a:t>starea de bine</a:t>
            </a:r>
            <a:r>
              <a:rPr lang="de-DE" dirty="0"/>
              <a:t> scade semnificativ.</a:t>
            </a: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9" name="Immagin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24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99895" y="2447239"/>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50576" y="2261259"/>
            <a:ext cx="5500672" cy="1047342"/>
            <a:chOff x="5865235" y="1658267"/>
            <a:chExt cx="3647182" cy="1047342"/>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658267"/>
              <a:ext cx="3647182" cy="523220"/>
            </a:xfrm>
            <a:prstGeom prst="rect">
              <a:avLst/>
            </a:prstGeom>
            <a:noFill/>
          </p:spPr>
          <p:txBody>
            <a:bodyPr wrap="square" rtlCol="0" anchor="ctr">
              <a:spAutoFit/>
            </a:bodyPr>
            <a:lstStyle/>
            <a:p>
              <a:r>
                <a:rPr lang="fr-FR" altLang="ko-KR" sz="1400" b="1" dirty="0" err="1">
                  <a:solidFill>
                    <a:schemeClr val="tx1">
                      <a:lumMod val="75000"/>
                      <a:lumOff val="25000"/>
                    </a:schemeClr>
                  </a:solidFill>
                </a:rPr>
                <a:t>Cele</a:t>
              </a:r>
              <a:r>
                <a:rPr lang="fr-FR" altLang="ko-KR" sz="1400" b="1" dirty="0">
                  <a:solidFill>
                    <a:schemeClr val="tx1">
                      <a:lumMod val="75000"/>
                      <a:lumOff val="25000"/>
                    </a:schemeClr>
                  </a:solidFill>
                </a:rPr>
                <a:t> 4 </a:t>
              </a:r>
              <a:r>
                <a:rPr lang="fr-FR" altLang="ko-KR" sz="1400" b="1" dirty="0" err="1">
                  <a:solidFill>
                    <a:schemeClr val="tx1">
                      <a:lumMod val="75000"/>
                      <a:lumOff val="25000"/>
                    </a:schemeClr>
                  </a:solidFill>
                </a:rPr>
                <a:t>domenii</a:t>
              </a:r>
              <a:r>
                <a:rPr lang="fr-FR" altLang="ko-KR" sz="1400" b="1" dirty="0">
                  <a:solidFill>
                    <a:schemeClr val="tx1">
                      <a:lumMod val="75000"/>
                      <a:lumOff val="25000"/>
                    </a:schemeClr>
                  </a:solidFill>
                </a:rPr>
                <a:t> de </a:t>
              </a:r>
              <a:r>
                <a:rPr lang="fr-FR" altLang="ko-KR" sz="1400" b="1" dirty="0" err="1">
                  <a:solidFill>
                    <a:schemeClr val="tx1">
                      <a:lumMod val="75000"/>
                      <a:lumOff val="25000"/>
                    </a:schemeClr>
                  </a:solidFill>
                </a:rPr>
                <a:t>influență</a:t>
              </a:r>
              <a:r>
                <a:rPr lang="fr-FR" altLang="ko-KR" sz="1400" b="1" dirty="0">
                  <a:solidFill>
                    <a:schemeClr val="tx1">
                      <a:lumMod val="75000"/>
                      <a:lumOff val="25000"/>
                    </a:schemeClr>
                  </a:solidFill>
                </a:rPr>
                <a:t> </a:t>
              </a:r>
              <a:r>
                <a:rPr lang="fr-FR" altLang="ko-KR" sz="1400" b="1" dirty="0" err="1">
                  <a:solidFill>
                    <a:schemeClr val="tx1">
                      <a:lumMod val="75000"/>
                      <a:lumOff val="25000"/>
                    </a:schemeClr>
                  </a:solidFill>
                </a:rPr>
                <a:t>pentru</a:t>
              </a:r>
              <a:r>
                <a:rPr lang="fr-FR" altLang="ko-KR" sz="1400" b="1" dirty="0">
                  <a:solidFill>
                    <a:schemeClr val="tx1">
                      <a:lumMod val="75000"/>
                      <a:lumOff val="25000"/>
                    </a:schemeClr>
                  </a:solidFill>
                </a:rPr>
                <a:t> un </a:t>
              </a:r>
              <a:r>
                <a:rPr lang="fr-FR" altLang="ko-KR" sz="1400" b="1" dirty="0" err="1">
                  <a:solidFill>
                    <a:schemeClr val="tx1">
                      <a:lumMod val="75000"/>
                      <a:lumOff val="25000"/>
                    </a:schemeClr>
                  </a:solidFill>
                </a:rPr>
                <a:t>loc</a:t>
              </a:r>
              <a:r>
                <a:rPr lang="fr-FR" altLang="ko-KR" sz="1400" b="1" dirty="0">
                  <a:solidFill>
                    <a:schemeClr val="tx1">
                      <a:lumMod val="75000"/>
                      <a:lumOff val="25000"/>
                    </a:schemeClr>
                  </a:solidFill>
                </a:rPr>
                <a:t> de </a:t>
              </a:r>
              <a:r>
                <a:rPr lang="fr-FR" altLang="ko-KR" sz="1400" b="1" dirty="0" err="1">
                  <a:solidFill>
                    <a:schemeClr val="tx1">
                      <a:lumMod val="75000"/>
                      <a:lumOff val="25000"/>
                    </a:schemeClr>
                  </a:solidFill>
                </a:rPr>
                <a:t>muncă</a:t>
              </a:r>
              <a:r>
                <a:rPr lang="fr-FR" altLang="ko-KR" sz="1400" b="1" dirty="0">
                  <a:solidFill>
                    <a:schemeClr val="tx1">
                      <a:lumMod val="75000"/>
                      <a:lumOff val="25000"/>
                    </a:schemeClr>
                  </a:solidFill>
                </a:rPr>
                <a:t> </a:t>
              </a:r>
              <a:r>
                <a:rPr lang="fr-FR" altLang="ko-KR" sz="1400" b="1" dirty="0" err="1">
                  <a:solidFill>
                    <a:schemeClr val="tx1">
                      <a:lumMod val="75000"/>
                      <a:lumOff val="25000"/>
                    </a:schemeClr>
                  </a:solidFill>
                </a:rPr>
                <a:t>sănătos</a:t>
              </a:r>
              <a:r>
                <a:rPr lang="fr-FR" altLang="ko-KR" sz="1400" b="1" dirty="0">
                  <a:solidFill>
                    <a:schemeClr val="tx1">
                      <a:lumMod val="75000"/>
                      <a:lumOff val="25000"/>
                    </a:schemeClr>
                  </a:solidFill>
                </a:rPr>
                <a:t>
</a:t>
              </a:r>
              <a:endParaRPr lang="en-US" altLang="ko-KR"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crea</a:t>
              </a:r>
              <a:r>
                <a:rPr lang="en-US" altLang="ko-KR" sz="1200" dirty="0">
                  <a:solidFill>
                    <a:schemeClr val="tx1">
                      <a:lumMod val="75000"/>
                      <a:lumOff val="25000"/>
                    </a:schemeClr>
                  </a:solidFill>
                </a:rPr>
                <a:t> un loc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sănătos</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întreprindere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domeniile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influență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care pot </a:t>
              </a:r>
              <a:r>
                <a:rPr lang="en-US" altLang="ko-KR" sz="1200" dirty="0" err="1">
                  <a:solidFill>
                    <a:schemeClr val="tx1">
                      <a:lumMod val="75000"/>
                      <a:lumOff val="25000"/>
                    </a:schemeClr>
                  </a:solidFill>
                </a:rPr>
                <a:t>avea</a:t>
              </a:r>
              <a:r>
                <a:rPr lang="en-US" altLang="ko-KR" sz="1200" dirty="0">
                  <a:solidFill>
                    <a:schemeClr val="tx1">
                      <a:lumMod val="75000"/>
                      <a:lumOff val="25000"/>
                    </a:schemeClr>
                  </a:solidFill>
                </a:rPr>
                <a:t> loc </a:t>
              </a:r>
              <a:r>
                <a:rPr lang="en-US" altLang="ko-KR" sz="1200" dirty="0" err="1">
                  <a:solidFill>
                    <a:schemeClr val="tx1">
                      <a:lumMod val="75000"/>
                      <a:lumOff val="25000"/>
                    </a:schemeClr>
                  </a:solidFill>
                </a:rPr>
                <a:t>cel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bine </a:t>
              </a:r>
              <a:r>
                <a:rPr lang="en-US" altLang="ko-KR" sz="1200" dirty="0" err="1">
                  <a:solidFill>
                    <a:schemeClr val="tx1">
                      <a:lumMod val="75000"/>
                      <a:lumOff val="25000"/>
                    </a:schemeClr>
                  </a:solidFill>
                </a:rPr>
                <a:t>acțiunile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eficiente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procese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prin</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angajatorii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lucrătorii</a:t>
              </a:r>
              <a:r>
                <a:rPr lang="en-US" altLang="ko-KR" sz="1200" dirty="0">
                  <a:solidFill>
                    <a:schemeClr val="tx1">
                      <a:lumMod val="75000"/>
                      <a:lumOff val="25000"/>
                    </a:schemeClr>
                  </a:solidFill>
                </a:rPr>
                <a:t> pot </a:t>
              </a:r>
              <a:r>
                <a:rPr lang="en-US" altLang="ko-KR" sz="1200" dirty="0" err="1">
                  <a:solidFill>
                    <a:schemeClr val="tx1">
                      <a:lumMod val="75000"/>
                      <a:lumOff val="25000"/>
                    </a:schemeClr>
                  </a:solidFill>
                </a:rPr>
                <a:t>lua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măsuri</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599895" y="3824778"/>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50576" y="3638800"/>
            <a:ext cx="5500672" cy="1232008"/>
            <a:chOff x="5865235" y="2773064"/>
            <a:chExt cx="3647182" cy="1232008"/>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773064"/>
              <a:ext cx="3647182"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Modelul</a:t>
              </a:r>
              <a:r>
                <a:rPr lang="en-US" altLang="ko-KR" sz="1400" b="1" dirty="0">
                  <a:solidFill>
                    <a:schemeClr val="tx1">
                      <a:lumMod val="75000"/>
                      <a:lumOff val="25000"/>
                    </a:schemeClr>
                  </a:solidFill>
                </a:rPr>
                <a:t> OMS de la </a:t>
              </a:r>
              <a:r>
                <a:rPr lang="en-US" altLang="ko-KR" sz="1400" b="1" dirty="0" err="1">
                  <a:solidFill>
                    <a:schemeClr val="tx1">
                      <a:lumMod val="75000"/>
                      <a:lumOff val="25000"/>
                    </a:schemeClr>
                  </a:solidFill>
                </a:rPr>
                <a:t>locul</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muncă</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sănătos</a:t>
              </a:r>
              <a:r>
                <a:rPr lang="en-US" altLang="ko-KR" sz="1400" b="1" dirty="0">
                  <a:solidFill>
                    <a:schemeClr val="tx1">
                      <a:lumMod val="75000"/>
                      <a:lumOff val="25000"/>
                    </a:schemeClr>
                  </a:solidFill>
                </a:rPr>
                <a:t> - </a:t>
              </a:r>
              <a:r>
                <a:rPr lang="en-US" altLang="ko-KR" sz="1400" b="1" dirty="0" err="1">
                  <a:solidFill>
                    <a:schemeClr val="tx1">
                      <a:lumMod val="75000"/>
                      <a:lumOff val="25000"/>
                    </a:schemeClr>
                  </a:solidFill>
                </a:rPr>
                <a:t>Proces</a:t>
              </a:r>
              <a:r>
                <a:rPr lang="en-US" altLang="ko-KR" sz="1400" b="1" dirty="0">
                  <a:solidFill>
                    <a:schemeClr val="tx1">
                      <a:lumMod val="75000"/>
                      <a:lumOff val="25000"/>
                    </a:schemeClr>
                  </a:solidFill>
                </a:rPr>
                <a:t>
</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Modelul</a:t>
              </a:r>
              <a:r>
                <a:rPr lang="en-US" altLang="ko-KR" sz="1200" dirty="0">
                  <a:solidFill>
                    <a:schemeClr val="tx1">
                      <a:lumMod val="75000"/>
                      <a:lumOff val="25000"/>
                    </a:schemeClr>
                  </a:solidFill>
                </a:rPr>
                <a:t> OMS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proces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organizațional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îmbunătățire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continuă</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asigură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un program de </a:t>
              </a:r>
              <a:r>
                <a:rPr lang="en-US" altLang="ko-KR" sz="1200" dirty="0" err="1">
                  <a:solidFill>
                    <a:schemeClr val="tx1">
                      <a:lumMod val="75000"/>
                      <a:lumOff val="25000"/>
                    </a:schemeClr>
                  </a:solidFill>
                </a:rPr>
                <a:t>sănătate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siguranță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bunăstare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răspunde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nevoilor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tuturor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implicați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sustenabil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timp</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9" name="TextBox 3"/>
          <p:cNvSpPr txBox="1"/>
          <p:nvPr/>
        </p:nvSpPr>
        <p:spPr>
          <a:xfrm>
            <a:off x="1045182" y="325205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Secti</a:t>
            </a:r>
            <a:r>
              <a:rPr lang="ro-RO" altLang="ko-KR" sz="2800" b="1" dirty="0">
                <a:solidFill>
                  <a:srgbClr val="0594A9"/>
                </a:solidFill>
                <a:latin typeface="Trebuchet MS" panose="020B0603020202020204" pitchFamily="34" charset="0"/>
                <a:cs typeface="Arial" pitchFamily="34" charset="0"/>
              </a:rPr>
              <a:t>unile</a:t>
            </a:r>
            <a:r>
              <a:rPr lang="en-US" altLang="ko-KR" sz="2800" b="1" dirty="0">
                <a:solidFill>
                  <a:srgbClr val="0594A9"/>
                </a:solidFill>
                <a:latin typeface="Trebuchet MS" panose="020B0603020202020204" pitchFamily="34" charset="0"/>
                <a:cs typeface="Arial" pitchFamily="34" charset="0"/>
              </a:rPr>
              <a:t> 1-2</a:t>
            </a:r>
            <a:endParaRPr lang="en-US" altLang="ko-KR" sz="2000" b="1" dirty="0">
              <a:solidFill>
                <a:srgbClr val="0594A9"/>
              </a:solidFill>
              <a:latin typeface="Trebuchet MS" panose="020B0603020202020204" pitchFamily="34" charset="0"/>
              <a:cs typeface="Arial" pitchFamily="34" charset="0"/>
            </a:endParaRPr>
          </a:p>
        </p:txBody>
      </p:sp>
      <p:sp>
        <p:nvSpPr>
          <p:cNvPr id="48" name="TextBox 3"/>
          <p:cNvSpPr txBox="1"/>
          <p:nvPr/>
        </p:nvSpPr>
        <p:spPr>
          <a:xfrm>
            <a:off x="4022525" y="121040"/>
            <a:ext cx="7822285" cy="2062103"/>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3 – </a:t>
            </a:r>
            <a:r>
              <a:rPr lang="en-US" altLang="ko-KR" sz="3200" b="1" dirty="0" err="1">
                <a:solidFill>
                  <a:srgbClr val="F36A0D"/>
                </a:solidFill>
                <a:latin typeface="Trebuchet MS" panose="020B0603020202020204" pitchFamily="34" charset="0"/>
                <a:cs typeface="Arial" pitchFamily="34" charset="0"/>
              </a:rPr>
              <a:t>Recomandările</a:t>
            </a:r>
            <a:r>
              <a:rPr lang="en-US" altLang="ko-KR" sz="3200" b="1" dirty="0">
                <a:solidFill>
                  <a:srgbClr val="F36A0D"/>
                </a:solidFill>
                <a:latin typeface="Trebuchet MS" panose="020B0603020202020204" pitchFamily="34" charset="0"/>
                <a:cs typeface="Arial" pitchFamily="34" charset="0"/>
              </a:rPr>
              <a:t> OMS </a:t>
            </a:r>
            <a:r>
              <a:rPr lang="en-US" altLang="ko-KR" sz="3200" b="1" dirty="0" err="1">
                <a:solidFill>
                  <a:srgbClr val="F36A0D"/>
                </a:solidFill>
                <a:latin typeface="Trebuchet MS" panose="020B0603020202020204" pitchFamily="34" charset="0"/>
                <a:cs typeface="Arial" pitchFamily="34" charset="0"/>
              </a:rPr>
              <a:t>pentru</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bunăstarea</a:t>
            </a:r>
            <a:r>
              <a:rPr lang="en-US" altLang="ko-KR" sz="3200" b="1" dirty="0">
                <a:solidFill>
                  <a:srgbClr val="F36A0D"/>
                </a:solidFill>
                <a:latin typeface="Trebuchet MS" panose="020B0603020202020204" pitchFamily="34" charset="0"/>
                <a:cs typeface="Arial" pitchFamily="34" charset="0"/>
              </a:rPr>
              <a:t> la </a:t>
            </a:r>
            <a:r>
              <a:rPr lang="en-US" altLang="ko-KR" sz="3200" b="1" dirty="0" err="1">
                <a:solidFill>
                  <a:srgbClr val="F36A0D"/>
                </a:solidFill>
                <a:latin typeface="Trebuchet MS" panose="020B0603020202020204" pitchFamily="34" charset="0"/>
                <a:cs typeface="Arial" pitchFamily="34" charset="0"/>
              </a:rPr>
              <a:t>locul</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muncă</a:t>
            </a:r>
            <a:r>
              <a:rPr lang="en-US"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41" name="Immagin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988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7">
            <a:extLst>
              <a:ext uri="{FF2B5EF4-FFF2-40B4-BE49-F238E27FC236}">
                <a16:creationId xmlns:a16="http://schemas.microsoft.com/office/drawing/2014/main" xmlns="" id="{782DAF2F-8C89-449F-B438-A126EC6F5EDD}"/>
              </a:ext>
            </a:extLst>
          </p:cNvPr>
          <p:cNvGrpSpPr/>
          <p:nvPr/>
        </p:nvGrpSpPr>
        <p:grpSpPr>
          <a:xfrm>
            <a:off x="670580" y="3941838"/>
            <a:ext cx="199272" cy="206152"/>
            <a:chOff x="2411760" y="3708613"/>
            <a:chExt cx="206152" cy="206152"/>
          </a:xfrm>
        </p:grpSpPr>
        <p:sp>
          <p:nvSpPr>
            <p:cNvPr id="15"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9"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9" name="Textfeld 8"/>
          <p:cNvSpPr txBox="1"/>
          <p:nvPr/>
        </p:nvSpPr>
        <p:spPr>
          <a:xfrm>
            <a:off x="4254807" y="6291090"/>
            <a:ext cx="7590003" cy="215444"/>
          </a:xfrm>
          <a:prstGeom prst="rect">
            <a:avLst/>
          </a:prstGeom>
          <a:noFill/>
        </p:spPr>
        <p:txBody>
          <a:bodyPr wrap="square" rtlCol="0">
            <a:spAutoFit/>
          </a:bodyPr>
          <a:lstStyle/>
          <a:p>
            <a:r>
              <a:rPr lang="de-DE" sz="800" dirty="0">
                <a:solidFill>
                  <a:schemeClr val="bg1">
                    <a:lumMod val="75000"/>
                  </a:schemeClr>
                </a:solidFill>
              </a:rPr>
              <a:t>Source: </a:t>
            </a:r>
            <a:r>
              <a:rPr lang="de-DE" sz="800" dirty="0" err="1">
                <a:solidFill>
                  <a:schemeClr val="bg1">
                    <a:lumMod val="75000"/>
                  </a:schemeClr>
                </a:solidFill>
              </a:rPr>
              <a:t>MDDrPH</a:t>
            </a:r>
            <a:r>
              <a:rPr lang="de-DE" sz="800" dirty="0">
                <a:solidFill>
                  <a:schemeClr val="bg1">
                    <a:lumMod val="75000"/>
                  </a:schemeClr>
                </a:solidFill>
              </a:rPr>
              <a:t> </a:t>
            </a:r>
            <a:r>
              <a:rPr lang="de-DE" sz="800" dirty="0" err="1">
                <a:solidFill>
                  <a:schemeClr val="bg1">
                    <a:lumMod val="75000"/>
                  </a:schemeClr>
                </a:solidFill>
              </a:rPr>
              <a:t>Rokho</a:t>
            </a:r>
            <a:r>
              <a:rPr lang="de-DE" sz="800" dirty="0">
                <a:solidFill>
                  <a:schemeClr val="bg1">
                    <a:lumMod val="75000"/>
                  </a:schemeClr>
                </a:solidFill>
              </a:rPr>
              <a:t> Kim, https://www.hsl.gov.uk/media/202146/5_kim_who.pdf; https://www.who.int/occupational_health/publications/healthy_workplaces_model.pdf </a:t>
            </a:r>
          </a:p>
        </p:txBody>
      </p:sp>
      <p:graphicFrame>
        <p:nvGraphicFramePr>
          <p:cNvPr id="3" name="Diagramm 2"/>
          <p:cNvGraphicFramePr/>
          <p:nvPr>
            <p:extLst>
              <p:ext uri="{D42A27DB-BD31-4B8C-83A1-F6EECF244321}">
                <p14:modId xmlns:p14="http://schemas.microsoft.com/office/powerpoint/2010/main" val="4168532569"/>
              </p:ext>
            </p:extLst>
          </p:nvPr>
        </p:nvGraphicFramePr>
        <p:xfrm>
          <a:off x="1246269" y="2032689"/>
          <a:ext cx="9000564" cy="4166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830997"/>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Secțiunea</a:t>
            </a:r>
            <a:r>
              <a:rPr lang="en-US" altLang="es-ES" sz="2400" b="1" dirty="0">
                <a:solidFill>
                  <a:srgbClr val="0594A9"/>
                </a:solidFill>
                <a:latin typeface="Trebuchet MS" panose="020B0603020202020204" pitchFamily="34" charset="0"/>
                <a:cs typeface="Calibri" panose="020F0502020204030204" pitchFamily="34" charset="0"/>
              </a:rPr>
              <a:t> 1 - Cele 4 </a:t>
            </a:r>
            <a:r>
              <a:rPr lang="en-US" altLang="es-ES" sz="2400" b="1" dirty="0" err="1">
                <a:solidFill>
                  <a:srgbClr val="0594A9"/>
                </a:solidFill>
                <a:latin typeface="Trebuchet MS" panose="020B0603020202020204" pitchFamily="34" charset="0"/>
                <a:cs typeface="Calibri" panose="020F0502020204030204" pitchFamily="34" charset="0"/>
              </a:rPr>
              <a:t>domenii</a:t>
            </a:r>
            <a:r>
              <a:rPr lang="en-US" altLang="es-ES" sz="2400" b="1" dirty="0">
                <a:solidFill>
                  <a:srgbClr val="0594A9"/>
                </a:solidFill>
                <a:latin typeface="Trebuchet MS" panose="020B0603020202020204" pitchFamily="34" charset="0"/>
                <a:cs typeface="Calibri" panose="020F0502020204030204" pitchFamily="34" charset="0"/>
              </a:rPr>
              <a:t> de </a:t>
            </a:r>
            <a:r>
              <a:rPr lang="en-US" altLang="es-ES" sz="2400" b="1" dirty="0" err="1">
                <a:solidFill>
                  <a:srgbClr val="0594A9"/>
                </a:solidFill>
                <a:latin typeface="Trebuchet MS" panose="020B0603020202020204" pitchFamily="34" charset="0"/>
                <a:cs typeface="Calibri" panose="020F0502020204030204" pitchFamily="34" charset="0"/>
              </a:rPr>
              <a:t>influență</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pentru</a:t>
            </a:r>
            <a:r>
              <a:rPr lang="en-US" altLang="es-ES" sz="2400" b="1" dirty="0">
                <a:solidFill>
                  <a:srgbClr val="0594A9"/>
                </a:solidFill>
                <a:latin typeface="Trebuchet MS" panose="020B0603020202020204" pitchFamily="34" charset="0"/>
                <a:cs typeface="Calibri" panose="020F0502020204030204" pitchFamily="34" charset="0"/>
              </a:rPr>
              <a:t> un loc de </a:t>
            </a:r>
            <a:r>
              <a:rPr lang="en-US" altLang="es-ES" sz="2400" b="1" dirty="0" err="1">
                <a:solidFill>
                  <a:srgbClr val="0594A9"/>
                </a:solidFill>
                <a:latin typeface="Trebuchet MS" panose="020B0603020202020204" pitchFamily="34" charset="0"/>
                <a:cs typeface="Calibri" panose="020F0502020204030204" pitchFamily="34" charset="0"/>
              </a:rPr>
              <a:t>muncă</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sănătos</a:t>
            </a:r>
            <a:r>
              <a:rPr lang="en-US" altLang="es-ES" sz="2400" b="1" dirty="0">
                <a:solidFill>
                  <a:srgbClr val="0594A9"/>
                </a:solidFill>
                <a:latin typeface="Trebuchet MS" panose="020B0603020202020204" pitchFamily="34" charset="0"/>
                <a:cs typeface="Calibri" panose="020F0502020204030204" pitchFamily="34" charset="0"/>
              </a:rPr>
              <a:t>
</a:t>
            </a:r>
          </a:p>
        </p:txBody>
      </p:sp>
      <p:sp>
        <p:nvSpPr>
          <p:cNvPr id="13" name="TextBox 3"/>
          <p:cNvSpPr txBox="1"/>
          <p:nvPr/>
        </p:nvSpPr>
        <p:spPr>
          <a:xfrm>
            <a:off x="4562037" y="108011"/>
            <a:ext cx="7590003" cy="2062103"/>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3 – </a:t>
            </a:r>
            <a:r>
              <a:rPr lang="en-US" altLang="ko-KR" sz="3200" b="1" dirty="0" err="1">
                <a:solidFill>
                  <a:srgbClr val="F36A0D"/>
                </a:solidFill>
                <a:latin typeface="Trebuchet MS" panose="020B0603020202020204" pitchFamily="34" charset="0"/>
                <a:cs typeface="Arial" pitchFamily="34" charset="0"/>
              </a:rPr>
              <a:t>Recomandări</a:t>
            </a:r>
            <a:r>
              <a:rPr lang="en-US" altLang="ko-KR" sz="3200" b="1" dirty="0">
                <a:solidFill>
                  <a:srgbClr val="F36A0D"/>
                </a:solidFill>
                <a:latin typeface="Trebuchet MS" panose="020B0603020202020204" pitchFamily="34" charset="0"/>
                <a:cs typeface="Arial" pitchFamily="34" charset="0"/>
              </a:rPr>
              <a:t> OMS </a:t>
            </a:r>
            <a:r>
              <a:rPr lang="en-US" altLang="ko-KR" sz="3200" b="1" dirty="0" err="1">
                <a:solidFill>
                  <a:srgbClr val="F36A0D"/>
                </a:solidFill>
                <a:latin typeface="Trebuchet MS" panose="020B0603020202020204" pitchFamily="34" charset="0"/>
                <a:cs typeface="Arial" pitchFamily="34" charset="0"/>
              </a:rPr>
              <a:t>pentru</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bunăstarea</a:t>
            </a:r>
            <a:r>
              <a:rPr lang="en-US" altLang="ko-KR" sz="3200" b="1" dirty="0">
                <a:solidFill>
                  <a:srgbClr val="F36A0D"/>
                </a:solidFill>
                <a:latin typeface="Trebuchet MS" panose="020B0603020202020204" pitchFamily="34" charset="0"/>
                <a:cs typeface="Arial" pitchFamily="34" charset="0"/>
              </a:rPr>
              <a:t> la </a:t>
            </a:r>
            <a:r>
              <a:rPr lang="en-US" altLang="ko-KR" sz="3200" b="1" dirty="0" err="1">
                <a:solidFill>
                  <a:srgbClr val="F36A0D"/>
                </a:solidFill>
                <a:latin typeface="Trebuchet MS" panose="020B0603020202020204" pitchFamily="34" charset="0"/>
                <a:cs typeface="Arial" pitchFamily="34" charset="0"/>
              </a:rPr>
              <a:t>locul</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muncă</a:t>
            </a:r>
            <a:r>
              <a:rPr lang="en-US"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8" name="Immagin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282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55858" y="1527958"/>
            <a:ext cx="4410635" cy="4410635"/>
          </a:xfrm>
          <a:prstGeom prst="rect">
            <a:avLst/>
          </a:prstGeom>
        </p:spPr>
      </p:pic>
      <p:grpSp>
        <p:nvGrpSpPr>
          <p:cNvPr id="19" name="Group 33">
            <a:extLst>
              <a:ext uri="{FF2B5EF4-FFF2-40B4-BE49-F238E27FC236}">
                <a16:creationId xmlns:a16="http://schemas.microsoft.com/office/drawing/2014/main" xmlns="" id="{8BE2F911-DB9A-40CA-BD2A-97F23CDE284A}"/>
              </a:ext>
            </a:extLst>
          </p:cNvPr>
          <p:cNvGrpSpPr/>
          <p:nvPr/>
        </p:nvGrpSpPr>
        <p:grpSpPr>
          <a:xfrm>
            <a:off x="406489" y="2335368"/>
            <a:ext cx="199272" cy="206152"/>
            <a:chOff x="2411760" y="3708613"/>
            <a:chExt cx="206152" cy="206152"/>
          </a:xfrm>
        </p:grpSpPr>
        <p:sp>
          <p:nvSpPr>
            <p:cNvPr id="20"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547702" y="2252291"/>
            <a:ext cx="7605300" cy="3139321"/>
          </a:xfrm>
          <a:prstGeom prst="rect">
            <a:avLst/>
          </a:prstGeom>
          <a:noFill/>
        </p:spPr>
        <p:txBody>
          <a:bodyPr wrap="square" rtlCol="0">
            <a:spAutoFit/>
          </a:bodyPr>
          <a:lstStyle/>
          <a:p>
            <a:r>
              <a:rPr lang="en-US" dirty="0" err="1"/>
              <a:t>Modelul</a:t>
            </a:r>
            <a:r>
              <a:rPr lang="en-US" dirty="0"/>
              <a:t> </a:t>
            </a:r>
            <a:r>
              <a:rPr lang="en-US" dirty="0" err="1"/>
              <a:t>unui</a:t>
            </a:r>
            <a:r>
              <a:rPr lang="en-US" dirty="0"/>
              <a:t> loc de </a:t>
            </a:r>
            <a:r>
              <a:rPr lang="en-US" dirty="0" err="1"/>
              <a:t>muncă</a:t>
            </a:r>
            <a:r>
              <a:rPr lang="en-US" dirty="0"/>
              <a:t> </a:t>
            </a:r>
            <a:r>
              <a:rPr lang="en-US" dirty="0" err="1"/>
              <a:t>sănătos</a:t>
            </a:r>
            <a:r>
              <a:rPr lang="en-US" dirty="0"/>
              <a:t> </a:t>
            </a:r>
            <a:r>
              <a:rPr lang="en-US" dirty="0" err="1"/>
              <a:t>constă</a:t>
            </a:r>
            <a:r>
              <a:rPr lang="en-US" dirty="0"/>
              <a:t> </a:t>
            </a:r>
            <a:r>
              <a:rPr lang="en-US" dirty="0" err="1"/>
              <a:t>într</a:t>
            </a:r>
            <a:r>
              <a:rPr lang="en-US" dirty="0"/>
              <a:t>-un </a:t>
            </a:r>
            <a:r>
              <a:rPr lang="en-US" dirty="0" err="1"/>
              <a:t>proces</a:t>
            </a:r>
            <a:r>
              <a:rPr lang="en-US" dirty="0"/>
              <a:t> </a:t>
            </a:r>
            <a:r>
              <a:rPr lang="ro-RO" dirty="0"/>
              <a:t>cu 8 pași</a:t>
            </a:r>
            <a:r>
              <a:rPr lang="en-US" dirty="0"/>
              <a:t>:
</a:t>
            </a:r>
          </a:p>
          <a:p>
            <a:pPr marL="342900" indent="-342900">
              <a:buFont typeface="+mj-lt"/>
              <a:buAutoNum type="arabicPeriod"/>
            </a:pPr>
            <a:r>
              <a:rPr lang="en-US" dirty="0"/>
              <a:t> </a:t>
            </a:r>
            <a:r>
              <a:rPr lang="en-US" b="1" dirty="0" err="1"/>
              <a:t>Mobilizarea</a:t>
            </a:r>
            <a:r>
              <a:rPr lang="en-US" b="1" dirty="0"/>
              <a:t> </a:t>
            </a:r>
            <a:r>
              <a:rPr lang="en-US" dirty="0" err="1"/>
              <a:t>părților</a:t>
            </a:r>
            <a:r>
              <a:rPr lang="en-US" dirty="0"/>
              <a:t> </a:t>
            </a:r>
            <a:r>
              <a:rPr lang="en-US" dirty="0" err="1"/>
              <a:t>interesate</a:t>
            </a:r>
            <a:r>
              <a:rPr lang="en-US" dirty="0"/>
              <a:t> </a:t>
            </a:r>
            <a:r>
              <a:rPr lang="en-US" dirty="0" err="1"/>
              <a:t>pentru</a:t>
            </a:r>
            <a:r>
              <a:rPr lang="en-US" dirty="0"/>
              <a:t> a </a:t>
            </a:r>
            <a:r>
              <a:rPr lang="en-US" dirty="0" err="1"/>
              <a:t>obține</a:t>
            </a:r>
            <a:r>
              <a:rPr lang="en-US" dirty="0"/>
              <a:t> </a:t>
            </a:r>
            <a:r>
              <a:rPr lang="en-US" dirty="0" err="1"/>
              <a:t>sprijin</a:t>
            </a:r>
            <a:r>
              <a:rPr lang="en-US" dirty="0"/>
              <a:t> </a:t>
            </a:r>
            <a:r>
              <a:rPr lang="en-US" dirty="0" err="1"/>
              <a:t>și</a:t>
            </a:r>
            <a:r>
              <a:rPr lang="en-US" dirty="0"/>
              <a:t> </a:t>
            </a:r>
            <a:r>
              <a:rPr lang="en-US" dirty="0" err="1"/>
              <a:t>resursele</a:t>
            </a:r>
            <a:r>
              <a:rPr lang="en-US" dirty="0"/>
              <a:t> </a:t>
            </a:r>
            <a:r>
              <a:rPr lang="en-US" dirty="0" err="1"/>
              <a:t>necesare</a:t>
            </a:r>
            <a:r>
              <a:rPr lang="en-US" b="1" dirty="0"/>
              <a:t>
</a:t>
            </a:r>
            <a:r>
              <a:rPr lang="en-US" dirty="0"/>
              <a:t> </a:t>
            </a:r>
            <a:r>
              <a:rPr lang="ro-RO" b="1" dirty="0"/>
              <a:t>Formarea</a:t>
            </a:r>
            <a:r>
              <a:rPr lang="en-US" b="1" dirty="0"/>
              <a:t> un </a:t>
            </a:r>
            <a:r>
              <a:rPr lang="en-US" b="1" dirty="0" err="1"/>
              <a:t>grup</a:t>
            </a:r>
            <a:r>
              <a:rPr lang="en-US" b="1" dirty="0"/>
              <a:t> de </a:t>
            </a:r>
            <a:r>
              <a:rPr lang="en-US" b="1" dirty="0" err="1"/>
              <a:t>lucru</a:t>
            </a:r>
            <a:r>
              <a:rPr lang="en-US" b="1" dirty="0"/>
              <a:t> </a:t>
            </a:r>
            <a:r>
              <a:rPr lang="en-US" dirty="0" err="1"/>
              <a:t>reprezentativ</a:t>
            </a:r>
            <a:r>
              <a:rPr lang="en-US" dirty="0"/>
              <a:t> </a:t>
            </a:r>
            <a:r>
              <a:rPr lang="en-US" dirty="0" err="1"/>
              <a:t>pentru</a:t>
            </a:r>
            <a:r>
              <a:rPr lang="en-US" dirty="0"/>
              <a:t> </a:t>
            </a:r>
            <a:r>
              <a:rPr lang="en-US" dirty="0" err="1"/>
              <a:t>părțile</a:t>
            </a:r>
            <a:r>
              <a:rPr lang="en-US" dirty="0"/>
              <a:t> </a:t>
            </a:r>
            <a:r>
              <a:rPr lang="en-US" dirty="0" err="1"/>
              <a:t>interesate</a:t>
            </a:r>
            <a:r>
              <a:rPr lang="en-US" b="1" dirty="0"/>
              <a:t>
</a:t>
            </a:r>
            <a:r>
              <a:rPr lang="en-US" dirty="0"/>
              <a:t> </a:t>
            </a:r>
            <a:r>
              <a:rPr lang="en-US" b="1" dirty="0" err="1"/>
              <a:t>Evalua</a:t>
            </a:r>
            <a:r>
              <a:rPr lang="ro-RO" b="1" dirty="0"/>
              <a:t>rea</a:t>
            </a:r>
            <a:r>
              <a:rPr lang="en-US" b="1" dirty="0"/>
              <a:t> </a:t>
            </a:r>
            <a:r>
              <a:rPr lang="en-US" dirty="0" err="1"/>
              <a:t>contextul</a:t>
            </a:r>
            <a:r>
              <a:rPr lang="ro-RO" dirty="0"/>
              <a:t>ui</a:t>
            </a:r>
            <a:r>
              <a:rPr lang="en-US" dirty="0"/>
              <a:t> </a:t>
            </a:r>
            <a:r>
              <a:rPr lang="en-US" dirty="0" err="1"/>
              <a:t>și</a:t>
            </a:r>
            <a:r>
              <a:rPr lang="en-US" dirty="0"/>
              <a:t> </a:t>
            </a:r>
            <a:r>
              <a:rPr lang="en-US" dirty="0" err="1"/>
              <a:t>nevoil</a:t>
            </a:r>
            <a:r>
              <a:rPr lang="ro-RO" dirty="0"/>
              <a:t>or</a:t>
            </a:r>
            <a:r>
              <a:rPr lang="en-US" dirty="0"/>
              <a:t> </a:t>
            </a:r>
            <a:r>
              <a:rPr lang="en-US" dirty="0" err="1"/>
              <a:t>prin</a:t>
            </a:r>
            <a:r>
              <a:rPr lang="en-US" dirty="0"/>
              <a:t> </a:t>
            </a:r>
            <a:r>
              <a:rPr lang="en-US" dirty="0" err="1"/>
              <a:t>colectarea</a:t>
            </a:r>
            <a:r>
              <a:rPr lang="en-US" dirty="0"/>
              <a:t> de date </a:t>
            </a:r>
            <a:r>
              <a:rPr lang="en-US" dirty="0" err="1"/>
              <a:t>cantitative</a:t>
            </a:r>
            <a:r>
              <a:rPr lang="en-US" dirty="0"/>
              <a:t> </a:t>
            </a:r>
            <a:r>
              <a:rPr lang="en-US" dirty="0" err="1"/>
              <a:t>și</a:t>
            </a:r>
            <a:r>
              <a:rPr lang="en-US" dirty="0"/>
              <a:t> </a:t>
            </a:r>
            <a:r>
              <a:rPr lang="en-US" dirty="0" err="1"/>
              <a:t>calitative</a:t>
            </a:r>
            <a:r>
              <a:rPr lang="en-US" dirty="0"/>
              <a:t> </a:t>
            </a:r>
            <a:r>
              <a:rPr lang="en-US" dirty="0" err="1"/>
              <a:t>pentru</a:t>
            </a:r>
            <a:r>
              <a:rPr lang="en-US" dirty="0"/>
              <a:t> a </a:t>
            </a:r>
            <a:r>
              <a:rPr lang="en-US" dirty="0" err="1"/>
              <a:t>înțelege</a:t>
            </a:r>
            <a:r>
              <a:rPr lang="en-US" dirty="0"/>
              <a:t> </a:t>
            </a:r>
            <a:r>
              <a:rPr lang="en-US" dirty="0" err="1"/>
              <a:t>problemele</a:t>
            </a:r>
            <a:r>
              <a:rPr lang="en-US" dirty="0"/>
              <a:t> </a:t>
            </a:r>
            <a:r>
              <a:rPr lang="en-US" b="1" dirty="0"/>
              <a:t>
</a:t>
            </a:r>
            <a:r>
              <a:rPr lang="en-US" dirty="0"/>
              <a:t> </a:t>
            </a:r>
            <a:r>
              <a:rPr lang="ro-RO" dirty="0"/>
              <a:t>I</a:t>
            </a:r>
            <a:r>
              <a:rPr lang="en-US" dirty="0" err="1"/>
              <a:t>dentificarea</a:t>
            </a:r>
            <a:r>
              <a:rPr lang="en-US" dirty="0"/>
              <a:t> </a:t>
            </a:r>
            <a:r>
              <a:rPr lang="en-US" b="1" dirty="0" err="1"/>
              <a:t>priorităților</a:t>
            </a:r>
            <a:r>
              <a:rPr lang="en-US" dirty="0"/>
              <a:t> de </a:t>
            </a:r>
            <a:r>
              <a:rPr lang="en-US" dirty="0" err="1"/>
              <a:t>acțiune</a:t>
            </a:r>
            <a:r>
              <a:rPr lang="en-US" dirty="0"/>
              <a:t> 
 </a:t>
            </a:r>
            <a:r>
              <a:rPr lang="en-US" b="1" dirty="0" err="1"/>
              <a:t>Planificarea</a:t>
            </a:r>
            <a:r>
              <a:rPr lang="en-US" b="1" dirty="0"/>
              <a:t> </a:t>
            </a:r>
            <a:r>
              <a:rPr lang="en-US" dirty="0" err="1"/>
              <a:t>unui</a:t>
            </a:r>
            <a:r>
              <a:rPr lang="en-US" dirty="0"/>
              <a:t> program </a:t>
            </a:r>
            <a:r>
              <a:rPr lang="en-US" dirty="0" err="1"/>
              <a:t>sau</a:t>
            </a:r>
            <a:r>
              <a:rPr lang="en-US" dirty="0"/>
              <a:t> a </a:t>
            </a:r>
            <a:r>
              <a:rPr lang="en-US" dirty="0" err="1"/>
              <a:t>unui</a:t>
            </a:r>
            <a:r>
              <a:rPr lang="en-US" dirty="0"/>
              <a:t> </a:t>
            </a:r>
            <a:r>
              <a:rPr lang="en-US" dirty="0" err="1"/>
              <a:t>proiect</a:t>
            </a:r>
            <a:r>
              <a:rPr lang="en-US" b="1" dirty="0"/>
              <a:t>
</a:t>
            </a:r>
            <a:r>
              <a:rPr lang="en-US" dirty="0"/>
              <a:t> </a:t>
            </a:r>
            <a:r>
              <a:rPr lang="ro-RO" b="1" dirty="0"/>
              <a:t>Implementarea </a:t>
            </a:r>
            <a:r>
              <a:rPr lang="ro-RO" dirty="0"/>
              <a:t>activităților planificate</a:t>
            </a:r>
            <a:endParaRPr lang="en-US" dirty="0"/>
          </a:p>
          <a:p>
            <a:pPr marL="342900" indent="-342900">
              <a:buFont typeface="+mj-lt"/>
              <a:buAutoNum type="arabicPeriod"/>
            </a:pPr>
            <a:r>
              <a:rPr lang="en-US" dirty="0"/>
              <a:t> </a:t>
            </a:r>
            <a:r>
              <a:rPr lang="en-US" b="1" dirty="0" err="1"/>
              <a:t>Evalua</a:t>
            </a:r>
            <a:r>
              <a:rPr lang="ro-RO" b="1" dirty="0"/>
              <a:t>rea </a:t>
            </a:r>
            <a:r>
              <a:rPr lang="ro-RO" dirty="0"/>
              <a:t>celor realizate </a:t>
            </a:r>
            <a:r>
              <a:rPr lang="en-US" b="1" dirty="0"/>
              <a:t>- </a:t>
            </a:r>
            <a:r>
              <a:rPr lang="en-US" b="1" dirty="0" err="1"/>
              <a:t>produse</a:t>
            </a:r>
            <a:r>
              <a:rPr lang="en-US" b="1" dirty="0"/>
              <a:t> </a:t>
            </a:r>
            <a:r>
              <a:rPr lang="en-US" b="1" dirty="0" err="1"/>
              <a:t>și</a:t>
            </a:r>
            <a:r>
              <a:rPr lang="en-US" b="1" dirty="0"/>
              <a:t> </a:t>
            </a:r>
            <a:r>
              <a:rPr lang="en-US" b="1" dirty="0" err="1"/>
              <a:t>schimbări</a:t>
            </a:r>
            <a:r>
              <a:rPr lang="en-US" b="1" dirty="0"/>
              <a:t> - </a:t>
            </a:r>
            <a:endParaRPr lang="en-US" dirty="0"/>
          </a:p>
          <a:p>
            <a:pPr marL="342900" indent="-342900">
              <a:buFont typeface="+mj-lt"/>
              <a:buAutoNum type="arabicPeriod"/>
            </a:pPr>
            <a:r>
              <a:rPr lang="en-US" b="1" dirty="0"/>
              <a:t> </a:t>
            </a:r>
            <a:r>
              <a:rPr lang="en-US" b="1" dirty="0" err="1"/>
              <a:t>Îmbunătățirea</a:t>
            </a:r>
            <a:r>
              <a:rPr lang="en-US" b="1" dirty="0"/>
              <a:t> </a:t>
            </a:r>
            <a:r>
              <a:rPr lang="en-US" dirty="0" err="1"/>
              <a:t>programului</a:t>
            </a:r>
            <a:r>
              <a:rPr lang="en-US" dirty="0"/>
              <a:t> </a:t>
            </a:r>
            <a:r>
              <a:rPr lang="en-US" dirty="0" err="1"/>
              <a:t>sau</a:t>
            </a:r>
            <a:r>
              <a:rPr lang="en-US" dirty="0"/>
              <a:t> a </a:t>
            </a:r>
            <a:r>
              <a:rPr lang="en-US" dirty="0" err="1"/>
              <a:t>proiectului</a:t>
            </a:r>
            <a:r>
              <a:rPr lang="en-US" dirty="0"/>
              <a:t> pe </a:t>
            </a:r>
            <a:r>
              <a:rPr lang="en-US" dirty="0" err="1"/>
              <a:t>baza</a:t>
            </a:r>
            <a:r>
              <a:rPr lang="en-US" dirty="0"/>
              <a:t> </a:t>
            </a:r>
            <a:r>
              <a:rPr lang="en-US" dirty="0" err="1"/>
              <a:t>rezultatelor</a:t>
            </a:r>
            <a:r>
              <a:rPr lang="en-US" dirty="0"/>
              <a:t> </a:t>
            </a:r>
            <a:r>
              <a:rPr lang="en-US" dirty="0" err="1"/>
              <a:t>obținute</a:t>
            </a:r>
            <a:endParaRPr lang="de-DE" b="1" dirty="0"/>
          </a:p>
        </p:txBody>
      </p:sp>
      <p:sp>
        <p:nvSpPr>
          <p:cNvPr id="9" name="Textfeld 8"/>
          <p:cNvSpPr txBox="1"/>
          <p:nvPr/>
        </p:nvSpPr>
        <p:spPr>
          <a:xfrm>
            <a:off x="4219283" y="6148727"/>
            <a:ext cx="7730010" cy="215444"/>
          </a:xfrm>
          <a:prstGeom prst="rect">
            <a:avLst/>
          </a:prstGeom>
          <a:noFill/>
        </p:spPr>
        <p:txBody>
          <a:bodyPr wrap="square" rtlCol="0">
            <a:spAutoFit/>
          </a:bodyPr>
          <a:lstStyle/>
          <a:p>
            <a:r>
              <a:rPr lang="de-DE" sz="800" dirty="0">
                <a:solidFill>
                  <a:schemeClr val="bg1">
                    <a:lumMod val="75000"/>
                  </a:schemeClr>
                </a:solidFill>
              </a:rPr>
              <a:t>Source: https://www.who.int/occupational_health/publications/healthy_workplaces_model.pdf;  </a:t>
            </a:r>
            <a:r>
              <a:rPr lang="de-DE" sz="800" dirty="0" err="1">
                <a:solidFill>
                  <a:schemeClr val="bg1">
                    <a:lumMod val="75000"/>
                  </a:schemeClr>
                </a:solidFill>
              </a:rPr>
              <a:t>MDDrPH</a:t>
            </a:r>
            <a:r>
              <a:rPr lang="de-DE" sz="800" dirty="0">
                <a:solidFill>
                  <a:schemeClr val="bg1">
                    <a:lumMod val="75000"/>
                  </a:schemeClr>
                </a:solidFill>
              </a:rPr>
              <a:t> </a:t>
            </a:r>
            <a:r>
              <a:rPr lang="de-DE" sz="800" dirty="0" err="1">
                <a:solidFill>
                  <a:schemeClr val="bg1">
                    <a:lumMod val="75000"/>
                  </a:schemeClr>
                </a:solidFill>
              </a:rPr>
              <a:t>Rokho</a:t>
            </a:r>
            <a:r>
              <a:rPr lang="de-DE" sz="800" dirty="0">
                <a:solidFill>
                  <a:schemeClr val="bg1">
                    <a:lumMod val="75000"/>
                  </a:schemeClr>
                </a:solidFill>
              </a:rPr>
              <a:t> Kim, https://www.hsl.gov.uk/media/202146/5_kim_who.pdf</a:t>
            </a:r>
          </a:p>
        </p:txBody>
      </p:sp>
      <p:sp>
        <p:nvSpPr>
          <p:cNvPr id="6" name="Textfeld 5"/>
          <p:cNvSpPr txBox="1"/>
          <p:nvPr/>
        </p:nvSpPr>
        <p:spPr>
          <a:xfrm>
            <a:off x="7575109" y="5933283"/>
            <a:ext cx="4374184" cy="215444"/>
          </a:xfrm>
          <a:prstGeom prst="rect">
            <a:avLst/>
          </a:prstGeom>
          <a:noFill/>
        </p:spPr>
        <p:txBody>
          <a:bodyPr wrap="square" rtlCol="0">
            <a:spAutoFit/>
          </a:bodyPr>
          <a:lstStyle/>
          <a:p>
            <a:r>
              <a:rPr lang="de-DE" sz="800" dirty="0">
                <a:solidFill>
                  <a:schemeClr val="bg1">
                    <a:lumMod val="75000"/>
                  </a:schemeClr>
                </a:solidFill>
              </a:rPr>
              <a:t>Picture 4. https://www.who.int/occupational_health/publications/healthy_workplaces_model.pdf</a:t>
            </a:r>
          </a:p>
        </p:txBody>
      </p:sp>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1200329"/>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Secțiunea</a:t>
            </a:r>
            <a:r>
              <a:rPr lang="en-US" altLang="es-ES" sz="2400" b="1" dirty="0">
                <a:solidFill>
                  <a:srgbClr val="0594A9"/>
                </a:solidFill>
                <a:latin typeface="Trebuchet MS" panose="020B0603020202020204" pitchFamily="34" charset="0"/>
                <a:cs typeface="Calibri" panose="020F0502020204030204" pitchFamily="34" charset="0"/>
              </a:rPr>
              <a:t> 2 - </a:t>
            </a:r>
            <a:r>
              <a:rPr lang="en-US" altLang="es-ES" sz="2400" b="1" dirty="0" err="1">
                <a:solidFill>
                  <a:srgbClr val="0594A9"/>
                </a:solidFill>
                <a:latin typeface="Trebuchet MS" panose="020B0603020202020204" pitchFamily="34" charset="0"/>
                <a:cs typeface="Calibri" panose="020F0502020204030204" pitchFamily="34" charset="0"/>
              </a:rPr>
              <a:t>Modelul</a:t>
            </a:r>
            <a:r>
              <a:rPr lang="en-US" altLang="es-ES" sz="2400" b="1" dirty="0">
                <a:solidFill>
                  <a:srgbClr val="0594A9"/>
                </a:solidFill>
                <a:latin typeface="Trebuchet MS" panose="020B0603020202020204" pitchFamily="34" charset="0"/>
                <a:cs typeface="Calibri" panose="020F0502020204030204" pitchFamily="34" charset="0"/>
              </a:rPr>
              <a:t> OMS </a:t>
            </a:r>
            <a:r>
              <a:rPr lang="ro-RO" altLang="es-ES" sz="2400" b="1" dirty="0">
                <a:solidFill>
                  <a:srgbClr val="0594A9"/>
                </a:solidFill>
                <a:latin typeface="Trebuchet MS" panose="020B0603020202020204" pitchFamily="34" charset="0"/>
                <a:cs typeface="Calibri" panose="020F0502020204030204" pitchFamily="34" charset="0"/>
              </a:rPr>
              <a:t>pentru un</a:t>
            </a:r>
            <a:r>
              <a:rPr lang="en-US" altLang="es-ES" sz="2400" b="1" dirty="0">
                <a:solidFill>
                  <a:srgbClr val="0594A9"/>
                </a:solidFill>
                <a:latin typeface="Trebuchet MS" panose="020B0603020202020204" pitchFamily="34" charset="0"/>
                <a:cs typeface="Calibri" panose="020F0502020204030204" pitchFamily="34" charset="0"/>
              </a:rPr>
              <a:t> loc de </a:t>
            </a:r>
            <a:r>
              <a:rPr lang="en-US" altLang="es-ES" sz="2400" b="1" dirty="0" err="1">
                <a:solidFill>
                  <a:srgbClr val="0594A9"/>
                </a:solidFill>
                <a:latin typeface="Trebuchet MS" panose="020B0603020202020204" pitchFamily="34" charset="0"/>
                <a:cs typeface="Calibri" panose="020F0502020204030204" pitchFamily="34" charset="0"/>
              </a:rPr>
              <a:t>muncă</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sănătos</a:t>
            </a:r>
            <a:r>
              <a:rPr lang="en-US" altLang="es-ES" sz="2400" b="1" dirty="0">
                <a:solidFill>
                  <a:srgbClr val="0594A9"/>
                </a:solidFill>
                <a:latin typeface="Trebuchet MS" panose="020B0603020202020204" pitchFamily="34" charset="0"/>
                <a:cs typeface="Calibri" panose="020F0502020204030204" pitchFamily="34" charset="0"/>
              </a:rPr>
              <a:t> – </a:t>
            </a:r>
            <a:endParaRPr lang="ro-RO" altLang="es-ES" sz="2400" b="1" dirty="0">
              <a:solidFill>
                <a:srgbClr val="0594A9"/>
              </a:solidFill>
              <a:latin typeface="Trebuchet MS" panose="020B0603020202020204" pitchFamily="34" charset="0"/>
              <a:cs typeface="Calibri" panose="020F0502020204030204" pitchFamily="34" charset="0"/>
            </a:endParaRPr>
          </a:p>
          <a:p>
            <a:pPr>
              <a:defRPr/>
            </a:pPr>
            <a:r>
              <a:rPr lang="en-US" altLang="es-ES" sz="2400" b="1" dirty="0" err="1">
                <a:solidFill>
                  <a:srgbClr val="0594A9"/>
                </a:solidFill>
                <a:latin typeface="Trebuchet MS" panose="020B0603020202020204" pitchFamily="34" charset="0"/>
                <a:cs typeface="Calibri" panose="020F0502020204030204" pitchFamily="34" charset="0"/>
              </a:rPr>
              <a:t>Proces</a:t>
            </a:r>
            <a:r>
              <a:rPr lang="en-US" altLang="es-ES" sz="2400" b="1" dirty="0">
                <a:solidFill>
                  <a:srgbClr val="0594A9"/>
                </a:solidFill>
                <a:latin typeface="Trebuchet MS" panose="020B0603020202020204" pitchFamily="34" charset="0"/>
                <a:cs typeface="Calibri" panose="020F0502020204030204" pitchFamily="34" charset="0"/>
              </a:rPr>
              <a:t>
</a:t>
            </a:r>
          </a:p>
        </p:txBody>
      </p:sp>
      <p:sp>
        <p:nvSpPr>
          <p:cNvPr id="15" name="TextBox 3"/>
          <p:cNvSpPr txBox="1"/>
          <p:nvPr/>
        </p:nvSpPr>
        <p:spPr>
          <a:xfrm>
            <a:off x="4062715" y="190188"/>
            <a:ext cx="7782096" cy="2062103"/>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3 – </a:t>
            </a:r>
            <a:r>
              <a:rPr lang="en-US" altLang="ko-KR" sz="3200" b="1" dirty="0" err="1">
                <a:solidFill>
                  <a:srgbClr val="F36A0D"/>
                </a:solidFill>
                <a:latin typeface="Trebuchet MS" panose="020B0603020202020204" pitchFamily="34" charset="0"/>
                <a:cs typeface="Arial" pitchFamily="34" charset="0"/>
              </a:rPr>
              <a:t>Recomandările</a:t>
            </a:r>
            <a:r>
              <a:rPr lang="en-US" altLang="ko-KR" sz="3200" b="1" dirty="0">
                <a:solidFill>
                  <a:srgbClr val="F36A0D"/>
                </a:solidFill>
                <a:latin typeface="Trebuchet MS" panose="020B0603020202020204" pitchFamily="34" charset="0"/>
                <a:cs typeface="Arial" pitchFamily="34" charset="0"/>
              </a:rPr>
              <a:t> OMS </a:t>
            </a:r>
            <a:r>
              <a:rPr lang="en-US" altLang="ko-KR" sz="3200" b="1" dirty="0" err="1">
                <a:solidFill>
                  <a:srgbClr val="F36A0D"/>
                </a:solidFill>
                <a:latin typeface="Trebuchet MS" panose="020B0603020202020204" pitchFamily="34" charset="0"/>
                <a:cs typeface="Arial" pitchFamily="34" charset="0"/>
              </a:rPr>
              <a:t>pentru</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bunăstarea</a:t>
            </a:r>
            <a:r>
              <a:rPr lang="en-US" altLang="ko-KR" sz="3200" b="1" dirty="0">
                <a:solidFill>
                  <a:srgbClr val="F36A0D"/>
                </a:solidFill>
                <a:latin typeface="Trebuchet MS" panose="020B0603020202020204" pitchFamily="34" charset="0"/>
                <a:cs typeface="Arial" pitchFamily="34" charset="0"/>
              </a:rPr>
              <a:t> la </a:t>
            </a:r>
            <a:r>
              <a:rPr lang="en-US" altLang="ko-KR" sz="3200" b="1" dirty="0" err="1">
                <a:solidFill>
                  <a:srgbClr val="F36A0D"/>
                </a:solidFill>
                <a:latin typeface="Trebuchet MS" panose="020B0603020202020204" pitchFamily="34" charset="0"/>
                <a:cs typeface="Arial" pitchFamily="34" charset="0"/>
              </a:rPr>
              <a:t>locul</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muncă</a:t>
            </a:r>
            <a:r>
              <a:rPr lang="en-US"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081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39">
            <a:extLst>
              <a:ext uri="{FF2B5EF4-FFF2-40B4-BE49-F238E27FC236}">
                <a16:creationId xmlns:a16="http://schemas.microsoft.com/office/drawing/2014/main" xmlns="" id="{FA6E2EA0-6E66-4A2D-A0FF-7A7C34C30A55}"/>
              </a:ext>
            </a:extLst>
          </p:cNvPr>
          <p:cNvGrpSpPr/>
          <p:nvPr/>
        </p:nvGrpSpPr>
        <p:grpSpPr>
          <a:xfrm>
            <a:off x="6633650" y="4419868"/>
            <a:ext cx="199272" cy="206152"/>
            <a:chOff x="2411760" y="3708613"/>
            <a:chExt cx="206152" cy="206152"/>
          </a:xfrm>
        </p:grpSpPr>
        <p:sp>
          <p:nvSpPr>
            <p:cNvPr id="48"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0"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xmlns="" id="{B5BCDA68-AF2B-4555-9578-3ED4D8809AA4}"/>
              </a:ext>
            </a:extLst>
          </p:cNvPr>
          <p:cNvSpPr txBox="1"/>
          <p:nvPr/>
        </p:nvSpPr>
        <p:spPr>
          <a:xfrm>
            <a:off x="2387754" y="3141626"/>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160740" y="3141626"/>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103279" y="2215691"/>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6624690" y="3219885"/>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2" name="TextBox 31">
            <a:extLst>
              <a:ext uri="{FF2B5EF4-FFF2-40B4-BE49-F238E27FC236}">
                <a16:creationId xmlns:a16="http://schemas.microsoft.com/office/drawing/2014/main" xmlns="" id="{66C749B0-2A01-46AC-992D-FE0D8434A460}"/>
              </a:ext>
            </a:extLst>
          </p:cNvPr>
          <p:cNvSpPr txBox="1"/>
          <p:nvPr/>
        </p:nvSpPr>
        <p:spPr>
          <a:xfrm>
            <a:off x="6875371" y="3146013"/>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Salariu</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și</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sporuri</a:t>
            </a:r>
            <a:endParaRPr lang="en-US" altLang="ko-KR" sz="1400" b="1" dirty="0">
              <a:solidFill>
                <a:schemeClr val="tx1">
                  <a:lumMod val="75000"/>
                  <a:lumOff val="25000"/>
                </a:schemeClr>
              </a:solidFill>
            </a:endParaRP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6624690" y="3839764"/>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8" name="TextBox 37">
            <a:extLst>
              <a:ext uri="{FF2B5EF4-FFF2-40B4-BE49-F238E27FC236}">
                <a16:creationId xmlns:a16="http://schemas.microsoft.com/office/drawing/2014/main" xmlns="" id="{2486FB4F-D81D-4A94-BB5A-C3912A5A87A8}"/>
              </a:ext>
            </a:extLst>
          </p:cNvPr>
          <p:cNvSpPr txBox="1"/>
          <p:nvPr/>
        </p:nvSpPr>
        <p:spPr>
          <a:xfrm>
            <a:off x="6875371" y="3761507"/>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Combaterea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monotoniei</a:t>
            </a:r>
            <a:r>
              <a:rPr lang="en-US" altLang="ko-KR" sz="1400" b="1" dirty="0">
                <a:solidFill>
                  <a:schemeClr val="tx1">
                    <a:lumMod val="75000"/>
                    <a:lumOff val="25000"/>
                  </a:schemeClr>
                </a:solidFill>
              </a:rPr>
              <a:t> la </a:t>
            </a:r>
            <a:r>
              <a:rPr lang="en-US" altLang="ko-KR" sz="1400" b="1" dirty="0" err="1">
                <a:solidFill>
                  <a:schemeClr val="tx1">
                    <a:lumMod val="75000"/>
                    <a:lumOff val="25000"/>
                  </a:schemeClr>
                </a:solidFill>
              </a:rPr>
              <a:t>locul</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muncă</a:t>
            </a:r>
            <a:endParaRPr lang="en-US" altLang="ko-KR" sz="1400" b="1"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86863" y="2564482"/>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85278" y="326916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9" name="TextBox 3"/>
          <p:cNvSpPr txBox="1"/>
          <p:nvPr/>
        </p:nvSpPr>
        <p:spPr>
          <a:xfrm>
            <a:off x="1107935" y="2736363"/>
            <a:ext cx="3990687" cy="523220"/>
          </a:xfrm>
          <a:prstGeom prst="rect">
            <a:avLst/>
          </a:prstGeom>
          <a:noFill/>
        </p:spPr>
        <p:txBody>
          <a:bodyPr wrap="square" rtlCol="0">
            <a:spAutoFit/>
          </a:bodyPr>
          <a:lstStyle/>
          <a:p>
            <a:r>
              <a:rPr lang="en-US" altLang="ko-KR" sz="2800" b="1" dirty="0" err="1">
                <a:solidFill>
                  <a:srgbClr val="0594A9"/>
                </a:solidFill>
                <a:latin typeface="Trebuchet MS" panose="020B0603020202020204" pitchFamily="34" charset="0"/>
                <a:cs typeface="Arial" pitchFamily="34" charset="0"/>
              </a:rPr>
              <a:t>Secti</a:t>
            </a:r>
            <a:r>
              <a:rPr lang="ro-RO" altLang="ko-KR" sz="2800" b="1" dirty="0">
                <a:solidFill>
                  <a:srgbClr val="0594A9"/>
                </a:solidFill>
                <a:latin typeface="Trebuchet MS" panose="020B0603020202020204" pitchFamily="34" charset="0"/>
                <a:cs typeface="Arial" pitchFamily="34" charset="0"/>
              </a:rPr>
              <a:t>unile</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sp>
        <p:nvSpPr>
          <p:cNvPr id="49" name="TextBox 3"/>
          <p:cNvSpPr txBox="1"/>
          <p:nvPr/>
        </p:nvSpPr>
        <p:spPr>
          <a:xfrm>
            <a:off x="4938125" y="181632"/>
            <a:ext cx="6906686" cy="2062103"/>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4 – </a:t>
            </a:r>
            <a:r>
              <a:rPr lang="en-US" altLang="ko-KR" sz="3200" b="1" dirty="0" err="1">
                <a:solidFill>
                  <a:srgbClr val="F36A0D"/>
                </a:solidFill>
                <a:latin typeface="Trebuchet MS" panose="020B0603020202020204" pitchFamily="34" charset="0"/>
                <a:cs typeface="Arial" pitchFamily="34" charset="0"/>
              </a:rPr>
              <a:t>Instrumente</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pentru</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creșterea</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bunăstării</a:t>
            </a:r>
            <a:r>
              <a:rPr lang="en-US" altLang="ko-KR" sz="3200" b="1" dirty="0">
                <a:solidFill>
                  <a:srgbClr val="F36A0D"/>
                </a:solidFill>
                <a:latin typeface="Trebuchet MS" panose="020B0603020202020204" pitchFamily="34" charset="0"/>
                <a:cs typeface="Arial" pitchFamily="34" charset="0"/>
              </a:rPr>
              <a:t> la </a:t>
            </a:r>
            <a:r>
              <a:rPr lang="en-US" altLang="ko-KR" sz="3200" b="1" dirty="0" err="1">
                <a:solidFill>
                  <a:srgbClr val="F36A0D"/>
                </a:solidFill>
                <a:latin typeface="Trebuchet MS" panose="020B0603020202020204" pitchFamily="34" charset="0"/>
                <a:cs typeface="Arial" pitchFamily="34" charset="0"/>
              </a:rPr>
              <a:t>locul</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muncă</a:t>
            </a:r>
            <a:r>
              <a:rPr lang="en-US"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43" name="TextBox 37">
            <a:extLst>
              <a:ext uri="{FF2B5EF4-FFF2-40B4-BE49-F238E27FC236}">
                <a16:creationId xmlns:a16="http://schemas.microsoft.com/office/drawing/2014/main" xmlns="" id="{2486FB4F-D81D-4A94-BB5A-C3912A5A87A8}"/>
              </a:ext>
            </a:extLst>
          </p:cNvPr>
          <p:cNvSpPr txBox="1"/>
          <p:nvPr/>
        </p:nvSpPr>
        <p:spPr>
          <a:xfrm>
            <a:off x="6884331" y="4341611"/>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Stimulente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suplimentare</a:t>
            </a:r>
            <a:endParaRPr lang="en-US" altLang="ko-KR" sz="1400" b="1" dirty="0">
              <a:solidFill>
                <a:schemeClr val="tx1">
                  <a:lumMod val="75000"/>
                  <a:lumOff val="25000"/>
                </a:schemeClr>
              </a:solidFill>
            </a:endParaRPr>
          </a:p>
        </p:txBody>
      </p:sp>
      <p:sp>
        <p:nvSpPr>
          <p:cNvPr id="2" name="Textfeld 1">
            <a:extLst>
              <a:ext uri="{FF2B5EF4-FFF2-40B4-BE49-F238E27FC236}">
                <a16:creationId xmlns:a16="http://schemas.microsoft.com/office/drawing/2014/main" xmlns="" id="{DCFA736D-FB46-4BC3-9592-A5B873809EE8}"/>
              </a:ext>
            </a:extLst>
          </p:cNvPr>
          <p:cNvSpPr txBox="1"/>
          <p:nvPr/>
        </p:nvSpPr>
        <p:spPr>
          <a:xfrm>
            <a:off x="1107934" y="3405948"/>
            <a:ext cx="4236937" cy="1754326"/>
          </a:xfrm>
          <a:prstGeom prst="rect">
            <a:avLst/>
          </a:prstGeom>
          <a:noFill/>
        </p:spPr>
        <p:txBody>
          <a:bodyPr wrap="square" rtlCol="0">
            <a:spAutoFit/>
          </a:bodyPr>
          <a:lstStyle/>
          <a:p>
            <a:pPr algn="just"/>
            <a:r>
              <a:rPr lang="en-US" dirty="0" err="1">
                <a:latin typeface="Calibri" panose="020F0502020204030204" pitchFamily="34" charset="0"/>
                <a:cs typeface="Calibri" panose="020F0502020204030204" pitchFamily="34" charset="0"/>
              </a:rPr>
              <a:t>Întreprinderile</a:t>
            </a:r>
            <a:r>
              <a:rPr lang="en-US" dirty="0">
                <a:latin typeface="Calibri" panose="020F0502020204030204" pitchFamily="34" charset="0"/>
                <a:cs typeface="Calibri" panose="020F0502020204030204" pitchFamily="34" charset="0"/>
              </a:rPr>
              <a:t> nu se </a:t>
            </a:r>
            <a:r>
              <a:rPr lang="en-US" dirty="0" err="1">
                <a:latin typeface="Calibri" panose="020F0502020204030204" pitchFamily="34" charset="0"/>
                <a:cs typeface="Calibri" panose="020F0502020204030204" pitchFamily="34" charset="0"/>
              </a:rPr>
              <a:t>mai</a:t>
            </a:r>
            <a:r>
              <a:rPr lang="en-US" dirty="0">
                <a:latin typeface="Calibri" panose="020F0502020204030204" pitchFamily="34" charset="0"/>
                <a:cs typeface="Calibri" panose="020F0502020204030204" pitchFamily="34" charset="0"/>
              </a:rPr>
              <a:t> pot </a:t>
            </a:r>
            <a:r>
              <a:rPr lang="en-US" dirty="0" err="1">
                <a:latin typeface="Calibri" panose="020F0502020204030204" pitchFamily="34" charset="0"/>
                <a:cs typeface="Calibri" panose="020F0502020204030204" pitchFamily="34" charset="0"/>
              </a:rPr>
              <a:t>asigura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angajații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obțin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bunăstarea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prin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bonusuri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și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creșteri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salariale</a:t>
            </a:r>
            <a:r>
              <a:rPr lang="en-US" dirty="0">
                <a:latin typeface="Calibri" panose="020F0502020204030204" pitchFamily="34" charset="0"/>
                <a:cs typeface="Calibri" panose="020F0502020204030204" pitchFamily="34" charset="0"/>
              </a:rPr>
              <a:t>, ci </a:t>
            </a:r>
            <a:r>
              <a:rPr lang="en-US" dirty="0" err="1">
                <a:latin typeface="Calibri" panose="020F0502020204030204" pitchFamily="34" charset="0"/>
                <a:cs typeface="Calibri" panose="020F0502020204030204" pitchFamily="34" charset="0"/>
              </a:rPr>
              <a:t>trebuie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pună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aplicare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și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inițiative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avea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grijă</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sfera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psiho-fizică</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angajatului</a:t>
            </a:r>
            <a:r>
              <a:rPr lang="en-US" dirty="0">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33" name="Immagin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487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039723" y="2299228"/>
            <a:ext cx="9422714" cy="2585323"/>
          </a:xfrm>
          <a:prstGeom prst="rect">
            <a:avLst/>
          </a:prstGeom>
          <a:noFill/>
        </p:spPr>
        <p:txBody>
          <a:bodyPr wrap="square" rtlCol="0">
            <a:spAutoFit/>
          </a:bodyPr>
          <a:lstStyle/>
          <a:p>
            <a:r>
              <a:rPr lang="de-DE" b="1" dirty="0"/>
              <a:t>Subiectul conține un mare potențial de conflicte și frustrări
</a:t>
            </a:r>
          </a:p>
          <a:p>
            <a:pPr marL="285750" indent="-285750">
              <a:buFont typeface="Wingdings" panose="05000000000000000000" pitchFamily="2" charset="2"/>
              <a:buChar char="Ø"/>
            </a:pPr>
            <a:r>
              <a:rPr lang="de-DE" dirty="0"/>
              <a:t>Multe compromisuri: experiență vs. talent, timp vs. calitate, competiție vs. spirit de echipă, ...
Salariile bazate pe produc</a:t>
            </a:r>
            <a:r>
              <a:rPr lang="ro-RO" dirty="0"/>
              <a:t>tivitate</a:t>
            </a:r>
            <a:r>
              <a:rPr lang="de-DE" dirty="0"/>
              <a:t> sunt susceptibile de a duce la o suprasolicitare a unor lucrători (similar </a:t>
            </a:r>
            <a:r>
              <a:rPr lang="ro-RO" dirty="0"/>
              <a:t>cu supraimplicarea</a:t>
            </a:r>
            <a:r>
              <a:rPr lang="de-DE" dirty="0"/>
              <a:t>)
</a:t>
            </a:r>
            <a:r>
              <a:rPr lang="pt-BR" dirty="0"/>
              <a:t>Riscul de a avea efect de suprajustificare</a:t>
            </a:r>
            <a:endParaRPr lang="ro-RO" dirty="0"/>
          </a:p>
          <a:p>
            <a:pPr marL="285750" indent="-285750">
              <a:buFont typeface="Wingdings" panose="05000000000000000000" pitchFamily="2" charset="2"/>
              <a:buChar char="Ø"/>
            </a:pPr>
            <a:endParaRPr lang="de-DE" dirty="0"/>
          </a:p>
          <a:p>
            <a:r>
              <a:rPr lang="de-DE" dirty="0">
                <a:sym typeface="Wingdings" panose="05000000000000000000" pitchFamily="2" charset="2"/>
              </a:rPr>
              <a:t> Investirea timpului pentru a dezvolta o structură salarială echilibrată și echitabilă este esențială pentru</a:t>
            </a:r>
            <a:r>
              <a:rPr lang="ro-RO" dirty="0">
                <a:sym typeface="Wingdings" panose="05000000000000000000" pitchFamily="2" charset="2"/>
              </a:rPr>
              <a:t> </a:t>
            </a:r>
            <a:r>
              <a:rPr lang="de-DE" dirty="0">
                <a:sym typeface="Wingdings" panose="05000000000000000000" pitchFamily="2" charset="2"/>
              </a:rPr>
              <a:t>sprijinirea motivației intrinseci și a bunăstării în rândul lucrătorilor</a:t>
            </a:r>
            <a:endParaRPr lang="de-DE" dirty="0"/>
          </a:p>
        </p:txBody>
      </p:sp>
      <p:grpSp>
        <p:nvGrpSpPr>
          <p:cNvPr id="9" name="Group 27">
            <a:extLst>
              <a:ext uri="{FF2B5EF4-FFF2-40B4-BE49-F238E27FC236}">
                <a16:creationId xmlns:a16="http://schemas.microsoft.com/office/drawing/2014/main" xmlns="" id="{782DAF2F-8C89-449F-B438-A126EC6F5EDD}"/>
              </a:ext>
            </a:extLst>
          </p:cNvPr>
          <p:cNvGrpSpPr/>
          <p:nvPr/>
        </p:nvGrpSpPr>
        <p:grpSpPr>
          <a:xfrm>
            <a:off x="594755" y="2424591"/>
            <a:ext cx="199272" cy="206152"/>
            <a:chOff x="2411760" y="3708613"/>
            <a:chExt cx="206152" cy="206152"/>
          </a:xfrm>
        </p:grpSpPr>
        <p:sp>
          <p:nvSpPr>
            <p:cNvPr id="10"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1"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830997"/>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Sectiunea 1 - Salarii si bonusuri
</a:t>
            </a:r>
            <a:endParaRPr lang="en-US" altLang="es-ES" sz="2400" b="1" dirty="0">
              <a:solidFill>
                <a:srgbClr val="0594A9"/>
              </a:solidFill>
              <a:latin typeface="Trebuchet MS" panose="020B06030202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BBE4CAB7-E968-4262-8E9E-6AD3DB2BB168}"/>
              </a:ext>
            </a:extLst>
          </p:cNvPr>
          <p:cNvSpPr txBox="1"/>
          <p:nvPr/>
        </p:nvSpPr>
        <p:spPr>
          <a:xfrm>
            <a:off x="4868196" y="152343"/>
            <a:ext cx="7518734" cy="1077218"/>
          </a:xfrm>
          <a:prstGeom prst="rect">
            <a:avLst/>
          </a:prstGeom>
          <a:noFill/>
        </p:spPr>
        <p:txBody>
          <a:bodyPr wrap="square">
            <a:spAutoFit/>
          </a:bodyPr>
          <a:lstStyle/>
          <a:p>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cs typeface="Arial" pitchFamily="34" charset="0"/>
              </a:rPr>
              <a:t>Unitatea</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 4 –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cs typeface="Arial" pitchFamily="34" charset="0"/>
              </a:rPr>
              <a:t>Instrumente</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cs typeface="Arial" pitchFamily="34" charset="0"/>
              </a:rPr>
              <a:t>pentru</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 </a:t>
            </a:r>
            <a:r>
              <a:rPr kumimoji="0" lang="ro-RO"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creșterea</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cs typeface="Arial" pitchFamily="34" charset="0"/>
              </a:rPr>
              <a:t>bunăstării</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 la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cs typeface="Arial" pitchFamily="34" charset="0"/>
              </a:rPr>
              <a:t>locul</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cs typeface="Arial" pitchFamily="34" charset="0"/>
              </a:rPr>
              <a:t> de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cs typeface="Arial" pitchFamily="34" charset="0"/>
              </a:rPr>
              <a:t>muncă</a:t>
            </a:r>
            <a:endParaRPr lang="en-US" dirty="0"/>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6" name="Immagin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371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039723" y="2320040"/>
            <a:ext cx="7656946" cy="3693319"/>
          </a:xfrm>
          <a:prstGeom prst="rect">
            <a:avLst/>
          </a:prstGeom>
          <a:noFill/>
        </p:spPr>
        <p:txBody>
          <a:bodyPr wrap="square" rtlCol="0">
            <a:spAutoFit/>
          </a:bodyPr>
          <a:lstStyle/>
          <a:p>
            <a:r>
              <a:rPr lang="de-DE" b="1" dirty="0"/>
              <a:t>Mai ales în fabrici, unele activități pot fi monotone. Dar există oportunități de a oferi variații lucrătorilor, sporind bunăstarea:
</a:t>
            </a:r>
          </a:p>
          <a:p>
            <a:pPr marL="285750" indent="-285750">
              <a:buFont typeface="Wingdings" panose="05000000000000000000" pitchFamily="2" charset="2"/>
              <a:buChar char="Ø"/>
            </a:pPr>
            <a:r>
              <a:rPr lang="de-DE" dirty="0"/>
              <a:t>Rotația locurilor de muncă: Schimbarea activității, de exemplu prin rotirea stațiilor de lucru</a:t>
            </a:r>
            <a:endParaRPr lang="ro-RO"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Extinderea locurilor de muncă: creșterea gamei de activități, dar menținerea competențelor/cerințelor de competențe la același nivel (măsurare orizontală)</a:t>
            </a:r>
            <a:endParaRPr lang="ro-RO"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Îmbogățirea locurilor de muncă: Creșterea gamei de activități și a nivelului de competențe/cerințe de competențe, mai multă responsabilitate și autonomie (măsurare verticală)</a:t>
            </a:r>
          </a:p>
        </p:txBody>
      </p:sp>
      <p:sp>
        <p:nvSpPr>
          <p:cNvPr id="3" name="Ellipse 2"/>
          <p:cNvSpPr/>
          <p:nvPr/>
        </p:nvSpPr>
        <p:spPr>
          <a:xfrm>
            <a:off x="9437256" y="2086764"/>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0559475" y="2086764"/>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9" idx="1"/>
            <a:endCxn id="3" idx="7"/>
          </p:cNvCxnSpPr>
          <p:nvPr/>
        </p:nvCxnSpPr>
        <p:spPr>
          <a:xfrm flipH="1">
            <a:off x="10004884" y="2167922"/>
            <a:ext cx="6519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3" idx="5"/>
            <a:endCxn id="9" idx="3"/>
          </p:cNvCxnSpPr>
          <p:nvPr/>
        </p:nvCxnSpPr>
        <p:spPr>
          <a:xfrm>
            <a:off x="10004884" y="2559788"/>
            <a:ext cx="6519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9573492" y="2640946"/>
            <a:ext cx="1514764" cy="400110"/>
          </a:xfrm>
          <a:prstGeom prst="rect">
            <a:avLst/>
          </a:prstGeom>
          <a:noFill/>
        </p:spPr>
        <p:txBody>
          <a:bodyPr wrap="square" rtlCol="0">
            <a:spAutoFit/>
          </a:bodyPr>
          <a:lstStyle/>
          <a:p>
            <a:pPr algn="ctr"/>
            <a:r>
              <a:rPr lang="ro-RO" sz="1000" dirty="0"/>
              <a:t>Rotația locurilor de muncă</a:t>
            </a:r>
            <a:endParaRPr lang="de-DE" sz="1000" dirty="0"/>
          </a:p>
        </p:txBody>
      </p:sp>
      <p:sp>
        <p:nvSpPr>
          <p:cNvPr id="12" name="Rechteck 11"/>
          <p:cNvSpPr/>
          <p:nvPr/>
        </p:nvSpPr>
        <p:spPr>
          <a:xfrm>
            <a:off x="9349513" y="3113969"/>
            <a:ext cx="1951180" cy="8792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9423404" y="3276491"/>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10547931" y="3276491"/>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9561948" y="4032608"/>
            <a:ext cx="1514764" cy="400110"/>
          </a:xfrm>
          <a:prstGeom prst="rect">
            <a:avLst/>
          </a:prstGeom>
          <a:noFill/>
        </p:spPr>
        <p:txBody>
          <a:bodyPr wrap="square" rtlCol="0">
            <a:spAutoFit/>
          </a:bodyPr>
          <a:lstStyle/>
          <a:p>
            <a:pPr algn="ctr"/>
            <a:r>
              <a:rPr lang="ro-RO" sz="1000" dirty="0"/>
              <a:t>Extinderea locurilor de muncă</a:t>
            </a:r>
            <a:endParaRPr lang="de-DE" sz="1000" dirty="0"/>
          </a:p>
        </p:txBody>
      </p:sp>
      <p:sp>
        <p:nvSpPr>
          <p:cNvPr id="19" name="Rechteck 18"/>
          <p:cNvSpPr/>
          <p:nvPr/>
        </p:nvSpPr>
        <p:spPr>
          <a:xfrm>
            <a:off x="9709731" y="4403492"/>
            <a:ext cx="1242288" cy="1597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9998365" y="5351008"/>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9998365" y="4545132"/>
            <a:ext cx="665018" cy="5541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Textfeld 13"/>
          <p:cNvSpPr txBox="1"/>
          <p:nvPr/>
        </p:nvSpPr>
        <p:spPr>
          <a:xfrm>
            <a:off x="9635839" y="6051363"/>
            <a:ext cx="1366981" cy="400110"/>
          </a:xfrm>
          <a:prstGeom prst="rect">
            <a:avLst/>
          </a:prstGeom>
          <a:noFill/>
        </p:spPr>
        <p:txBody>
          <a:bodyPr wrap="square" rtlCol="0">
            <a:spAutoFit/>
          </a:bodyPr>
          <a:lstStyle/>
          <a:p>
            <a:pPr algn="ctr"/>
            <a:r>
              <a:rPr lang="ro-RO" sz="1000" dirty="0"/>
              <a:t>Îmbogățirea locurilor de muncă</a:t>
            </a:r>
            <a:endParaRPr lang="de-DE" sz="1000" dirty="0"/>
          </a:p>
        </p:txBody>
      </p:sp>
      <p:grpSp>
        <p:nvGrpSpPr>
          <p:cNvPr id="24" name="Group 33">
            <a:extLst>
              <a:ext uri="{FF2B5EF4-FFF2-40B4-BE49-F238E27FC236}">
                <a16:creationId xmlns:a16="http://schemas.microsoft.com/office/drawing/2014/main" xmlns="" id="{8BE2F911-DB9A-40CA-BD2A-97F23CDE284A}"/>
              </a:ext>
            </a:extLst>
          </p:cNvPr>
          <p:cNvGrpSpPr/>
          <p:nvPr/>
        </p:nvGrpSpPr>
        <p:grpSpPr>
          <a:xfrm>
            <a:off x="594754" y="2422782"/>
            <a:ext cx="199272" cy="206152"/>
            <a:chOff x="2411760" y="3708613"/>
            <a:chExt cx="206152" cy="206152"/>
          </a:xfrm>
        </p:grpSpPr>
        <p:sp>
          <p:nvSpPr>
            <p:cNvPr id="2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7" name="CuadroTexto 34">
            <a:extLst>
              <a:ext uri="{FF2B5EF4-FFF2-40B4-BE49-F238E27FC236}">
                <a16:creationId xmlns:a16="http://schemas.microsoft.com/office/drawing/2014/main" xmlns="" id="{486A650B-1B81-458B-B55E-5B3AF64550EB}"/>
              </a:ext>
            </a:extLst>
          </p:cNvPr>
          <p:cNvSpPr txBox="1"/>
          <p:nvPr/>
        </p:nvSpPr>
        <p:spPr>
          <a:xfrm>
            <a:off x="283596" y="1344089"/>
            <a:ext cx="10905771" cy="830997"/>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Secțiunea</a:t>
            </a:r>
            <a:r>
              <a:rPr lang="en-US" altLang="es-ES" sz="2400" b="1" dirty="0">
                <a:solidFill>
                  <a:srgbClr val="0594A9"/>
                </a:solidFill>
                <a:latin typeface="Trebuchet MS" panose="020B0603020202020204" pitchFamily="34" charset="0"/>
                <a:cs typeface="Calibri" panose="020F0502020204030204" pitchFamily="34" charset="0"/>
              </a:rPr>
              <a:t> 2 - </a:t>
            </a:r>
            <a:r>
              <a:rPr lang="en-US" altLang="es-ES" sz="2400" b="1" dirty="0" err="1">
                <a:solidFill>
                  <a:srgbClr val="0594A9"/>
                </a:solidFill>
                <a:latin typeface="Trebuchet MS" panose="020B0603020202020204" pitchFamily="34" charset="0"/>
                <a:cs typeface="Calibri" panose="020F0502020204030204" pitchFamily="34" charset="0"/>
              </a:rPr>
              <a:t>Combaterea</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monotoniei</a:t>
            </a:r>
            <a:r>
              <a:rPr lang="en-US" altLang="es-ES" sz="2400" b="1" dirty="0">
                <a:solidFill>
                  <a:srgbClr val="0594A9"/>
                </a:solidFill>
                <a:latin typeface="Trebuchet MS" panose="020B0603020202020204" pitchFamily="34" charset="0"/>
                <a:cs typeface="Calibri" panose="020F0502020204030204" pitchFamily="34" charset="0"/>
              </a:rPr>
              <a:t> la </a:t>
            </a:r>
            <a:r>
              <a:rPr lang="en-US" altLang="es-ES" sz="2400" b="1" dirty="0" err="1">
                <a:solidFill>
                  <a:srgbClr val="0594A9"/>
                </a:solidFill>
                <a:latin typeface="Trebuchet MS" panose="020B0603020202020204" pitchFamily="34" charset="0"/>
                <a:cs typeface="Calibri" panose="020F0502020204030204" pitchFamily="34" charset="0"/>
              </a:rPr>
              <a:t>locul</a:t>
            </a:r>
            <a:r>
              <a:rPr lang="en-US" altLang="es-ES" sz="2400" b="1" dirty="0">
                <a:solidFill>
                  <a:srgbClr val="0594A9"/>
                </a:solidFill>
                <a:latin typeface="Trebuchet MS" panose="020B0603020202020204" pitchFamily="34" charset="0"/>
                <a:cs typeface="Calibri" panose="020F0502020204030204" pitchFamily="34" charset="0"/>
              </a:rPr>
              <a:t> de </a:t>
            </a:r>
            <a:r>
              <a:rPr lang="en-US" altLang="es-ES" sz="2400" b="1" dirty="0" err="1">
                <a:solidFill>
                  <a:srgbClr val="0594A9"/>
                </a:solidFill>
                <a:latin typeface="Trebuchet MS" panose="020B0603020202020204" pitchFamily="34" charset="0"/>
                <a:cs typeface="Calibri" panose="020F0502020204030204" pitchFamily="34" charset="0"/>
              </a:rPr>
              <a:t>muncă</a:t>
            </a:r>
            <a:r>
              <a:rPr lang="en-US" altLang="es-ES" sz="2400" b="1" dirty="0">
                <a:solidFill>
                  <a:srgbClr val="0594A9"/>
                </a:solidFill>
                <a:latin typeface="Trebuchet MS" panose="020B0603020202020204" pitchFamily="34" charset="0"/>
                <a:cs typeface="Calibri" panose="020F0502020204030204" pitchFamily="34" charset="0"/>
              </a:rPr>
              <a:t>
</a:t>
            </a:r>
          </a:p>
        </p:txBody>
      </p:sp>
      <p:sp>
        <p:nvSpPr>
          <p:cNvPr id="28" name="TextBox 27">
            <a:extLst>
              <a:ext uri="{FF2B5EF4-FFF2-40B4-BE49-F238E27FC236}">
                <a16:creationId xmlns:a16="http://schemas.microsoft.com/office/drawing/2014/main" xmlns="" id="{7EB0FC1A-6823-48ED-AC0A-C67B8E3C3C8E}"/>
              </a:ext>
            </a:extLst>
          </p:cNvPr>
          <p:cNvSpPr txBox="1"/>
          <p:nvPr/>
        </p:nvSpPr>
        <p:spPr>
          <a:xfrm>
            <a:off x="4802885" y="152184"/>
            <a:ext cx="769948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Unitatea</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4 –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Instrumente</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pentru</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a:t>
            </a:r>
            <a:r>
              <a:rPr kumimoji="0" lang="ro-RO"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creșterea</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bunăstării</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la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locul</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de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muncă</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31" name="Immagin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87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590711"/>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o-RO"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În cadrul acestui modul:</a:t>
            </a: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196875" y="4377916"/>
            <a:ext cx="2936723" cy="1304572"/>
            <a:chOff x="270021" y="1638320"/>
            <a:chExt cx="2605243" cy="969581"/>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1" y="1990289"/>
              <a:ext cx="2605241" cy="617612"/>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Veți</a:t>
              </a:r>
              <a:r>
                <a:rPr lang="en-US" altLang="ko-KR" sz="1200" dirty="0">
                  <a:solidFill>
                    <a:schemeClr val="tx1">
                      <a:lumMod val="75000"/>
                      <a:lumOff val="25000"/>
                    </a:schemeClr>
                  </a:solidFill>
                  <a:cs typeface="Arial" pitchFamily="34" charset="0"/>
                </a:rPr>
                <a:t> a</a:t>
              </a:r>
              <a:r>
                <a:rPr lang="ro-RO" altLang="ko-KR" sz="1200" dirty="0">
                  <a:solidFill>
                    <a:schemeClr val="tx1">
                      <a:lumMod val="75000"/>
                      <a:lumOff val="25000"/>
                    </a:schemeClr>
                  </a:solidFill>
                  <a:cs typeface="Arial" pitchFamily="34" charset="0"/>
                </a:rPr>
                <a:t>fla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despre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instrumente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concepte</a:t>
              </a:r>
              <a:r>
                <a:rPr lang="en-US" altLang="ko-KR" sz="1200" dirty="0">
                  <a:solidFill>
                    <a:schemeClr val="tx1">
                      <a:lumMod val="75000"/>
                      <a:lumOff val="25000"/>
                    </a:schemeClr>
                  </a:solidFill>
                  <a:cs typeface="Arial" pitchFamily="34" charset="0"/>
                </a:rPr>
                <a:t> care fac </a:t>
              </a:r>
              <a:r>
                <a:rPr lang="en-US" altLang="ko-KR" sz="1200" dirty="0" err="1">
                  <a:solidFill>
                    <a:schemeClr val="tx1">
                      <a:lumMod val="75000"/>
                      <a:lumOff val="25000"/>
                    </a:schemeClr>
                  </a:solidFill>
                  <a:cs typeface="Arial" pitchFamily="34" charset="0"/>
                </a:rPr>
                <a:t>munca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satisfăcătoare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pentru</a:t>
              </a:r>
              <a:r>
                <a:rPr lang="en-US" altLang="ko-KR" sz="1200" dirty="0">
                  <a:solidFill>
                    <a:schemeClr val="tx1">
                      <a:lumMod val="75000"/>
                      <a:lumOff val="25000"/>
                    </a:schemeClr>
                  </a:solidFill>
                  <a:cs typeface="Arial" pitchFamily="34" charset="0"/>
                </a:rPr>
                <a:t> </a:t>
              </a:r>
              <a:r>
                <a:rPr lang="ro-RO" altLang="ko-KR" sz="1200" dirty="0">
                  <a:solidFill>
                    <a:schemeClr val="tx1">
                      <a:lumMod val="75000"/>
                      <a:lumOff val="25000"/>
                    </a:schemeClr>
                  </a:solidFill>
                  <a:cs typeface="Arial" pitchFamily="34" charset="0"/>
                </a:rPr>
                <a:t>angajați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cresc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productivitatea</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20"/>
              <a:ext cx="2605241" cy="480365"/>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Instrumente</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pentru</a:t>
              </a:r>
              <a:r>
                <a:rPr lang="en-US" altLang="ko-KR" sz="1200" b="1" dirty="0">
                  <a:solidFill>
                    <a:schemeClr val="tx1">
                      <a:lumMod val="75000"/>
                      <a:lumOff val="25000"/>
                    </a:schemeClr>
                  </a:solidFill>
                  <a:cs typeface="Arial" pitchFamily="34" charset="0"/>
                </a:rPr>
                <a:t> </a:t>
              </a:r>
              <a:r>
                <a:rPr lang="ro-RO" altLang="ko-KR" sz="1200" b="1" dirty="0">
                  <a:solidFill>
                    <a:schemeClr val="tx1">
                      <a:lumMod val="75000"/>
                      <a:lumOff val="25000"/>
                    </a:schemeClr>
                  </a:solidFill>
                  <a:cs typeface="Arial" pitchFamily="34" charset="0"/>
                </a:rPr>
                <a:t>creșterea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bunăstării</a:t>
              </a:r>
              <a:r>
                <a:rPr lang="en-US" altLang="ko-KR" sz="1200" b="1" dirty="0">
                  <a:solidFill>
                    <a:schemeClr val="tx1">
                      <a:lumMod val="75000"/>
                      <a:lumOff val="25000"/>
                    </a:schemeClr>
                  </a:solidFill>
                  <a:cs typeface="Arial" pitchFamily="34" charset="0"/>
                </a:rPr>
                <a:t> la </a:t>
              </a:r>
              <a:r>
                <a:rPr lang="en-US" altLang="ko-KR" sz="1200" b="1" dirty="0" err="1">
                  <a:solidFill>
                    <a:schemeClr val="tx1">
                      <a:lumMod val="75000"/>
                      <a:lumOff val="25000"/>
                    </a:schemeClr>
                  </a:solidFill>
                  <a:cs typeface="Arial" pitchFamily="34" charset="0"/>
                </a:rPr>
                <a:t>locul</a:t>
              </a:r>
              <a:r>
                <a:rPr lang="en-US" altLang="ko-KR" sz="1200" b="1" dirty="0">
                  <a:solidFill>
                    <a:schemeClr val="tx1">
                      <a:lumMod val="75000"/>
                      <a:lumOff val="25000"/>
                    </a:schemeClr>
                  </a:solidFill>
                  <a:cs typeface="Arial" pitchFamily="34" charset="0"/>
                </a:rPr>
                <a:t> de </a:t>
              </a:r>
              <a:r>
                <a:rPr lang="en-US" altLang="ko-KR" sz="1200" b="1" dirty="0" err="1">
                  <a:solidFill>
                    <a:schemeClr val="tx1">
                      <a:lumMod val="75000"/>
                      <a:lumOff val="25000"/>
                    </a:schemeClr>
                  </a:solidFill>
                  <a:cs typeface="Arial" pitchFamily="34" charset="0"/>
                </a:rPr>
                <a:t>muncă</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196876" y="2269788"/>
            <a:ext cx="2936722" cy="1286110"/>
            <a:chOff x="270023" y="1638319"/>
            <a:chExt cx="2605242" cy="129897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1"/>
              <a:ext cx="2605241" cy="102582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Nu </a:t>
              </a:r>
              <a:r>
                <a:rPr lang="en-US" altLang="ko-KR" sz="1200" dirty="0" err="1">
                  <a:solidFill>
                    <a:schemeClr val="tx1">
                      <a:lumMod val="75000"/>
                      <a:lumOff val="25000"/>
                    </a:schemeClr>
                  </a:solidFill>
                  <a:cs typeface="Arial" pitchFamily="34" charset="0"/>
                </a:rPr>
                <a:t>există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nicio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unitate</a:t>
              </a:r>
              <a:r>
                <a:rPr lang="en-US" altLang="ko-KR" sz="1200" dirty="0">
                  <a:solidFill>
                    <a:schemeClr val="tx1">
                      <a:lumMod val="75000"/>
                      <a:lumOff val="25000"/>
                    </a:schemeClr>
                  </a:solidFill>
                  <a:cs typeface="Arial" pitchFamily="34" charset="0"/>
                </a:rPr>
                <a:t> care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măsoare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bunăstarea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Prin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urmare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există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abordări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diferite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față</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sensul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bunăstării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afla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despre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unele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dintre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ele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466282"/>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Ce </a:t>
              </a:r>
              <a:r>
                <a:rPr lang="en-US" altLang="ko-KR" sz="1200" b="1" dirty="0" err="1">
                  <a:solidFill>
                    <a:schemeClr val="tx1">
                      <a:lumMod val="75000"/>
                      <a:lumOff val="25000"/>
                    </a:schemeClr>
                  </a:solidFill>
                  <a:cs typeface="Arial" pitchFamily="34" charset="0"/>
                </a:rPr>
                <a:t>este</a:t>
              </a:r>
              <a:r>
                <a:rPr lang="en-US" altLang="ko-KR" sz="1200" b="1" dirty="0">
                  <a:solidFill>
                    <a:schemeClr val="tx1">
                      <a:lumMod val="75000"/>
                      <a:lumOff val="25000"/>
                    </a:schemeClr>
                  </a:solidFill>
                  <a:cs typeface="Arial" pitchFamily="34" charset="0"/>
                </a:rPr>
                <a:t> </a:t>
              </a:r>
              <a:r>
                <a:rPr lang="ro-RO" altLang="ko-KR" sz="1200" b="1" dirty="0">
                  <a:solidFill>
                    <a:schemeClr val="tx1">
                      <a:lumMod val="75000"/>
                      <a:lumOff val="25000"/>
                    </a:schemeClr>
                  </a:solidFill>
                  <a:cs typeface="Arial" pitchFamily="34" charset="0"/>
                </a:rPr>
                <a:t>”well-being”</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650161" y="2269787"/>
            <a:ext cx="3528957" cy="1468350"/>
            <a:chOff x="121530" y="1638319"/>
            <a:chExt cx="3130629" cy="1142206"/>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440212" y="1941217"/>
              <a:ext cx="2605241" cy="839308"/>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Starea</a:t>
              </a:r>
              <a:r>
                <a:rPr lang="en-US" altLang="ko-KR" sz="1200" dirty="0">
                  <a:solidFill>
                    <a:schemeClr val="tx1">
                      <a:lumMod val="75000"/>
                      <a:lumOff val="25000"/>
                    </a:schemeClr>
                  </a:solidFill>
                  <a:cs typeface="Arial" pitchFamily="34" charset="0"/>
                </a:rPr>
                <a:t> de bine la </a:t>
              </a:r>
              <a:r>
                <a:rPr lang="en-US" altLang="ko-KR" sz="1200" dirty="0" err="1">
                  <a:solidFill>
                    <a:schemeClr val="tx1">
                      <a:lumMod val="75000"/>
                      <a:lumOff val="25000"/>
                    </a:schemeClr>
                  </a:solidFill>
                  <a:cs typeface="Arial" pitchFamily="34" charset="0"/>
                </a:rPr>
                <a:t>locul</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muncă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începe</a:t>
              </a:r>
              <a:r>
                <a:rPr lang="en-US" altLang="ko-KR" sz="1200" dirty="0">
                  <a:solidFill>
                    <a:schemeClr val="tx1">
                      <a:lumMod val="75000"/>
                      <a:lumOff val="25000"/>
                    </a:schemeClr>
                  </a:solidFill>
                  <a:cs typeface="Arial" pitchFamily="34" charset="0"/>
                </a:rPr>
                <a:t> cu </a:t>
              </a:r>
              <a:r>
                <a:rPr lang="en-US" altLang="ko-KR" sz="1200" dirty="0" err="1">
                  <a:solidFill>
                    <a:schemeClr val="tx1">
                      <a:lumMod val="75000"/>
                      <a:lumOff val="25000"/>
                    </a:schemeClr>
                  </a:solidFill>
                  <a:cs typeface="Arial" pitchFamily="34" charset="0"/>
                </a:rPr>
                <a:t>alegeri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bune</a:t>
              </a:r>
              <a:r>
                <a:rPr lang="en-US" altLang="ko-KR" sz="1200" dirty="0">
                  <a:solidFill>
                    <a:schemeClr val="tx1">
                      <a:lumMod val="75000"/>
                      <a:lumOff val="25000"/>
                    </a:schemeClr>
                  </a:solidFill>
                  <a:cs typeface="Arial" pitchFamily="34" charset="0"/>
                </a:rPr>
                <a:t> ale </a:t>
              </a:r>
              <a:r>
                <a:rPr lang="en-US" altLang="ko-KR" sz="1200" dirty="0" err="1">
                  <a:solidFill>
                    <a:schemeClr val="tx1">
                      <a:lumMod val="75000"/>
                      <a:lumOff val="25000"/>
                    </a:schemeClr>
                  </a:solidFill>
                  <a:cs typeface="Arial" pitchFamily="34" charset="0"/>
                </a:rPr>
                <a:t>managementului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Veți</a:t>
              </a:r>
              <a:r>
                <a:rPr lang="ro-RO" altLang="ko-KR" sz="1200" dirty="0">
                  <a:solidFill>
                    <a:schemeClr val="tx1">
                      <a:lumMod val="75000"/>
                      <a:lumOff val="25000"/>
                    </a:schemeClr>
                  </a:solidFill>
                  <a:cs typeface="Arial" pitchFamily="34" charset="0"/>
                </a:rPr>
                <a:t> afla</a:t>
              </a:r>
              <a:r>
                <a:rPr lang="en-US" altLang="ko-KR" sz="1200" dirty="0">
                  <a:solidFill>
                    <a:schemeClr val="tx1">
                      <a:lumMod val="75000"/>
                      <a:lumOff val="25000"/>
                    </a:schemeClr>
                  </a:solidFill>
                  <a:cs typeface="Arial" pitchFamily="34" charset="0"/>
                </a:rPr>
                <a:t> cum </a:t>
              </a:r>
              <a:r>
                <a:rPr lang="en-US" altLang="ko-KR" sz="1200" dirty="0" err="1">
                  <a:solidFill>
                    <a:schemeClr val="tx1">
                      <a:lumMod val="75000"/>
                      <a:lumOff val="25000"/>
                    </a:schemeClr>
                  </a:solidFill>
                  <a:cs typeface="Arial" pitchFamily="34" charset="0"/>
                </a:rPr>
                <a:t>arată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aceste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condiții</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121530" y="1638319"/>
              <a:ext cx="3130629" cy="790068"/>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Recomandările</a:t>
              </a:r>
              <a:r>
                <a:rPr lang="en-US" altLang="ko-KR" sz="1200" b="1" dirty="0">
                  <a:solidFill>
                    <a:schemeClr val="tx1">
                      <a:lumMod val="75000"/>
                      <a:lumOff val="25000"/>
                    </a:schemeClr>
                  </a:solidFill>
                  <a:cs typeface="Arial" pitchFamily="34" charset="0"/>
                </a:rPr>
                <a:t> OMS </a:t>
              </a:r>
              <a:r>
                <a:rPr lang="en-US" altLang="ko-KR" sz="1200" b="1" dirty="0" err="1">
                  <a:solidFill>
                    <a:schemeClr val="tx1">
                      <a:lumMod val="75000"/>
                      <a:lumOff val="25000"/>
                    </a:schemeClr>
                  </a:solidFill>
                  <a:cs typeface="Arial" pitchFamily="34" charset="0"/>
                </a:rPr>
                <a:t>pentru</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bunăstarea</a:t>
              </a:r>
              <a:r>
                <a:rPr lang="en-US" altLang="ko-KR" sz="1200" b="1" dirty="0">
                  <a:solidFill>
                    <a:schemeClr val="tx1">
                      <a:lumMod val="75000"/>
                      <a:lumOff val="25000"/>
                    </a:schemeClr>
                  </a:solidFill>
                  <a:cs typeface="Arial" pitchFamily="34" charset="0"/>
                </a:rPr>
                <a:t> la </a:t>
              </a:r>
              <a:r>
                <a:rPr lang="en-US" altLang="ko-KR" sz="1200" b="1" dirty="0" err="1">
                  <a:solidFill>
                    <a:schemeClr val="tx1">
                      <a:lumMod val="75000"/>
                      <a:lumOff val="25000"/>
                    </a:schemeClr>
                  </a:solidFill>
                  <a:cs typeface="Arial" pitchFamily="34" charset="0"/>
                </a:rPr>
                <a:t>locul</a:t>
              </a:r>
              <a:r>
                <a:rPr lang="en-US" altLang="ko-KR" sz="1200" b="1" dirty="0">
                  <a:solidFill>
                    <a:schemeClr val="tx1">
                      <a:lumMod val="75000"/>
                      <a:lumOff val="25000"/>
                    </a:schemeClr>
                  </a:solidFill>
                  <a:cs typeface="Arial" pitchFamily="34" charset="0"/>
                </a:rPr>
                <a:t> de </a:t>
              </a:r>
              <a:r>
                <a:rPr lang="en-US" altLang="ko-KR" sz="1200" b="1" dirty="0" err="1">
                  <a:solidFill>
                    <a:schemeClr val="tx1">
                      <a:lumMod val="75000"/>
                      <a:lumOff val="25000"/>
                    </a:schemeClr>
                  </a:solidFill>
                  <a:cs typeface="Arial" pitchFamily="34" charset="0"/>
                </a:rPr>
                <a:t>muncă</a:t>
              </a:r>
              <a:endParaRPr lang="ro-RO" altLang="ko-KR" sz="1200" b="1" dirty="0">
                <a:solidFill>
                  <a:schemeClr val="tx1">
                    <a:lumMod val="75000"/>
                    <a:lumOff val="25000"/>
                  </a:schemeClr>
                </a:solidFill>
                <a:cs typeface="Arial" pitchFamily="34" charset="0"/>
              </a:endParaRPr>
            </a:p>
            <a:p>
              <a:endParaRPr lang="ro-RO" altLang="ko-KR" sz="1200" b="1" dirty="0">
                <a:solidFill>
                  <a:schemeClr val="tx1">
                    <a:lumMod val="75000"/>
                    <a:lumOff val="25000"/>
                  </a:schemeClr>
                </a:solidFill>
                <a:cs typeface="Arial" pitchFamily="34" charset="0"/>
              </a:endParaRPr>
            </a:p>
            <a:p>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8009391" y="4377916"/>
            <a:ext cx="2936721" cy="1064455"/>
            <a:chOff x="436493" y="1638319"/>
            <a:chExt cx="2605241" cy="1075101"/>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436493" y="2060625"/>
              <a:ext cx="2605241" cy="652795"/>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Veți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afla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despre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rezultatele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unei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cercetări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care </a:t>
              </a:r>
              <a:r>
                <a:rPr lang="en-US" altLang="ko-KR" sz="1200" dirty="0" err="1">
                  <a:solidFill>
                    <a:schemeClr val="tx1">
                      <a:lumMod val="75000"/>
                      <a:lumOff val="25000"/>
                    </a:schemeClr>
                  </a:solidFill>
                  <a:cs typeface="Arial" pitchFamily="34" charset="0"/>
                </a:rPr>
                <a:t>experiența</a:t>
              </a:r>
              <a:r>
                <a:rPr lang="en-US" altLang="ko-KR" sz="1200" dirty="0">
                  <a:solidFill>
                    <a:schemeClr val="tx1">
                      <a:lumMod val="75000"/>
                      <a:lumOff val="25000"/>
                    </a:schemeClr>
                  </a:solidFill>
                  <a:cs typeface="Arial" pitchFamily="34" charset="0"/>
                </a:rPr>
                <a:t> </a:t>
              </a:r>
              <a:r>
                <a:rPr lang="ro-RO" altLang="ko-KR" sz="1200" dirty="0">
                  <a:solidFill>
                    <a:schemeClr val="tx1">
                      <a:lumMod val="75000"/>
                      <a:lumOff val="25000"/>
                    </a:schemeClr>
                  </a:solidFill>
                  <a:cs typeface="Arial" pitchFamily="34" charset="0"/>
                </a:rPr>
                <a:t>angajaților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fost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evaluată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științific</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436493" y="1638319"/>
              <a:ext cx="2605241" cy="652795"/>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O </a:t>
              </a:r>
              <a:r>
                <a:rPr lang="en-US" altLang="ko-KR" sz="1200" b="1" dirty="0" err="1">
                  <a:solidFill>
                    <a:schemeClr val="tx1">
                      <a:lumMod val="75000"/>
                      <a:lumOff val="25000"/>
                    </a:schemeClr>
                  </a:solidFill>
                  <a:cs typeface="Arial" pitchFamily="34" charset="0"/>
                </a:rPr>
                <a:t>cercetare</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despre</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munca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convenabilă</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ro-RO" altLang="ko-KR" sz="3200" b="1" dirty="0">
                <a:solidFill>
                  <a:srgbClr val="F36A0D"/>
                </a:solidFill>
                <a:latin typeface="Trebuchet MS" panose="020B0603020202020204" pitchFamily="34" charset="0"/>
                <a:cs typeface="Arial" pitchFamily="34" charset="0"/>
              </a:rPr>
              <a:t>Scopuri &amp; Obiective</a:t>
            </a:r>
            <a:endParaRPr lang="en-US" altLang="ko-KR" sz="2400" b="1" dirty="0">
              <a:solidFill>
                <a:srgbClr val="F36A0D"/>
              </a:solidFill>
              <a:latin typeface="Trebuchet MS" panose="020B0603020202020204" pitchFamily="34" charset="0"/>
              <a:cs typeface="Arial" pitchFamily="34" charset="0"/>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039723" y="2248265"/>
            <a:ext cx="7656946"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err="1"/>
              <a:t>Asigurare</a:t>
            </a:r>
            <a:r>
              <a:rPr lang="en-US" dirty="0"/>
              <a:t> </a:t>
            </a:r>
            <a:r>
              <a:rPr lang="en-US" dirty="0" err="1"/>
              <a:t>împotriva</a:t>
            </a:r>
            <a:r>
              <a:rPr lang="en-US" dirty="0"/>
              <a:t> </a:t>
            </a:r>
            <a:r>
              <a:rPr lang="en-US" dirty="0" err="1"/>
              <a:t>riscului</a:t>
            </a:r>
            <a:r>
              <a:rPr lang="en-US" dirty="0"/>
              <a:t> de non-</a:t>
            </a:r>
            <a:r>
              <a:rPr lang="en-US" dirty="0" err="1"/>
              <a:t>autosuficiență</a:t>
            </a:r>
            <a:r>
              <a:rPr lang="en-US" dirty="0"/>
              <a:t> </a:t>
            </a:r>
            <a:r>
              <a:rPr lang="en-US" dirty="0" err="1"/>
              <a:t>și</a:t>
            </a:r>
            <a:r>
              <a:rPr lang="en-US" dirty="0"/>
              <a:t> </a:t>
            </a:r>
            <a:r>
              <a:rPr lang="en-US" dirty="0" err="1"/>
              <a:t>boală</a:t>
            </a:r>
            <a:r>
              <a:rPr lang="en-US" dirty="0"/>
              <a:t> </a:t>
            </a:r>
            <a:r>
              <a:rPr lang="en-US" dirty="0" err="1"/>
              <a:t>gravă</a:t>
            </a:r>
            <a:r>
              <a:rPr lang="en-US" dirty="0"/>
              <a:t>;
</a:t>
            </a:r>
            <a:r>
              <a:rPr lang="en-US" dirty="0" err="1"/>
              <a:t>Vouchere</a:t>
            </a:r>
            <a:r>
              <a:rPr lang="en-US" dirty="0"/>
              <a:t> </a:t>
            </a:r>
            <a:r>
              <a:rPr lang="en-US" dirty="0" err="1"/>
              <a:t>pentru</a:t>
            </a:r>
            <a:r>
              <a:rPr lang="en-US" dirty="0"/>
              <a:t> </a:t>
            </a:r>
            <a:r>
              <a:rPr lang="en-US" dirty="0" err="1"/>
              <a:t>plata</a:t>
            </a:r>
            <a:r>
              <a:rPr lang="en-US" dirty="0"/>
              <a:t> </a:t>
            </a:r>
            <a:r>
              <a:rPr lang="ro-RO" dirty="0"/>
              <a:t>serviciilor de</a:t>
            </a:r>
            <a:r>
              <a:rPr lang="en-US" dirty="0"/>
              <a:t> babysitting;
Plata </a:t>
            </a:r>
            <a:r>
              <a:rPr lang="en-US" dirty="0" err="1"/>
              <a:t>taxelor</a:t>
            </a:r>
            <a:r>
              <a:rPr lang="en-US" dirty="0"/>
              <a:t> de </a:t>
            </a:r>
            <a:r>
              <a:rPr lang="en-US" dirty="0" err="1"/>
              <a:t>grădiniță</a:t>
            </a:r>
            <a:r>
              <a:rPr lang="en-US" dirty="0"/>
              <a:t>, a </a:t>
            </a:r>
            <a:r>
              <a:rPr lang="en-US" dirty="0" err="1"/>
              <a:t>taxelor</a:t>
            </a:r>
            <a:r>
              <a:rPr lang="en-US" dirty="0"/>
              <a:t> </a:t>
            </a:r>
            <a:r>
              <a:rPr lang="en-US" dirty="0" err="1"/>
              <a:t>universitare</a:t>
            </a:r>
            <a:r>
              <a:rPr lang="en-US" dirty="0"/>
              <a:t>, a </a:t>
            </a:r>
            <a:r>
              <a:rPr lang="en-US" dirty="0" err="1"/>
              <a:t>manualelor</a:t>
            </a:r>
            <a:r>
              <a:rPr lang="en-US" dirty="0"/>
              <a:t> </a:t>
            </a:r>
            <a:r>
              <a:rPr lang="en-US" dirty="0" err="1"/>
              <a:t>școlare</a:t>
            </a:r>
            <a:r>
              <a:rPr lang="en-US" dirty="0"/>
              <a:t>;
</a:t>
            </a:r>
            <a:r>
              <a:rPr lang="en-US" dirty="0" err="1"/>
              <a:t>Formarea</a:t>
            </a:r>
            <a:r>
              <a:rPr lang="en-US" dirty="0"/>
              <a:t> </a:t>
            </a:r>
            <a:r>
              <a:rPr lang="en-US" dirty="0" err="1"/>
              <a:t>profesională</a:t>
            </a:r>
            <a:r>
              <a:rPr lang="en-US" dirty="0"/>
              <a:t> </a:t>
            </a:r>
            <a:r>
              <a:rPr lang="en-US" dirty="0" err="1"/>
              <a:t>și</a:t>
            </a:r>
            <a:r>
              <a:rPr lang="en-US" dirty="0"/>
              <a:t> </a:t>
            </a:r>
            <a:r>
              <a:rPr lang="en-US" dirty="0" err="1"/>
              <a:t>personală</a:t>
            </a:r>
            <a:r>
              <a:rPr lang="en-US" dirty="0"/>
              <a:t> a </a:t>
            </a:r>
            <a:r>
              <a:rPr lang="en-US" dirty="0" err="1"/>
              <a:t>lucrătorilor</a:t>
            </a:r>
            <a:r>
              <a:rPr lang="en-US" dirty="0"/>
              <a:t>;
</a:t>
            </a:r>
            <a:r>
              <a:rPr lang="en-US" dirty="0" err="1"/>
              <a:t>Servicii</a:t>
            </a:r>
            <a:r>
              <a:rPr lang="en-US" dirty="0"/>
              <a:t> legate de sport, </a:t>
            </a:r>
            <a:r>
              <a:rPr lang="en-US" dirty="0" err="1"/>
              <a:t>îngrijire</a:t>
            </a:r>
            <a:r>
              <a:rPr lang="en-US" dirty="0"/>
              <a:t> </a:t>
            </a:r>
            <a:r>
              <a:rPr lang="en-US" dirty="0" err="1"/>
              <a:t>personală</a:t>
            </a:r>
            <a:r>
              <a:rPr lang="en-US" dirty="0"/>
              <a:t>, </a:t>
            </a:r>
            <a:r>
              <a:rPr lang="en-US" dirty="0" err="1"/>
              <a:t>cultură</a:t>
            </a:r>
            <a:r>
              <a:rPr lang="en-US" dirty="0"/>
              <a:t> </a:t>
            </a:r>
            <a:r>
              <a:rPr lang="en-US" dirty="0" err="1"/>
              <a:t>și</a:t>
            </a:r>
            <a:r>
              <a:rPr lang="en-US" dirty="0"/>
              <a:t> </a:t>
            </a:r>
            <a:r>
              <a:rPr lang="en-US" dirty="0" err="1"/>
              <a:t>călătorii</a:t>
            </a:r>
            <a:r>
              <a:rPr lang="en-US" dirty="0"/>
              <a:t>;
</a:t>
            </a:r>
            <a:r>
              <a:rPr lang="en-US" dirty="0" err="1"/>
              <a:t>Tichete</a:t>
            </a:r>
            <a:r>
              <a:rPr lang="en-US" dirty="0"/>
              <a:t> de </a:t>
            </a:r>
            <a:r>
              <a:rPr lang="en-US" dirty="0" err="1"/>
              <a:t>cumpărături</a:t>
            </a:r>
            <a:r>
              <a:rPr lang="en-US" dirty="0"/>
              <a:t> </a:t>
            </a:r>
            <a:r>
              <a:rPr lang="en-US" dirty="0" err="1"/>
              <a:t>și</a:t>
            </a:r>
            <a:r>
              <a:rPr lang="en-US" dirty="0"/>
              <a:t> </a:t>
            </a:r>
            <a:r>
              <a:rPr lang="en-US" dirty="0" err="1"/>
              <a:t>tichete</a:t>
            </a:r>
            <a:r>
              <a:rPr lang="en-US" dirty="0"/>
              <a:t> de </a:t>
            </a:r>
            <a:r>
              <a:rPr lang="en-US" dirty="0" err="1"/>
              <a:t>combustibil</a:t>
            </a:r>
            <a:r>
              <a:rPr lang="en-US" dirty="0"/>
              <a:t>.
…</a:t>
            </a:r>
            <a:endParaRPr lang="de-DE" dirty="0"/>
          </a:p>
        </p:txBody>
      </p:sp>
      <p:grpSp>
        <p:nvGrpSpPr>
          <p:cNvPr id="24" name="Group 33">
            <a:extLst>
              <a:ext uri="{FF2B5EF4-FFF2-40B4-BE49-F238E27FC236}">
                <a16:creationId xmlns:a16="http://schemas.microsoft.com/office/drawing/2014/main" xmlns="" id="{8BE2F911-DB9A-40CA-BD2A-97F23CDE284A}"/>
              </a:ext>
            </a:extLst>
          </p:cNvPr>
          <p:cNvGrpSpPr/>
          <p:nvPr/>
        </p:nvGrpSpPr>
        <p:grpSpPr>
          <a:xfrm>
            <a:off x="594754" y="2422782"/>
            <a:ext cx="199272" cy="206152"/>
            <a:chOff x="2411760" y="3708613"/>
            <a:chExt cx="206152" cy="206152"/>
          </a:xfrm>
        </p:grpSpPr>
        <p:sp>
          <p:nvSpPr>
            <p:cNvPr id="2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7" name="CuadroTexto 34">
            <a:extLst>
              <a:ext uri="{FF2B5EF4-FFF2-40B4-BE49-F238E27FC236}">
                <a16:creationId xmlns:a16="http://schemas.microsoft.com/office/drawing/2014/main" xmlns="" id="{486A650B-1B81-458B-B55E-5B3AF64550EB}"/>
              </a:ext>
            </a:extLst>
          </p:cNvPr>
          <p:cNvSpPr txBox="1"/>
          <p:nvPr/>
        </p:nvSpPr>
        <p:spPr>
          <a:xfrm>
            <a:off x="283596" y="1344089"/>
            <a:ext cx="10905771" cy="830997"/>
          </a:xfrm>
          <a:prstGeom prst="rect">
            <a:avLst/>
          </a:prstGeom>
          <a:noFill/>
        </p:spPr>
        <p:txBody>
          <a:bodyPr wrap="square">
            <a:spAutoFit/>
          </a:bodyPr>
          <a:lstStyle/>
          <a:p>
            <a:pPr>
              <a:defRPr/>
            </a:pPr>
            <a:r>
              <a:rPr lang="en-US" altLang="es-ES" sz="2400" b="1" dirty="0" err="1">
                <a:solidFill>
                  <a:srgbClr val="0594A9"/>
                </a:solidFill>
                <a:latin typeface="Trebuchet MS" panose="020B0603020202020204" pitchFamily="34" charset="0"/>
                <a:cs typeface="Calibri" panose="020F0502020204030204" pitchFamily="34" charset="0"/>
              </a:rPr>
              <a:t>Secțiunea</a:t>
            </a:r>
            <a:r>
              <a:rPr lang="en-US" altLang="es-ES" sz="2400" b="1" dirty="0">
                <a:solidFill>
                  <a:srgbClr val="0594A9"/>
                </a:solidFill>
                <a:latin typeface="Trebuchet MS" panose="020B0603020202020204" pitchFamily="34" charset="0"/>
                <a:cs typeface="Calibri" panose="020F0502020204030204" pitchFamily="34" charset="0"/>
              </a:rPr>
              <a:t> 3 - </a:t>
            </a:r>
            <a:r>
              <a:rPr lang="en-US" altLang="es-ES" sz="2400" b="1" dirty="0" err="1">
                <a:solidFill>
                  <a:srgbClr val="0594A9"/>
                </a:solidFill>
                <a:latin typeface="Trebuchet MS" panose="020B0603020202020204" pitchFamily="34" charset="0"/>
                <a:cs typeface="Calibri" panose="020F0502020204030204" pitchFamily="34" charset="0"/>
              </a:rPr>
              <a:t>Stimulente</a:t>
            </a:r>
            <a:r>
              <a:rPr lang="en-US" altLang="es-ES" sz="2400" b="1" dirty="0">
                <a:solidFill>
                  <a:srgbClr val="0594A9"/>
                </a:solidFill>
                <a:latin typeface="Trebuchet MS" panose="020B0603020202020204" pitchFamily="34" charset="0"/>
                <a:cs typeface="Calibri" panose="020F0502020204030204" pitchFamily="34" charset="0"/>
              </a:rPr>
              <a:t> </a:t>
            </a:r>
            <a:r>
              <a:rPr lang="en-US" altLang="es-ES" sz="2400" b="1" dirty="0" err="1">
                <a:solidFill>
                  <a:srgbClr val="0594A9"/>
                </a:solidFill>
                <a:latin typeface="Trebuchet MS" panose="020B0603020202020204" pitchFamily="34" charset="0"/>
                <a:cs typeface="Calibri" panose="020F0502020204030204" pitchFamily="34" charset="0"/>
              </a:rPr>
              <a:t>suplimentare</a:t>
            </a:r>
            <a:r>
              <a:rPr lang="en-US" altLang="es-ES" sz="2400" b="1" dirty="0">
                <a:solidFill>
                  <a:srgbClr val="0594A9"/>
                </a:solidFill>
                <a:latin typeface="Trebuchet MS" panose="020B060302020202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xmlns="" id="{29454C16-8830-4297-B6E3-8C859E3DE9C6}"/>
              </a:ext>
            </a:extLst>
          </p:cNvPr>
          <p:cNvSpPr txBox="1"/>
          <p:nvPr/>
        </p:nvSpPr>
        <p:spPr>
          <a:xfrm>
            <a:off x="4763387" y="164358"/>
            <a:ext cx="750342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Unitatea</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4 –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Instrumente</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pentru</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a:t>
            </a:r>
            <a:r>
              <a:rPr kumimoji="0" lang="ro-RO"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creșterea</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bunăstării</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la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locul</a:t>
            </a:r>
            <a:r>
              <a:rPr kumimoji="0" lang="en-US" altLang="ko-KR" sz="32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 de </a:t>
            </a:r>
            <a:r>
              <a:rPr kumimoji="0" lang="en-US" altLang="ko-KR" sz="3200" b="1" i="0" u="none" strike="noStrike" kern="1200" cap="none" spc="0" normalizeH="0" baseline="0" noProof="0" dirty="0" err="1">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muncă</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289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5821" y="3587836"/>
            <a:ext cx="1312102" cy="923330"/>
          </a:xfrm>
          <a:prstGeom prst="rect">
            <a:avLst/>
          </a:prstGeom>
          <a:noFill/>
        </p:spPr>
        <p:txBody>
          <a:bodyPr wrap="square" rtlCol="0">
            <a:spAutoFit/>
          </a:bodyPr>
          <a:lstStyle/>
          <a:p>
            <a:pPr algn="ctr"/>
            <a:r>
              <a:rPr lang="en-US" altLang="ko-KR"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Well-being</a:t>
            </a:r>
          </a:p>
          <a:p>
            <a:pPr algn="ctr"/>
            <a:r>
              <a:rPr lang="ro-RO" altLang="ko-KR"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la locul de muncă</a:t>
            </a:r>
            <a:endParaRPr lang="ko-KR" altLang="en-US"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449580" cy="1302988"/>
            <a:chOff x="3556042" y="1744979"/>
            <a:chExt cx="3488339" cy="1302988"/>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1015663"/>
            </a:xfrm>
            <a:prstGeom prst="rect">
              <a:avLst/>
            </a:prstGeom>
            <a:noFill/>
          </p:spPr>
          <p:txBody>
            <a:bodyPr wrap="square" rtlCol="0">
              <a:spAutoFit/>
            </a:bodyPr>
            <a:lstStyle/>
            <a:p>
              <a:pPr algn="just"/>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Analiza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relațiilor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dintre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parametrii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legați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locul</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muncă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Semnificație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Volum</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muncă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Angajament</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față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muncă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Resurse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sociale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Manevrabilitate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bunăstarea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angajaților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488339" cy="523220"/>
            </a:xfrm>
            <a:prstGeom prst="rect">
              <a:avLst/>
            </a:prstGeom>
            <a:noFill/>
          </p:spPr>
          <p:txBody>
            <a:bodyPr wrap="square" rtlCol="0">
              <a:spAutoFit/>
            </a:bodyPr>
            <a:lstStyle/>
            <a:p>
              <a:pPr algn="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Munca</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cercetare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bunăstarea</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Factori</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419159" y="4797941"/>
            <a:ext cx="3449581" cy="1672320"/>
            <a:chOff x="3556041" y="1744979"/>
            <a:chExt cx="3488340" cy="1672320"/>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1" y="2032304"/>
              <a:ext cx="3334466" cy="1384995"/>
            </a:xfrm>
            <a:prstGeom prst="rect">
              <a:avLst/>
            </a:prstGeom>
            <a:noFill/>
          </p:spPr>
          <p:txBody>
            <a:bodyPr wrap="square" rtlCol="0">
              <a:spAutoFit/>
            </a:bodyPr>
            <a:lstStyle/>
            <a:p>
              <a:pPr algn="just"/>
              <a:r>
                <a:rPr lang="en-US" sz="1200" dirty="0">
                  <a:solidFill>
                    <a:schemeClr val="tx1">
                      <a:lumMod val="75000"/>
                      <a:lumOff val="25000"/>
                    </a:schemeClr>
                  </a:solidFill>
                  <a:latin typeface="Calibri" panose="020F0502020204030204" pitchFamily="34" charset="0"/>
                  <a:cs typeface="Calibri" panose="020F0502020204030204" pitchFamily="34" charset="0"/>
                </a:rPr>
                <a:t>Model OMS </a:t>
              </a:r>
              <a:r>
                <a:rPr lang="en-US" sz="1200" dirty="0" err="1">
                  <a:solidFill>
                    <a:schemeClr val="tx1">
                      <a:lumMod val="75000"/>
                      <a:lumOff val="25000"/>
                    </a:schemeClr>
                  </a:solidFill>
                  <a:latin typeface="Calibri" panose="020F0502020204030204" pitchFamily="34" charset="0"/>
                  <a:cs typeface="Calibri" panose="020F0502020204030204" pitchFamily="34" charset="0"/>
                </a:rPr>
                <a:t>în</a:t>
              </a:r>
              <a:r>
                <a:rPr lang="en-US" sz="1200" dirty="0">
                  <a:solidFill>
                    <a:schemeClr val="tx1">
                      <a:lumMod val="75000"/>
                      <a:lumOff val="25000"/>
                    </a:schemeClr>
                  </a:solidFill>
                  <a:latin typeface="Calibri" panose="020F0502020204030204" pitchFamily="34" charset="0"/>
                  <a:cs typeface="Calibri" panose="020F0502020204030204" pitchFamily="34" charset="0"/>
                </a:rPr>
                <a:t> 8 </a:t>
              </a:r>
              <a:r>
                <a:rPr lang="en-US" sz="1200" dirty="0" err="1">
                  <a:solidFill>
                    <a:schemeClr val="tx1">
                      <a:lumMod val="75000"/>
                      <a:lumOff val="25000"/>
                    </a:schemeClr>
                  </a:solidFill>
                  <a:latin typeface="Calibri" panose="020F0502020204030204" pitchFamily="34" charset="0"/>
                  <a:cs typeface="Calibri" panose="020F0502020204030204" pitchFamily="34" charset="0"/>
                </a:rPr>
                <a:t>pași</a:t>
              </a:r>
              <a:r>
                <a:rPr lang="en-US" sz="1200" dirty="0">
                  <a:solidFill>
                    <a:schemeClr val="tx1">
                      <a:lumMod val="75000"/>
                      <a:lumOff val="25000"/>
                    </a:schemeClr>
                  </a:solidFill>
                  <a:latin typeface="Calibri" panose="020F0502020204030204" pitchFamily="34" charset="0"/>
                  <a:cs typeface="Calibri" panose="020F0502020204030204" pitchFamily="34" charset="0"/>
                </a:rPr>
                <a:t> de loc de </a:t>
              </a:r>
              <a:r>
                <a:rPr lang="en-US" sz="1200" dirty="0" err="1">
                  <a:solidFill>
                    <a:schemeClr val="tx1">
                      <a:lumMod val="75000"/>
                      <a:lumOff val="25000"/>
                    </a:schemeClr>
                  </a:solidFill>
                  <a:latin typeface="Calibri" panose="020F0502020204030204" pitchFamily="34" charset="0"/>
                  <a:cs typeface="Calibri" panose="020F0502020204030204" pitchFamily="34" charset="0"/>
                </a:rPr>
                <a:t>muncă</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sănătos</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Mobilizare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Asamblare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Evaluare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Prioritizare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Planificare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Acțiune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Evaluare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Îmbunătățire</a:t>
              </a:r>
              <a:r>
                <a:rPr lang="en-US" sz="1200" dirty="0">
                  <a:solidFill>
                    <a:schemeClr val="tx1">
                      <a:lumMod val="75000"/>
                      <a:lumOff val="25000"/>
                    </a:schemeClr>
                  </a:solidFill>
                  <a:latin typeface="Calibri" panose="020F0502020204030204" pitchFamily="34" charset="0"/>
                  <a:cs typeface="Calibri" panose="020F0502020204030204" pitchFamily="34" charset="0"/>
                </a:rPr>
                <a:t>), 4 </a:t>
              </a:r>
              <a:r>
                <a:rPr lang="en-US" sz="1200" dirty="0" err="1">
                  <a:solidFill>
                    <a:schemeClr val="tx1">
                      <a:lumMod val="75000"/>
                      <a:lumOff val="25000"/>
                    </a:schemeClr>
                  </a:solidFill>
                  <a:latin typeface="Calibri" panose="020F0502020204030204" pitchFamily="34" charset="0"/>
                  <a:cs typeface="Calibri" panose="020F0502020204030204" pitchFamily="34" charset="0"/>
                </a:rPr>
                <a:t>domenii</a:t>
              </a:r>
              <a:r>
                <a:rPr lang="en-US" sz="1200" dirty="0">
                  <a:solidFill>
                    <a:schemeClr val="tx1">
                      <a:lumMod val="75000"/>
                      <a:lumOff val="25000"/>
                    </a:schemeClr>
                  </a:solidFill>
                  <a:latin typeface="Calibri" panose="020F0502020204030204" pitchFamily="34" charset="0"/>
                  <a:cs typeface="Calibri" panose="020F0502020204030204" pitchFamily="34" charset="0"/>
                </a:rPr>
                <a:t> de </a:t>
              </a:r>
              <a:r>
                <a:rPr lang="en-US" sz="1200" dirty="0" err="1">
                  <a:solidFill>
                    <a:schemeClr val="tx1">
                      <a:lumMod val="75000"/>
                      <a:lumOff val="25000"/>
                    </a:schemeClr>
                  </a:solidFill>
                  <a:latin typeface="Calibri" panose="020F0502020204030204" pitchFamily="34" charset="0"/>
                  <a:cs typeface="Calibri" panose="020F0502020204030204" pitchFamily="34" charset="0"/>
                </a:rPr>
                <a:t>activitate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Psihosocial</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și</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Fizic</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Comunitate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ro-RO" sz="1200" dirty="0">
                  <a:solidFill>
                    <a:schemeClr val="tx1">
                      <a:lumMod val="75000"/>
                      <a:lumOff val="25000"/>
                    </a:schemeClr>
                  </a:solidFill>
                  <a:latin typeface="Calibri" panose="020F0502020204030204" pitchFamily="34" charset="0"/>
                  <a:cs typeface="Calibri" panose="020F0502020204030204" pitchFamily="34" charset="0"/>
                </a:rPr>
                <a:t>antreprenorială</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Resurse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en-US" sz="1200" dirty="0" err="1">
                  <a:solidFill>
                    <a:schemeClr val="tx1">
                      <a:lumMod val="75000"/>
                      <a:lumOff val="25000"/>
                    </a:schemeClr>
                  </a:solidFill>
                  <a:latin typeface="Calibri" panose="020F0502020204030204" pitchFamily="34" charset="0"/>
                  <a:cs typeface="Calibri" panose="020F0502020204030204" pitchFamily="34" charset="0"/>
                </a:rPr>
                <a:t>personale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r>
                <a:rPr lang="ro-RO" sz="1200" dirty="0">
                  <a:solidFill>
                    <a:schemeClr val="tx1">
                      <a:lumMod val="75000"/>
                      <a:lumOff val="25000"/>
                    </a:schemeClr>
                  </a:solidFill>
                  <a:latin typeface="Calibri" panose="020F0502020204030204" pitchFamily="34" charset="0"/>
                  <a:cs typeface="Calibri" panose="020F0502020204030204" pitchFamily="34" charset="0"/>
                </a:rPr>
                <a:t>și </a:t>
              </a:r>
              <a:r>
                <a:rPr lang="en-US" sz="1200" dirty="0">
                  <a:solidFill>
                    <a:schemeClr val="tx1">
                      <a:lumMod val="75000"/>
                      <a:lumOff val="25000"/>
                    </a:schemeClr>
                  </a:solidFill>
                  <a:latin typeface="Calibri" panose="020F0502020204030204" pitchFamily="34" charset="0"/>
                  <a:cs typeface="Calibri" panose="020F0502020204030204" pitchFamily="34" charset="0"/>
                </a:rPr>
                <a:t>de </a:t>
              </a:r>
              <a:r>
                <a:rPr lang="en-US" sz="1200" dirty="0" err="1">
                  <a:solidFill>
                    <a:schemeClr val="tx1">
                      <a:lumMod val="75000"/>
                      <a:lumOff val="25000"/>
                    </a:schemeClr>
                  </a:solidFill>
                  <a:latin typeface="Calibri" panose="020F0502020204030204" pitchFamily="34" charset="0"/>
                  <a:cs typeface="Calibri" panose="020F0502020204030204" pitchFamily="34" charset="0"/>
                </a:rPr>
                <a:t>sănătate</a:t>
              </a:r>
              <a:r>
                <a:rPr lang="en-US"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488339" cy="523220"/>
            </a:xfrm>
            <a:prstGeom prst="rect">
              <a:avLst/>
            </a:prstGeom>
            <a:noFill/>
          </p:spPr>
          <p:txBody>
            <a:bodyPr wrap="square" rtlCol="0">
              <a:spAutoFit/>
            </a:bodyPr>
            <a:lstStyle/>
            <a:p>
              <a:pPr algn="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Recomandările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OMS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pentru</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bunăstare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586622" y="4760978"/>
            <a:ext cx="3204000" cy="1618305"/>
            <a:chOff x="3556042" y="1614328"/>
            <a:chExt cx="3240000" cy="1618305"/>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1200329"/>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cs typeface="Calibri" panose="020F0502020204030204" pitchFamily="34" charset="0"/>
                </a:rPr>
                <a:t>Un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sistem</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salarizare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echitabil</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combaterea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monotoniei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formarea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profesională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personală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lucrătorilor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Servicii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legate de sport,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îngrijire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personală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cultură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călătorii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2" y="1614328"/>
              <a:ext cx="3240000" cy="738664"/>
            </a:xfrm>
            <a:prstGeom prst="rect">
              <a:avLst/>
            </a:prstGeom>
            <a:noFill/>
          </p:spPr>
          <p:txBody>
            <a:bodyPr wrap="square" rtlCol="0">
              <a:spAutoFit/>
            </a:bodyPr>
            <a:lstStyle/>
            <a:p>
              <a:pPr algn="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Instrumente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pentru</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ro-RO"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creșterea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bunăstării</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la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locul</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muncă</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1856985"/>
            <a:chOff x="3556042" y="1744979"/>
            <a:chExt cx="3240000" cy="1856985"/>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569660"/>
            </a:xfrm>
            <a:prstGeom prst="rect">
              <a:avLst/>
            </a:prstGeom>
            <a:noFill/>
          </p:spPr>
          <p:txBody>
            <a:bodyPr wrap="square" rtlCol="0">
              <a:spAutoFit/>
            </a:bodyPr>
            <a:lstStyle/>
            <a:p>
              <a:pPr algn="just"/>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Semnificația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holistică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 </a:t>
              </a:r>
              <a:r>
                <a:rPr lang="ro-RO" altLang="ko-KR" sz="1200" dirty="0">
                  <a:solidFill>
                    <a:schemeClr val="tx1">
                      <a:lumMod val="75000"/>
                      <a:lumOff val="25000"/>
                    </a:schemeClr>
                  </a:solidFill>
                  <a:latin typeface="Calibri" panose="020F0502020204030204" pitchFamily="34" charset="0"/>
                  <a:cs typeface="Calibri" panose="020F0502020204030204" pitchFamily="34" charset="0"/>
                </a:rPr>
                <a:t>wellbeing</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ca stare de </a:t>
              </a:r>
              <a:r>
                <a:rPr lang="ro-RO" altLang="ko-KR" sz="1200" dirty="0">
                  <a:solidFill>
                    <a:schemeClr val="tx1">
                      <a:lumMod val="75000"/>
                      <a:lumOff val="25000"/>
                    </a:schemeClr>
                  </a:solidFill>
                  <a:latin typeface="Calibri" panose="020F0502020204030204" pitchFamily="34" charset="0"/>
                  <a:cs typeface="Calibri" panose="020F0502020204030204" pitchFamily="34" charset="0"/>
                </a:rPr>
                <a:t>bine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fizică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men</a:t>
              </a:r>
              <a:r>
                <a:rPr lang="ro-RO" altLang="ko-KR" sz="1200" dirty="0">
                  <a:solidFill>
                    <a:schemeClr val="tx1">
                      <a:lumMod val="75000"/>
                      <a:lumOff val="25000"/>
                    </a:schemeClr>
                  </a:solidFill>
                  <a:latin typeface="Calibri" panose="020F0502020204030204" pitchFamily="34" charset="0"/>
                  <a:cs typeface="Calibri" panose="020F0502020204030204" pitchFamily="34" charset="0"/>
                </a:rPr>
                <a:t>ta</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lă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socială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completă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Ierarhia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lui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Maslow: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Nevoile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bază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psihologice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auto-</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împlinire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Importanța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motivației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intrinseci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spre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deosebire</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de </a:t>
              </a:r>
              <a:r>
                <a:rPr lang="ro-RO" altLang="ko-KR" sz="1200" dirty="0">
                  <a:solidFill>
                    <a:schemeClr val="tx1">
                      <a:lumMod val="75000"/>
                      <a:lumOff val="25000"/>
                    </a:schemeClr>
                  </a:solidFill>
                  <a:latin typeface="Calibri" panose="020F0502020204030204" pitchFamily="34" charset="0"/>
                  <a:cs typeface="Calibri" panose="020F0502020204030204" pitchFamily="34" charset="0"/>
                </a:rPr>
                <a:t>cea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extrinsecă</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în</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dezvoltarea</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motivației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angajaților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523220"/>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Well-being
</a:t>
              </a:r>
              <a:endParaRPr lang="ko-KR" altLang="en-US"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ro-RO" altLang="ko-KR" sz="3200" b="1" dirty="0">
                <a:solidFill>
                  <a:srgbClr val="F36A0D"/>
                </a:solidFill>
                <a:latin typeface="Trebuchet MS" panose="020B0603020202020204" pitchFamily="34" charset="0"/>
                <a:cs typeface="Arial" pitchFamily="34" charset="0"/>
              </a:rPr>
              <a:t>Sumar</a:t>
            </a:r>
            <a:endParaRPr lang="en-US" altLang="ko-KR" sz="2400" b="1" dirty="0">
              <a:solidFill>
                <a:srgbClr val="F36A0D"/>
              </a:solidFill>
              <a:latin typeface="Trebuchet MS" panose="020B0603020202020204" pitchFamily="34" charset="0"/>
              <a:cs typeface="Arial" pitchFamily="34" charset="0"/>
            </a:endParaRP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51193" y="5144083"/>
            <a:ext cx="12192000" cy="954107"/>
          </a:xfrm>
          <a:prstGeom prst="rect">
            <a:avLst/>
          </a:prstGeom>
          <a:noFill/>
        </p:spPr>
        <p:txBody>
          <a:bodyPr wrap="square" rtlCol="0" anchor="ctr">
            <a:spAutoFit/>
          </a:bodyPr>
          <a:lstStyle/>
          <a:p>
            <a:pPr algn="ctr"/>
            <a:r>
              <a:rPr lang="en-US" altLang="ko-KR" sz="2800" dirty="0">
                <a:solidFill>
                  <a:schemeClr val="bg1"/>
                </a:solidFill>
                <a:cs typeface="Arial" pitchFamily="34" charset="0"/>
              </a:rPr>
              <a:t>VĂ MULȚUM</a:t>
            </a:r>
            <a:r>
              <a:rPr lang="ro-RO" altLang="ko-KR" sz="2800" dirty="0">
                <a:solidFill>
                  <a:schemeClr val="bg1"/>
                </a:solidFill>
                <a:cs typeface="Arial" pitchFamily="34" charset="0"/>
              </a:rPr>
              <a:t>IM!</a:t>
            </a:r>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894561" y="1780210"/>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625047" y="3858492"/>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117047" y="1780210"/>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809501" y="5259267"/>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386562" y="1780863"/>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316251" y="4327299"/>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647111" y="1780863"/>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7057502" y="4755155"/>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254153" y="4868656"/>
            <a:ext cx="1436430"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4
</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953517" y="5372768"/>
            <a:ext cx="1194886"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2
</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465600" y="4425412"/>
            <a:ext cx="1080120"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3
</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316651" y="2076432"/>
            <a:ext cx="1820701" cy="2208769"/>
            <a:chOff x="674781" y="1895792"/>
            <a:chExt cx="1828622" cy="2208769"/>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1938992"/>
            </a:xfrm>
            <a:prstGeom prst="rect">
              <a:avLst/>
            </a:prstGeom>
            <a:noFill/>
          </p:spPr>
          <p:txBody>
            <a:bodyPr wrap="square" rtlCol="0">
              <a:spAutoFit/>
            </a:bodyPr>
            <a:lstStyle/>
            <a:p>
              <a:r>
                <a:rPr lang="en-US" altLang="ko-KR" sz="2400" dirty="0" err="1">
                  <a:solidFill>
                    <a:schemeClr val="bg1"/>
                  </a:solidFill>
                  <a:cs typeface="Arial" pitchFamily="34" charset="0"/>
                </a:rPr>
                <a:t>Cercetare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despre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munca</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convenabilă</a:t>
              </a:r>
              <a:r>
                <a:rPr lang="en-US" altLang="ko-KR" sz="2400" dirty="0">
                  <a:solidFill>
                    <a:schemeClr val="bg1"/>
                  </a:solidFill>
                  <a:cs typeface="Arial" pitchFamily="34" charset="0"/>
                </a:rPr>
                <a:t> 
</a:t>
              </a:r>
              <a:endParaRPr lang="ko-KR" altLang="en-US" sz="24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2
</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8900864" y="2147632"/>
            <a:ext cx="1627526"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4
</a:t>
            </a:r>
            <a:endParaRPr lang="ko-KR" altLang="en-US" sz="1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D68E4EB0-406D-40B1-AFF7-187DA607E41E}"/>
              </a:ext>
            </a:extLst>
          </p:cNvPr>
          <p:cNvSpPr txBox="1"/>
          <p:nvPr/>
        </p:nvSpPr>
        <p:spPr>
          <a:xfrm>
            <a:off x="6654921" y="2385504"/>
            <a:ext cx="1820701"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grpSp>
        <p:nvGrpSpPr>
          <p:cNvPr id="23" name="Group 22">
            <a:extLst>
              <a:ext uri="{FF2B5EF4-FFF2-40B4-BE49-F238E27FC236}">
                <a16:creationId xmlns:a16="http://schemas.microsoft.com/office/drawing/2014/main" xmlns="" id="{512CB608-697A-43A3-BA5D-8C72B5931FDB}"/>
              </a:ext>
            </a:extLst>
          </p:cNvPr>
          <p:cNvGrpSpPr/>
          <p:nvPr/>
        </p:nvGrpSpPr>
        <p:grpSpPr>
          <a:xfrm>
            <a:off x="2132361" y="2073382"/>
            <a:ext cx="1820701" cy="1140069"/>
            <a:chOff x="752106" y="1895792"/>
            <a:chExt cx="1828622" cy="1140069"/>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830997"/>
            </a:xfrm>
            <a:prstGeom prst="rect">
              <a:avLst/>
            </a:prstGeom>
            <a:noFill/>
          </p:spPr>
          <p:txBody>
            <a:bodyPr wrap="square" rtlCol="0">
              <a:spAutoFit/>
            </a:bodyPr>
            <a:lstStyle/>
            <a:p>
              <a:r>
                <a:rPr lang="en-US" altLang="ko-KR" sz="2400" dirty="0">
                  <a:solidFill>
                    <a:schemeClr val="bg1"/>
                  </a:solidFill>
                  <a:cs typeface="Arial" pitchFamily="34" charset="0"/>
                </a:rPr>
                <a:t>Ce </a:t>
              </a:r>
              <a:r>
                <a:rPr lang="en-US" altLang="ko-KR" sz="2400" dirty="0" err="1">
                  <a:solidFill>
                    <a:schemeClr val="bg1"/>
                  </a:solidFill>
                  <a:cs typeface="Arial" pitchFamily="34" charset="0"/>
                </a:rPr>
                <a:t>este</a:t>
              </a:r>
              <a:r>
                <a:rPr lang="en-US" altLang="ko-KR" sz="2400" dirty="0">
                  <a:solidFill>
                    <a:schemeClr val="bg1"/>
                  </a:solidFill>
                  <a:cs typeface="Arial" pitchFamily="34" charset="0"/>
                </a:rPr>
                <a:t> </a:t>
              </a:r>
              <a:r>
                <a:rPr lang="ro-RO" altLang="ko-KR" sz="2400" dirty="0">
                  <a:solidFill>
                    <a:schemeClr val="bg1"/>
                  </a:solidFill>
                  <a:cs typeface="Arial" pitchFamily="34" charset="0"/>
                </a:rPr>
                <a:t>„well-being”</a:t>
              </a:r>
              <a:r>
                <a:rPr lang="en-US" altLang="ko-KR" sz="2400" dirty="0">
                  <a:solidFill>
                    <a:schemeClr val="bg1"/>
                  </a:solidFill>
                  <a:cs typeface="Arial" pitchFamily="34" charset="0"/>
                </a:rPr>
                <a:t>?</a:t>
              </a: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1
</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890254" y="3969818"/>
            <a:ext cx="917813"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1
</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grpSp>
        <p:nvGrpSpPr>
          <p:cNvPr id="30" name="Group 13">
            <a:extLst>
              <a:ext uri="{FF2B5EF4-FFF2-40B4-BE49-F238E27FC236}">
                <a16:creationId xmlns:a16="http://schemas.microsoft.com/office/drawing/2014/main" xmlns="" id="{B35C0407-788E-4D39-B765-3AA5E9B7D121}"/>
              </a:ext>
            </a:extLst>
          </p:cNvPr>
          <p:cNvGrpSpPr/>
          <p:nvPr/>
        </p:nvGrpSpPr>
        <p:grpSpPr>
          <a:xfrm>
            <a:off x="6638225" y="2071784"/>
            <a:ext cx="1969307" cy="2024103"/>
            <a:chOff x="674780" y="1895792"/>
            <a:chExt cx="1977875" cy="2024103"/>
          </a:xfrm>
        </p:grpSpPr>
        <p:sp>
          <p:nvSpPr>
            <p:cNvPr id="31" name="TextBox 14">
              <a:extLst>
                <a:ext uri="{FF2B5EF4-FFF2-40B4-BE49-F238E27FC236}">
                  <a16:creationId xmlns:a16="http://schemas.microsoft.com/office/drawing/2014/main" xmlns="" id="{F7BC1956-F7E9-4901-8692-C85717C85F25}"/>
                </a:ext>
              </a:extLst>
            </p:cNvPr>
            <p:cNvSpPr txBox="1"/>
            <p:nvPr/>
          </p:nvSpPr>
          <p:spPr>
            <a:xfrm>
              <a:off x="674780" y="2165569"/>
              <a:ext cx="1977875" cy="1754326"/>
            </a:xfrm>
            <a:prstGeom prst="rect">
              <a:avLst/>
            </a:prstGeom>
            <a:noFill/>
          </p:spPr>
          <p:txBody>
            <a:bodyPr wrap="square" rtlCol="0">
              <a:spAutoFit/>
            </a:bodyPr>
            <a:lstStyle/>
            <a:p>
              <a:r>
                <a:rPr lang="en-US" altLang="ko-KR" sz="2000" dirty="0" err="1">
                  <a:solidFill>
                    <a:schemeClr val="bg1"/>
                  </a:solidFill>
                  <a:cs typeface="Arial" pitchFamily="34" charset="0"/>
                </a:rPr>
                <a:t>Recomandările</a:t>
              </a:r>
              <a:r>
                <a:rPr lang="en-US" altLang="ko-KR" sz="2000" dirty="0">
                  <a:solidFill>
                    <a:schemeClr val="bg1"/>
                  </a:solidFill>
                  <a:cs typeface="Arial" pitchFamily="34" charset="0"/>
                </a:rPr>
                <a:t> OMS </a:t>
              </a:r>
              <a:r>
                <a:rPr lang="en-US" altLang="ko-KR" sz="2000" dirty="0" err="1">
                  <a:solidFill>
                    <a:schemeClr val="bg1"/>
                  </a:solidFill>
                  <a:cs typeface="Arial" pitchFamily="34" charset="0"/>
                </a:rPr>
                <a:t>pentru</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bunăstarea</a:t>
              </a:r>
              <a:r>
                <a:rPr lang="en-US" altLang="ko-KR" sz="2000" dirty="0">
                  <a:solidFill>
                    <a:schemeClr val="bg1"/>
                  </a:solidFill>
                  <a:cs typeface="Arial" pitchFamily="34" charset="0"/>
                </a:rPr>
                <a:t> la </a:t>
              </a:r>
              <a:r>
                <a:rPr lang="en-US" altLang="ko-KR" sz="2000" dirty="0" err="1">
                  <a:solidFill>
                    <a:schemeClr val="bg1"/>
                  </a:solidFill>
                  <a:cs typeface="Arial" pitchFamily="34" charset="0"/>
                </a:rPr>
                <a:t>locul</a:t>
              </a:r>
              <a:r>
                <a:rPr lang="en-US" altLang="ko-KR" sz="2000" dirty="0">
                  <a:solidFill>
                    <a:schemeClr val="bg1"/>
                  </a:solidFill>
                  <a:cs typeface="Arial" pitchFamily="34" charset="0"/>
                </a:rPr>
                <a:t> de </a:t>
              </a:r>
              <a:r>
                <a:rPr lang="en-US" altLang="ko-KR" sz="2000" dirty="0" err="1">
                  <a:solidFill>
                    <a:schemeClr val="bg1"/>
                  </a:solidFill>
                  <a:cs typeface="Arial" pitchFamily="34" charset="0"/>
                </a:rPr>
                <a:t>muncă</a:t>
              </a:r>
              <a:r>
                <a:rPr lang="en-US" altLang="ko-KR" sz="2400" dirty="0">
                  <a:solidFill>
                    <a:schemeClr val="bg1"/>
                  </a:solidFill>
                  <a:cs typeface="Arial" pitchFamily="34" charset="0"/>
                </a:rPr>
                <a:t>
</a:t>
              </a:r>
            </a:p>
          </p:txBody>
        </p:sp>
        <p:sp>
          <p:nvSpPr>
            <p:cNvPr id="35" name="TextBox 15">
              <a:extLst>
                <a:ext uri="{FF2B5EF4-FFF2-40B4-BE49-F238E27FC236}">
                  <a16:creationId xmlns:a16="http://schemas.microsoft.com/office/drawing/2014/main" xmlns="" id="{84979C29-3B9E-44F9-B980-03028FCC7657}"/>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3
</a:t>
              </a:r>
              <a:endParaRPr lang="ko-KR" altLang="en-US" sz="1200" b="1" dirty="0">
                <a:solidFill>
                  <a:schemeClr val="bg1"/>
                </a:solidFill>
                <a:cs typeface="Arial" pitchFamily="34" charset="0"/>
              </a:endParaRPr>
            </a:p>
          </p:txBody>
        </p:sp>
      </p:grpSp>
      <p:sp>
        <p:nvSpPr>
          <p:cNvPr id="36" name="TextBox 23">
            <a:extLst>
              <a:ext uri="{FF2B5EF4-FFF2-40B4-BE49-F238E27FC236}">
                <a16:creationId xmlns:a16="http://schemas.microsoft.com/office/drawing/2014/main" xmlns="" id="{028A7F7F-7AB6-45B3-B17C-FDCE317B5BEC}"/>
              </a:ext>
            </a:extLst>
          </p:cNvPr>
          <p:cNvSpPr txBox="1"/>
          <p:nvPr/>
        </p:nvSpPr>
        <p:spPr>
          <a:xfrm>
            <a:off x="8914230" y="2382454"/>
            <a:ext cx="1821941" cy="2677656"/>
          </a:xfrm>
          <a:prstGeom prst="rect">
            <a:avLst/>
          </a:prstGeom>
          <a:noFill/>
        </p:spPr>
        <p:txBody>
          <a:bodyPr wrap="square" rtlCol="0">
            <a:spAutoFit/>
          </a:bodyPr>
          <a:lstStyle/>
          <a:p>
            <a:r>
              <a:rPr lang="en-US" altLang="ko-KR" sz="2400" dirty="0" err="1">
                <a:solidFill>
                  <a:schemeClr val="bg1"/>
                </a:solidFill>
                <a:cs typeface="Arial" pitchFamily="34" charset="0"/>
              </a:rPr>
              <a:t>Instrumente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pentru</a:t>
            </a:r>
            <a:r>
              <a:rPr lang="en-US" altLang="ko-KR" sz="2400" dirty="0">
                <a:solidFill>
                  <a:schemeClr val="bg1"/>
                </a:solidFill>
                <a:cs typeface="Arial" pitchFamily="34" charset="0"/>
              </a:rPr>
              <a:t> </a:t>
            </a:r>
            <a:r>
              <a:rPr lang="ro-RO" altLang="ko-KR" sz="2400" dirty="0">
                <a:solidFill>
                  <a:schemeClr val="bg1"/>
                </a:solidFill>
                <a:cs typeface="Arial" pitchFamily="34" charset="0"/>
              </a:rPr>
              <a:t>creșterea</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bunăstării</a:t>
            </a:r>
            <a:r>
              <a:rPr lang="en-US" altLang="ko-KR" sz="2400" dirty="0">
                <a:solidFill>
                  <a:schemeClr val="bg1"/>
                </a:solidFill>
                <a:cs typeface="Arial" pitchFamily="34" charset="0"/>
              </a:rPr>
              <a:t> la </a:t>
            </a:r>
            <a:r>
              <a:rPr lang="en-US" altLang="ko-KR" sz="2400" dirty="0" err="1">
                <a:solidFill>
                  <a:schemeClr val="bg1"/>
                </a:solidFill>
                <a:cs typeface="Arial" pitchFamily="34" charset="0"/>
              </a:rPr>
              <a:t>locul</a:t>
            </a:r>
            <a:r>
              <a:rPr lang="en-US" altLang="ko-KR" sz="2400" dirty="0">
                <a:solidFill>
                  <a:schemeClr val="bg1"/>
                </a:solidFill>
                <a:cs typeface="Arial" pitchFamily="34" charset="0"/>
              </a:rPr>
              <a:t> de </a:t>
            </a:r>
            <a:r>
              <a:rPr lang="en-US" altLang="ko-KR" sz="2400" dirty="0" err="1">
                <a:solidFill>
                  <a:schemeClr val="bg1"/>
                </a:solidFill>
                <a:cs typeface="Arial" pitchFamily="34" charset="0"/>
              </a:rPr>
              <a:t>muncă</a:t>
            </a:r>
            <a:r>
              <a:rPr lang="en-US" altLang="ko-KR" sz="2400" dirty="0">
                <a:solidFill>
                  <a:schemeClr val="bg1"/>
                </a:solidFill>
                <a:cs typeface="Arial" pitchFamily="34" charset="0"/>
              </a:rPr>
              <a:t>
</a:t>
            </a:r>
            <a:endParaRPr lang="ko-KR" altLang="en-US" sz="2400" dirty="0">
              <a:solidFill>
                <a:schemeClr val="bg1"/>
              </a:solidFill>
              <a:cs typeface="Arial" pitchFamily="34" charset="0"/>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39" name="Immagin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99895" y="2232085"/>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50576" y="2153826"/>
            <a:ext cx="5500672" cy="1124287"/>
            <a:chOff x="5865235" y="1765988"/>
            <a:chExt cx="364718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Definiția </a:t>
              </a:r>
              <a:r>
                <a:rPr lang="en-US" altLang="ko-KR" sz="1400" b="1" dirty="0">
                  <a:solidFill>
                    <a:schemeClr val="tx1">
                      <a:lumMod val="75000"/>
                      <a:lumOff val="25000"/>
                    </a:schemeClr>
                  </a:solidFill>
                </a:rPr>
                <a:t>well-being </a:t>
              </a:r>
              <a:r>
                <a:rPr lang="ro-RO" altLang="ko-KR" sz="1400" b="1" dirty="0">
                  <a:solidFill>
                    <a:schemeClr val="tx1">
                      <a:lumMod val="75000"/>
                      <a:lumOff val="25000"/>
                    </a:schemeClr>
                  </a:solidFill>
                </a:rPr>
                <a:t>a</a:t>
              </a:r>
              <a:r>
                <a:rPr lang="en-US" altLang="ko-KR" sz="1400" b="1" dirty="0">
                  <a:solidFill>
                    <a:schemeClr val="tx1">
                      <a:lumMod val="75000"/>
                      <a:lumOff val="25000"/>
                    </a:schemeClr>
                  </a:solidFill>
                </a:rPr>
                <a:t> </a:t>
              </a:r>
              <a:r>
                <a:rPr lang="ro-RO" altLang="ko-KR" sz="1400" b="1" dirty="0">
                  <a:solidFill>
                    <a:schemeClr val="tx1">
                      <a:lumMod val="75000"/>
                      <a:lumOff val="25000"/>
                    </a:schemeClr>
                  </a:solidFill>
                </a:rPr>
                <a:t>Organizației Mondiale a Sănătății</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Abordarea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universală</a:t>
              </a:r>
              <a:r>
                <a:rPr lang="en-US" altLang="ko-KR" sz="1200" dirty="0">
                  <a:solidFill>
                    <a:schemeClr val="tx1">
                      <a:lumMod val="75000"/>
                      <a:lumOff val="25000"/>
                    </a:schemeClr>
                  </a:solidFill>
                </a:rPr>
                <a:t> a </a:t>
              </a:r>
              <a:r>
                <a:rPr lang="ro-RO" altLang="ko-KR" sz="1200" dirty="0">
                  <a:solidFill>
                    <a:schemeClr val="tx1">
                      <a:lumMod val="75000"/>
                      <a:lumOff val="25000"/>
                    </a:schemeClr>
                  </a:solidFill>
                </a:rPr>
                <a:t>stării de bine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viață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doar</a:t>
              </a:r>
              <a:r>
                <a:rPr lang="en-US" altLang="ko-KR" sz="1200" dirty="0">
                  <a:solidFill>
                    <a:schemeClr val="tx1">
                      <a:lumMod val="75000"/>
                      <a:lumOff val="25000"/>
                    </a:schemeClr>
                  </a:solidFill>
                </a:rPr>
                <a:t> un element al </a:t>
              </a:r>
              <a:r>
                <a:rPr lang="en-US" altLang="ko-KR" sz="1200" dirty="0" err="1">
                  <a:solidFill>
                    <a:schemeClr val="tx1">
                      <a:lumMod val="75000"/>
                      <a:lumOff val="25000"/>
                    </a:schemeClr>
                  </a:solidFill>
                </a:rPr>
                <a:t>acestei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definiții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Cercetări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suplimentare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privind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bunăstarea</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locul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au </a:t>
              </a:r>
              <a:r>
                <a:rPr lang="en-US" altLang="ko-KR" sz="1200" dirty="0" err="1">
                  <a:solidFill>
                    <a:schemeClr val="tx1">
                      <a:lumMod val="75000"/>
                      <a:lumOff val="25000"/>
                    </a:schemeClr>
                  </a:solidFill>
                </a:rPr>
                <a:t>fost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efectuate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grupuri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lucru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către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experți</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599895" y="3412400"/>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50576" y="3226422"/>
            <a:ext cx="5500672" cy="1047342"/>
            <a:chOff x="5865235" y="2773064"/>
            <a:chExt cx="3647182" cy="1047342"/>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773064"/>
              <a:ext cx="3647182" cy="523220"/>
            </a:xfrm>
            <a:prstGeom prst="rect">
              <a:avLst/>
            </a:prstGeom>
            <a:noFill/>
          </p:spPr>
          <p:txBody>
            <a:bodyPr wrap="square" rtlCol="0" anchor="ctr">
              <a:spAutoFit/>
            </a:bodyPr>
            <a:lstStyle/>
            <a:p>
              <a:r>
                <a:rPr lang="ro-RO" altLang="ko-KR" sz="1400" b="1" dirty="0">
                  <a:solidFill>
                    <a:schemeClr val="tx1">
                      <a:lumMod val="75000"/>
                      <a:lumOff val="25000"/>
                    </a:schemeClr>
                  </a:solidFill>
                </a:rPr>
                <a:t>Starea de bine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este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importantă</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dar</a:t>
              </a:r>
              <a:r>
                <a:rPr lang="en-US" altLang="ko-KR" sz="1400" b="1" dirty="0">
                  <a:solidFill>
                    <a:schemeClr val="tx1">
                      <a:lumMod val="75000"/>
                      <a:lumOff val="25000"/>
                    </a:schemeClr>
                  </a:solidFill>
                </a:rPr>
                <a:t> cum se </a:t>
              </a:r>
              <a:r>
                <a:rPr lang="en-US" altLang="ko-KR" sz="1400" b="1" dirty="0" err="1">
                  <a:solidFill>
                    <a:schemeClr val="tx1">
                      <a:lumMod val="75000"/>
                      <a:lumOff val="25000"/>
                    </a:schemeClr>
                  </a:solidFill>
                </a:rPr>
                <a:t>realizează</a:t>
              </a:r>
              <a:r>
                <a:rPr lang="en-US" altLang="ko-KR" sz="1400" b="1" dirty="0">
                  <a:solidFill>
                    <a:schemeClr val="tx1">
                      <a:lumMod val="75000"/>
                      <a:lumOff val="25000"/>
                    </a:schemeClr>
                  </a:solidFill>
                </a:rPr>
                <a:t>?
</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646331"/>
            </a:xfrm>
            <a:prstGeom prst="rect">
              <a:avLst/>
            </a:prstGeom>
            <a:noFill/>
          </p:spPr>
          <p:txBody>
            <a:bodyPr wrap="square" rtlCol="0">
              <a:spAutoFit/>
            </a:bodyPr>
            <a:lstStyle/>
            <a:p>
              <a:r>
                <a:rPr lang="en-US" altLang="ko-KR" sz="1200" dirty="0" err="1">
                  <a:solidFill>
                    <a:schemeClr val="tx1">
                      <a:lumMod val="75000"/>
                      <a:lumOff val="25000"/>
                    </a:schemeClr>
                  </a:solidFill>
                </a:rPr>
                <a:t>Împlinirea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nevoilor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umane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bază</a:t>
              </a:r>
              <a:r>
                <a:rPr lang="en-US" altLang="ko-KR" sz="1200" dirty="0">
                  <a:solidFill>
                    <a:schemeClr val="tx1">
                      <a:lumMod val="75000"/>
                      <a:lumOff val="25000"/>
                    </a:schemeClr>
                  </a:solidFill>
                </a:rPr>
                <a:t> </a:t>
              </a:r>
              <a:r>
                <a:rPr lang="ro-RO" altLang="ko-KR" sz="1200" dirty="0">
                  <a:solidFill>
                    <a:schemeClr val="tx1">
                      <a:lumMod val="75000"/>
                      <a:lumOff val="25000"/>
                    </a:schemeClr>
                  </a:solidFill>
                </a:rPr>
                <a:t>reprezintă motorul </a:t>
              </a:r>
              <a:r>
                <a:rPr lang="en-US" altLang="ko-KR" sz="1200" dirty="0" err="1">
                  <a:solidFill>
                    <a:schemeClr val="tx1">
                      <a:lumMod val="75000"/>
                      <a:lumOff val="25000"/>
                    </a:schemeClr>
                  </a:solidFill>
                </a:rPr>
                <a:t>motivației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dezvoltării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personale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abordare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legat</a:t>
              </a:r>
              <a:r>
                <a:rPr lang="ro-RO" altLang="ko-KR" sz="1200" dirty="0">
                  <a:solidFill>
                    <a:schemeClr val="tx1">
                      <a:lumMod val="75000"/>
                      <a:lumOff val="25000"/>
                    </a:schemeClr>
                  </a:solidFill>
                </a:rPr>
                <a:t>ă</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locul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599895" y="4592715"/>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50576" y="4406737"/>
            <a:ext cx="5500672" cy="862676"/>
            <a:chOff x="5865235" y="3887861"/>
            <a:chExt cx="3647182" cy="862676"/>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887861"/>
              <a:ext cx="3647182" cy="523220"/>
            </a:xfrm>
            <a:prstGeom prst="rect">
              <a:avLst/>
            </a:prstGeom>
            <a:noFill/>
          </p:spPr>
          <p:txBody>
            <a:bodyPr wrap="square" rtlCol="0" anchor="ctr">
              <a:spAutoFit/>
            </a:bodyPr>
            <a:lstStyle/>
            <a:p>
              <a:r>
                <a:rPr lang="en-US" altLang="ko-KR" sz="1400" b="1" dirty="0">
                  <a:solidFill>
                    <a:schemeClr val="tx1">
                      <a:lumMod val="75000"/>
                      <a:lumOff val="25000"/>
                    </a:schemeClr>
                  </a:solidFill>
                </a:rPr>
                <a:t>Teoria </a:t>
              </a:r>
              <a:r>
                <a:rPr lang="en-US" altLang="ko-KR" sz="1400" b="1" dirty="0" err="1">
                  <a:solidFill>
                    <a:schemeClr val="tx1">
                      <a:lumMod val="75000"/>
                      <a:lumOff val="25000"/>
                    </a:schemeClr>
                  </a:solidFill>
                </a:rPr>
                <a:t>autodeterminării</a:t>
              </a:r>
              <a:r>
                <a:rPr lang="en-US" altLang="ko-KR" sz="1400" b="1" dirty="0">
                  <a:solidFill>
                    <a:schemeClr val="tx1">
                      <a:lumMod val="75000"/>
                      <a:lumOff val="25000"/>
                    </a:schemeClr>
                  </a:solidFill>
                </a:rPr>
                <a:t>
</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461665"/>
            </a:xfrm>
            <a:prstGeom prst="rect">
              <a:avLst/>
            </a:prstGeom>
            <a:noFill/>
          </p:spPr>
          <p:txBody>
            <a:bodyPr wrap="square" rtlCol="0">
              <a:spAutoFit/>
            </a:bodyPr>
            <a:lstStyle/>
            <a:p>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teorie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axată</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motivație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frustrare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descrie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mediile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lucru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pozitive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autonomia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lucrătorilor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evaluarea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rezultatelor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muncii</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5035869" y="163905"/>
            <a:ext cx="6808943" cy="1077218"/>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1 - Ce </a:t>
            </a:r>
            <a:r>
              <a:rPr lang="en-US" altLang="ko-KR" sz="3200" b="1" dirty="0" err="1">
                <a:solidFill>
                  <a:srgbClr val="F36A0D"/>
                </a:solidFill>
                <a:latin typeface="Trebuchet MS" panose="020B0603020202020204" pitchFamily="34" charset="0"/>
                <a:cs typeface="Arial" pitchFamily="34" charset="0"/>
              </a:rPr>
              <a:t>este</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”starea de bine personală”</a:t>
            </a:r>
            <a:r>
              <a:rPr lang="en-US" altLang="ko-KR" sz="3200" b="1" dirty="0">
                <a:solidFill>
                  <a:srgbClr val="F36A0D"/>
                </a:solidFill>
                <a:latin typeface="Trebuchet MS" panose="020B0603020202020204" pitchFamily="34" charset="0"/>
                <a:cs typeface="Arial" pitchFamily="34" charset="0"/>
              </a:rPr>
              <a:t>?</a:t>
            </a:r>
          </a:p>
        </p:txBody>
      </p:sp>
      <p:sp>
        <p:nvSpPr>
          <p:cNvPr id="48" name="TextBox 3"/>
          <p:cNvSpPr txBox="1"/>
          <p:nvPr/>
        </p:nvSpPr>
        <p:spPr>
          <a:xfrm>
            <a:off x="1045182" y="325205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Secțiun</a:t>
            </a:r>
            <a:r>
              <a:rPr lang="ro-RO" altLang="ko-KR" sz="2800" b="1" dirty="0">
                <a:solidFill>
                  <a:srgbClr val="0594A9"/>
                </a:solidFill>
                <a:latin typeface="Trebuchet MS" panose="020B0603020202020204" pitchFamily="34" charset="0"/>
                <a:cs typeface="Arial" pitchFamily="34" charset="0"/>
              </a:rPr>
              <a:t>ile</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sp>
        <p:nvSpPr>
          <p:cNvPr id="4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5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51" name="Immagin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83598" y="1344089"/>
            <a:ext cx="10551179" cy="120032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 </a:t>
            </a:r>
            <a:r>
              <a:rPr lang="en-GB" altLang="es-ES" sz="2400" b="1" dirty="0" err="1">
                <a:solidFill>
                  <a:srgbClr val="0594A9"/>
                </a:solidFill>
                <a:latin typeface="Trebuchet MS" panose="020B0603020202020204" pitchFamily="34" charset="0"/>
                <a:cs typeface="Calibri" panose="020F0502020204030204" pitchFamily="34" charset="0"/>
              </a:rPr>
              <a:t>Definirea</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”stării de bine” propusă </a:t>
            </a:r>
            <a:r>
              <a:rPr lang="en-GB" altLang="es-ES" sz="2400" b="1" dirty="0">
                <a:solidFill>
                  <a:srgbClr val="0594A9"/>
                </a:solidFill>
                <a:latin typeface="Trebuchet MS" panose="020B0603020202020204" pitchFamily="34" charset="0"/>
                <a:cs typeface="Calibri" panose="020F0502020204030204" pitchFamily="34" charset="0"/>
              </a:rPr>
              <a:t>de </a:t>
            </a:r>
            <a:r>
              <a:rPr lang="en-GB" altLang="es-ES" sz="2400" b="1" dirty="0" err="1">
                <a:solidFill>
                  <a:srgbClr val="0594A9"/>
                </a:solidFill>
                <a:latin typeface="Trebuchet MS" panose="020B0603020202020204" pitchFamily="34" charset="0"/>
                <a:cs typeface="Calibri" panose="020F0502020204030204" pitchFamily="34" charset="0"/>
              </a:rPr>
              <a:t>către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Organizația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Mondială</a:t>
            </a:r>
            <a:r>
              <a:rPr lang="en-GB" altLang="es-ES" sz="2400" b="1" dirty="0">
                <a:solidFill>
                  <a:srgbClr val="0594A9"/>
                </a:solidFill>
                <a:latin typeface="Trebuchet MS" panose="020B0603020202020204" pitchFamily="34" charset="0"/>
                <a:cs typeface="Calibri" panose="020F0502020204030204" pitchFamily="34" charset="0"/>
              </a:rPr>
              <a:t> a </a:t>
            </a:r>
            <a:r>
              <a:rPr lang="en-GB" altLang="es-ES" sz="2400" b="1" dirty="0" err="1">
                <a:solidFill>
                  <a:srgbClr val="0594A9"/>
                </a:solidFill>
                <a:latin typeface="Trebuchet MS" panose="020B0603020202020204" pitchFamily="34" charset="0"/>
                <a:cs typeface="Calibri" panose="020F0502020204030204" pitchFamily="34" charset="0"/>
              </a:rPr>
              <a:t>Sănătății</a:t>
            </a:r>
            <a:r>
              <a:rPr lang="en-GB" altLang="es-ES" sz="2400" b="1" dirty="0">
                <a:solidFill>
                  <a:srgbClr val="0594A9"/>
                </a:solidFill>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547707" y="2920806"/>
            <a:ext cx="5648812" cy="646331"/>
          </a:xfrm>
          <a:prstGeom prst="rect">
            <a:avLst/>
          </a:prstGeom>
          <a:noFill/>
        </p:spPr>
        <p:txBody>
          <a:bodyPr wrap="square" rtlCol="0">
            <a:spAutoFit/>
          </a:bodyPr>
          <a:lstStyle/>
          <a:p>
            <a:r>
              <a:rPr lang="de-DE" b="1" dirty="0"/>
              <a:t>"o stare de </a:t>
            </a:r>
            <a:r>
              <a:rPr lang="ro-RO" b="1" dirty="0"/>
              <a:t>bine</a:t>
            </a:r>
            <a:r>
              <a:rPr lang="de-DE" b="1" dirty="0"/>
              <a:t> fizică, mentală și socială completă și nu doar absența bolii sau infirmității"</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098" y="1988034"/>
            <a:ext cx="4872821" cy="3342872"/>
          </a:xfrm>
          <a:prstGeom prst="rect">
            <a:avLst/>
          </a:prstGeom>
        </p:spPr>
      </p:pic>
      <p:sp>
        <p:nvSpPr>
          <p:cNvPr id="4" name="Textfeld 3"/>
          <p:cNvSpPr txBox="1"/>
          <p:nvPr/>
        </p:nvSpPr>
        <p:spPr>
          <a:xfrm>
            <a:off x="6701098" y="5315435"/>
            <a:ext cx="4872821" cy="215444"/>
          </a:xfrm>
          <a:prstGeom prst="rect">
            <a:avLst/>
          </a:prstGeom>
          <a:noFill/>
        </p:spPr>
        <p:txBody>
          <a:bodyPr wrap="square" rtlCol="0">
            <a:spAutoFit/>
          </a:bodyPr>
          <a:lstStyle/>
          <a:p>
            <a:r>
              <a:rPr lang="en-US" sz="800" dirty="0">
                <a:solidFill>
                  <a:schemeClr val="bg1">
                    <a:lumMod val="75000"/>
                  </a:schemeClr>
                </a:solidFill>
              </a:rPr>
              <a:t>Picture 1: </a:t>
            </a:r>
            <a:r>
              <a:rPr lang="nb-NO" sz="800" dirty="0">
                <a:solidFill>
                  <a:schemeClr val="bg1">
                    <a:lumMod val="75000"/>
                  </a:schemeClr>
                </a:solidFill>
              </a:rPr>
              <a:t>I, Yann, CC BY-SA 3.0, https://commons.wikimedia.org/w/index.php?curid=2367501</a:t>
            </a:r>
            <a:endParaRPr lang="de-DE" sz="800" dirty="0">
              <a:solidFill>
                <a:schemeClr val="bg1">
                  <a:lumMod val="75000"/>
                </a:schemeClr>
              </a:solidFill>
            </a:endParaRPr>
          </a:p>
        </p:txBody>
      </p:sp>
      <p:sp>
        <p:nvSpPr>
          <p:cNvPr id="11" name="TextBox 3"/>
          <p:cNvSpPr txBox="1"/>
          <p:nvPr/>
        </p:nvSpPr>
        <p:spPr>
          <a:xfrm>
            <a:off x="5312593" y="27275"/>
            <a:ext cx="6879407" cy="1569660"/>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1 - Ce </a:t>
            </a:r>
            <a:r>
              <a:rPr lang="en-US" altLang="ko-KR" sz="3200" b="1" dirty="0" err="1">
                <a:solidFill>
                  <a:srgbClr val="F36A0D"/>
                </a:solidFill>
                <a:latin typeface="Trebuchet MS" panose="020B0603020202020204" pitchFamily="34" charset="0"/>
                <a:cs typeface="Arial" pitchFamily="34" charset="0"/>
              </a:rPr>
              <a:t>este</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”starea de bine personală”</a:t>
            </a:r>
            <a:r>
              <a:rPr lang="en-US" altLang="ko-KR" sz="3200" b="1" dirty="0">
                <a:solidFill>
                  <a:srgbClr val="F36A0D"/>
                </a:solidFill>
                <a:latin typeface="Trebuchet MS" panose="020B0603020202020204" pitchFamily="34" charset="0"/>
                <a:cs typeface="Arial" pitchFamily="34" charset="0"/>
              </a:rPr>
              <a:t>?</a:t>
            </a:r>
          </a:p>
          <a:p>
            <a:endParaRPr lang="en-US" altLang="ko-KR" sz="3200" b="1" dirty="0">
              <a:solidFill>
                <a:srgbClr val="F36A0D"/>
              </a:solidFill>
              <a:latin typeface="Trebuchet MS" panose="020B0603020202020204" pitchFamily="34" charset="0"/>
              <a:cs typeface="Arial" pitchFamily="34" charset="0"/>
            </a:endParaRPr>
          </a:p>
        </p:txBody>
      </p:sp>
      <p:grpSp>
        <p:nvGrpSpPr>
          <p:cNvPr id="10" name="Group 27">
            <a:extLst>
              <a:ext uri="{FF2B5EF4-FFF2-40B4-BE49-F238E27FC236}">
                <a16:creationId xmlns:a16="http://schemas.microsoft.com/office/drawing/2014/main" xmlns="" id="{782DAF2F-8C89-449F-B438-A126EC6F5EDD}"/>
              </a:ext>
            </a:extLst>
          </p:cNvPr>
          <p:cNvGrpSpPr/>
          <p:nvPr/>
        </p:nvGrpSpPr>
        <p:grpSpPr>
          <a:xfrm>
            <a:off x="283598" y="2991009"/>
            <a:ext cx="199272" cy="206152"/>
            <a:chOff x="2411760" y="3708613"/>
            <a:chExt cx="206152" cy="206152"/>
          </a:xfrm>
        </p:grpSpPr>
        <p:sp>
          <p:nvSpPr>
            <p:cNvPr id="12"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83598" y="1344089"/>
            <a:ext cx="10551179" cy="120032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 </a:t>
            </a:r>
            <a:r>
              <a:rPr lang="en-GB" altLang="es-ES" sz="2400" b="1" dirty="0" err="1">
                <a:solidFill>
                  <a:srgbClr val="0594A9"/>
                </a:solidFill>
                <a:latin typeface="Trebuchet MS" panose="020B0603020202020204" pitchFamily="34" charset="0"/>
                <a:cs typeface="Calibri" panose="020F0502020204030204" pitchFamily="34" charset="0"/>
              </a:rPr>
              <a:t>Definirea</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”stării de bine”</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către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Organizația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Mondială</a:t>
            </a:r>
            <a:r>
              <a:rPr lang="en-GB" altLang="es-ES" sz="2400" b="1" dirty="0">
                <a:solidFill>
                  <a:srgbClr val="0594A9"/>
                </a:solidFill>
                <a:latin typeface="Trebuchet MS" panose="020B0603020202020204" pitchFamily="34" charset="0"/>
                <a:cs typeface="Calibri" panose="020F0502020204030204" pitchFamily="34" charset="0"/>
              </a:rPr>
              <a:t> a </a:t>
            </a:r>
            <a:r>
              <a:rPr lang="en-GB" altLang="es-ES" sz="2400" b="1" dirty="0" err="1">
                <a:solidFill>
                  <a:srgbClr val="0594A9"/>
                </a:solidFill>
                <a:latin typeface="Trebuchet MS" panose="020B0603020202020204" pitchFamily="34" charset="0"/>
                <a:cs typeface="Calibri" panose="020F0502020204030204" pitchFamily="34" charset="0"/>
              </a:rPr>
              <a:t>Sănătății</a:t>
            </a:r>
            <a:r>
              <a:rPr lang="en-GB" altLang="es-ES" sz="2400" b="1" dirty="0">
                <a:solidFill>
                  <a:srgbClr val="0594A9"/>
                </a:solidFill>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547707" y="2403225"/>
            <a:ext cx="5458691" cy="2585323"/>
          </a:xfrm>
          <a:prstGeom prst="rect">
            <a:avLst/>
          </a:prstGeom>
          <a:noFill/>
        </p:spPr>
        <p:txBody>
          <a:bodyPr wrap="square" rtlCol="0">
            <a:spAutoFit/>
          </a:bodyPr>
          <a:lstStyle/>
          <a:p>
            <a:r>
              <a:rPr lang="en-US" dirty="0" err="1"/>
              <a:t>Munca</a:t>
            </a:r>
            <a:r>
              <a:rPr lang="en-US" dirty="0"/>
              <a:t> </a:t>
            </a:r>
            <a:r>
              <a:rPr lang="en-US" dirty="0" err="1"/>
              <a:t>și</a:t>
            </a:r>
            <a:r>
              <a:rPr lang="en-US" dirty="0"/>
              <a:t> </a:t>
            </a:r>
            <a:r>
              <a:rPr lang="en-US" dirty="0" err="1"/>
              <a:t>bunăstarea</a:t>
            </a:r>
            <a:r>
              <a:rPr lang="en-US" dirty="0"/>
              <a:t> sunt </a:t>
            </a:r>
            <a:r>
              <a:rPr lang="en-US" dirty="0" err="1"/>
              <a:t>extrem</a:t>
            </a:r>
            <a:r>
              <a:rPr lang="en-US" dirty="0"/>
              <a:t> de </a:t>
            </a:r>
            <a:r>
              <a:rPr lang="en-US" dirty="0" err="1"/>
              <a:t>conectate</a:t>
            </a:r>
            <a:r>
              <a:rPr lang="en-US" dirty="0"/>
              <a:t>: </a:t>
            </a:r>
            <a:r>
              <a:rPr lang="en-US" dirty="0" err="1"/>
              <a:t>calitatea</a:t>
            </a:r>
            <a:r>
              <a:rPr lang="en-US" dirty="0"/>
              <a:t> </a:t>
            </a:r>
            <a:r>
              <a:rPr lang="en-US" dirty="0" err="1"/>
              <a:t>condițiilor</a:t>
            </a:r>
            <a:r>
              <a:rPr lang="en-US" dirty="0"/>
              <a:t> de </a:t>
            </a:r>
            <a:r>
              <a:rPr lang="en-US" dirty="0" err="1"/>
              <a:t>muncă</a:t>
            </a:r>
            <a:r>
              <a:rPr lang="en-US" dirty="0"/>
              <a:t> are un impact direct </a:t>
            </a:r>
            <a:r>
              <a:rPr lang="en-US" dirty="0" err="1"/>
              <a:t>asupra</a:t>
            </a:r>
            <a:r>
              <a:rPr lang="en-US" dirty="0"/>
              <a:t> </a:t>
            </a:r>
            <a:r>
              <a:rPr lang="en-US" dirty="0" err="1"/>
              <a:t>calității</a:t>
            </a:r>
            <a:r>
              <a:rPr lang="en-US" dirty="0"/>
              <a:t> </a:t>
            </a:r>
            <a:r>
              <a:rPr lang="en-US" dirty="0" err="1"/>
              <a:t>vieții</a:t>
            </a:r>
            <a:r>
              <a:rPr lang="en-US" dirty="0"/>
              <a:t> </a:t>
            </a:r>
            <a:r>
              <a:rPr lang="en-US" dirty="0" err="1"/>
              <a:t>fiecărui</a:t>
            </a:r>
            <a:r>
              <a:rPr lang="en-US" dirty="0"/>
              <a:t> </a:t>
            </a:r>
            <a:r>
              <a:rPr lang="en-US" dirty="0" err="1"/>
              <a:t>individ</a:t>
            </a:r>
            <a:r>
              <a:rPr lang="en-US" dirty="0"/>
              <a:t>.
</a:t>
            </a:r>
          </a:p>
          <a:p>
            <a:endParaRPr lang="en-US" dirty="0"/>
          </a:p>
          <a:p>
            <a:endParaRPr lang="en-US" dirty="0"/>
          </a:p>
          <a:p>
            <a:pPr marL="285750" indent="-285750">
              <a:buFont typeface="Wingdings" panose="05000000000000000000" pitchFamily="2" charset="2"/>
              <a:buChar char="Ø"/>
            </a:pPr>
            <a:r>
              <a:rPr lang="en-US" dirty="0" err="1"/>
              <a:t>Riscurile</a:t>
            </a:r>
            <a:r>
              <a:rPr lang="en-US" dirty="0"/>
              <a:t> </a:t>
            </a:r>
            <a:r>
              <a:rPr lang="en-US" dirty="0" err="1"/>
              <a:t>pentru</a:t>
            </a:r>
            <a:r>
              <a:rPr lang="en-US" dirty="0"/>
              <a:t> </a:t>
            </a:r>
            <a:r>
              <a:rPr lang="en-US" dirty="0" err="1"/>
              <a:t>sănătatea</a:t>
            </a:r>
            <a:r>
              <a:rPr lang="en-US" dirty="0"/>
              <a:t> </a:t>
            </a:r>
            <a:r>
              <a:rPr lang="en-US" dirty="0" err="1"/>
              <a:t>mintală</a:t>
            </a:r>
            <a:r>
              <a:rPr lang="en-US" dirty="0"/>
              <a:t> </a:t>
            </a:r>
            <a:r>
              <a:rPr lang="en-US" dirty="0" err="1"/>
              <a:t>și</a:t>
            </a:r>
            <a:r>
              <a:rPr lang="en-US" dirty="0"/>
              <a:t> </a:t>
            </a:r>
            <a:r>
              <a:rPr lang="en-US" dirty="0" err="1"/>
              <a:t>bunăstarea</a:t>
            </a:r>
            <a:r>
              <a:rPr lang="en-US" dirty="0"/>
              <a:t> </a:t>
            </a:r>
            <a:r>
              <a:rPr lang="en-US" dirty="0" err="1"/>
              <a:t>mintală</a:t>
            </a:r>
            <a:r>
              <a:rPr lang="en-US" dirty="0"/>
              <a:t> pot </a:t>
            </a:r>
            <a:r>
              <a:rPr lang="en-US" dirty="0" err="1"/>
              <a:t>proveni</a:t>
            </a:r>
            <a:r>
              <a:rPr lang="en-US" dirty="0"/>
              <a:t> </a:t>
            </a:r>
            <a:r>
              <a:rPr lang="en-US" dirty="0" err="1"/>
              <a:t>dintr</a:t>
            </a:r>
            <a:r>
              <a:rPr lang="en-US" dirty="0"/>
              <a:t>-o </a:t>
            </a:r>
            <a:r>
              <a:rPr lang="ro-RO" dirty="0"/>
              <a:t>varietate</a:t>
            </a:r>
            <a:r>
              <a:rPr lang="en-US" dirty="0"/>
              <a:t> de </a:t>
            </a:r>
            <a:r>
              <a:rPr lang="en-US" dirty="0" err="1"/>
              <a:t>surse</a:t>
            </a:r>
            <a:r>
              <a:rPr lang="ro-RO" dirty="0"/>
              <a:t>, inclusiv </a:t>
            </a:r>
            <a:r>
              <a:rPr lang="en-US" dirty="0"/>
              <a:t>legate de </a:t>
            </a:r>
            <a:r>
              <a:rPr lang="en-US" dirty="0" err="1"/>
              <a:t>locul</a:t>
            </a:r>
            <a:r>
              <a:rPr lang="en-US" dirty="0"/>
              <a:t> de </a:t>
            </a:r>
            <a:r>
              <a:rPr lang="en-US" dirty="0" err="1"/>
              <a:t>muncă</a:t>
            </a:r>
            <a:endParaRPr lang="de-DE" b="1" dirty="0"/>
          </a:p>
        </p:txBody>
      </p:sp>
      <p:grpSp>
        <p:nvGrpSpPr>
          <p:cNvPr id="10" name="Group 27">
            <a:extLst>
              <a:ext uri="{FF2B5EF4-FFF2-40B4-BE49-F238E27FC236}">
                <a16:creationId xmlns:a16="http://schemas.microsoft.com/office/drawing/2014/main" xmlns="" id="{782DAF2F-8C89-449F-B438-A126EC6F5EDD}"/>
              </a:ext>
            </a:extLst>
          </p:cNvPr>
          <p:cNvGrpSpPr/>
          <p:nvPr/>
        </p:nvGrpSpPr>
        <p:grpSpPr>
          <a:xfrm>
            <a:off x="283598" y="2473428"/>
            <a:ext cx="199272" cy="206152"/>
            <a:chOff x="2411760" y="3708613"/>
            <a:chExt cx="206152" cy="206152"/>
          </a:xfrm>
        </p:grpSpPr>
        <p:sp>
          <p:nvSpPr>
            <p:cNvPr id="12"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 name="Pfeil nach rechts 5"/>
          <p:cNvSpPr/>
          <p:nvPr/>
        </p:nvSpPr>
        <p:spPr>
          <a:xfrm>
            <a:off x="6071235" y="4276493"/>
            <a:ext cx="541838" cy="435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061215" y="2184027"/>
            <a:ext cx="4054991" cy="4247317"/>
          </a:xfrm>
          <a:prstGeom prst="rect">
            <a:avLst/>
          </a:prstGeom>
          <a:noFill/>
        </p:spPr>
        <p:txBody>
          <a:bodyPr wrap="square" rtlCol="0">
            <a:spAutoFit/>
          </a:bodyPr>
          <a:lstStyle/>
          <a:p>
            <a:pPr marL="285750" indent="-285750">
              <a:buFont typeface="Arial" panose="020B0604020202020204" pitchFamily="34" charset="0"/>
              <a:buChar char="•"/>
            </a:pPr>
            <a:r>
              <a:rPr lang="en-US" dirty="0" err="1"/>
              <a:t>sarcini</a:t>
            </a:r>
            <a:r>
              <a:rPr lang="en-US" dirty="0"/>
              <a:t> de </a:t>
            </a:r>
            <a:r>
              <a:rPr lang="en-US" dirty="0" err="1"/>
              <a:t>lucru</a:t>
            </a:r>
            <a:r>
              <a:rPr lang="en-US" dirty="0"/>
              <a:t> excessive</a:t>
            </a:r>
            <a:endParaRPr lang="ro-RO"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Control</a:t>
            </a:r>
            <a:endParaRPr lang="ro-RO"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cerințe</a:t>
            </a:r>
            <a:r>
              <a:rPr lang="en-US" dirty="0"/>
              <a:t> </a:t>
            </a:r>
            <a:r>
              <a:rPr lang="en-US" dirty="0" err="1"/>
              <a:t>contradictorii</a:t>
            </a:r>
            <a:r>
              <a:rPr lang="en-US" dirty="0"/>
              <a:t> </a:t>
            </a:r>
            <a:r>
              <a:rPr lang="en-US" dirty="0" err="1"/>
              <a:t>și</a:t>
            </a:r>
            <a:r>
              <a:rPr lang="en-US" dirty="0"/>
              <a:t> </a:t>
            </a:r>
            <a:r>
              <a:rPr lang="en-US" dirty="0" err="1"/>
              <a:t>lipsă</a:t>
            </a:r>
            <a:r>
              <a:rPr lang="en-US" dirty="0"/>
              <a:t> de </a:t>
            </a:r>
            <a:r>
              <a:rPr lang="en-US" dirty="0" err="1"/>
              <a:t>claritate</a:t>
            </a:r>
            <a:r>
              <a:rPr lang="en-US" dirty="0"/>
              <a:t> cu </a:t>
            </a:r>
            <a:r>
              <a:rPr lang="en-US" dirty="0" err="1"/>
              <a:t>privire</a:t>
            </a:r>
            <a:r>
              <a:rPr lang="en-US" dirty="0"/>
              <a:t> la </a:t>
            </a:r>
            <a:r>
              <a:rPr lang="en-US" dirty="0" err="1"/>
              <a:t>roluri</a:t>
            </a:r>
            <a:endParaRPr lang="ro-RO"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gestionarea</a:t>
            </a:r>
            <a:r>
              <a:rPr lang="en-US" dirty="0"/>
              <a:t> </a:t>
            </a:r>
            <a:r>
              <a:rPr lang="en-US" dirty="0" err="1"/>
              <a:t>necorespunzătoare</a:t>
            </a:r>
            <a:r>
              <a:rPr lang="en-US" dirty="0"/>
              <a:t> a </a:t>
            </a:r>
            <a:r>
              <a:rPr lang="en-US" dirty="0" err="1"/>
              <a:t>schimbărilor</a:t>
            </a:r>
            <a:r>
              <a:rPr lang="en-US" dirty="0"/>
              <a:t> </a:t>
            </a:r>
            <a:r>
              <a:rPr lang="en-US" dirty="0" err="1"/>
              <a:t>organizaționale</a:t>
            </a:r>
            <a:r>
              <a:rPr lang="en-US" dirty="0"/>
              <a:t>, </a:t>
            </a:r>
            <a:r>
              <a:rPr lang="en-US" dirty="0" err="1"/>
              <a:t>nesiguranța</a:t>
            </a:r>
            <a:r>
              <a:rPr lang="en-US" dirty="0"/>
              <a:t> </a:t>
            </a:r>
            <a:r>
              <a:rPr lang="en-US" dirty="0" err="1"/>
              <a:t>locului</a:t>
            </a:r>
            <a:r>
              <a:rPr lang="en-US" dirty="0"/>
              <a:t> de </a:t>
            </a:r>
            <a:r>
              <a:rPr lang="en-US" dirty="0" err="1"/>
              <a:t>muncă</a:t>
            </a:r>
            <a:endParaRPr lang="ro-RO"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comunicare </a:t>
            </a:r>
            <a:r>
              <a:rPr lang="es-ES" dirty="0" err="1"/>
              <a:t>ineficientă</a:t>
            </a:r>
            <a:r>
              <a:rPr lang="es-ES" dirty="0"/>
              <a:t>, </a:t>
            </a:r>
            <a:r>
              <a:rPr lang="es-ES" dirty="0" err="1"/>
              <a:t>lipsă</a:t>
            </a:r>
            <a:r>
              <a:rPr lang="es-ES" dirty="0"/>
              <a:t> de </a:t>
            </a:r>
            <a:r>
              <a:rPr lang="es-ES" dirty="0" err="1"/>
              <a:t>sprijin</a:t>
            </a:r>
            <a:r>
              <a:rPr lang="es-ES" dirty="0"/>
              <a:t> din partea </a:t>
            </a:r>
            <a:r>
              <a:rPr lang="es-ES" dirty="0" err="1"/>
              <a:t>colegilor</a:t>
            </a:r>
            <a:r>
              <a:rPr lang="es-ES" dirty="0"/>
              <a:t> </a:t>
            </a:r>
            <a:r>
              <a:rPr lang="es-ES" dirty="0" err="1"/>
              <a:t>sau</a:t>
            </a:r>
            <a:r>
              <a:rPr lang="es-ES" dirty="0"/>
              <a:t> </a:t>
            </a:r>
            <a:r>
              <a:rPr lang="es-ES" dirty="0" err="1"/>
              <a:t>superiorilor</a:t>
            </a:r>
            <a:endParaRPr lang="ro-RO"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o-RO" dirty="0"/>
              <a:t>violență și bullying</a:t>
            </a:r>
            <a:endParaRPr lang="de-DE" dirty="0"/>
          </a:p>
        </p:txBody>
      </p:sp>
      <p:sp>
        <p:nvSpPr>
          <p:cNvPr id="17" name="Textfeld 16"/>
          <p:cNvSpPr txBox="1"/>
          <p:nvPr/>
        </p:nvSpPr>
        <p:spPr>
          <a:xfrm>
            <a:off x="8417049" y="6290829"/>
            <a:ext cx="3299822" cy="338554"/>
          </a:xfrm>
          <a:prstGeom prst="rect">
            <a:avLst/>
          </a:prstGeom>
          <a:noFill/>
        </p:spPr>
        <p:txBody>
          <a:bodyPr wrap="square" rtlCol="0">
            <a:spAutoFit/>
          </a:bodyPr>
          <a:lstStyle/>
          <a:p>
            <a:r>
              <a:rPr lang="de-DE" sz="800" dirty="0">
                <a:solidFill>
                  <a:schemeClr val="bg1">
                    <a:lumMod val="75000"/>
                  </a:schemeClr>
                </a:solidFill>
              </a:rPr>
              <a:t>Source:  https://ec.europa.eu/social/BlobServlet?docId=13879&amp;langId=en</a:t>
            </a:r>
          </a:p>
          <a:p>
            <a:endParaRPr lang="de-DE" sz="800" dirty="0"/>
          </a:p>
        </p:txBody>
      </p:sp>
      <p:sp>
        <p:nvSpPr>
          <p:cNvPr id="14" name="TextBox 3">
            <a:extLst>
              <a:ext uri="{FF2B5EF4-FFF2-40B4-BE49-F238E27FC236}">
                <a16:creationId xmlns:a16="http://schemas.microsoft.com/office/drawing/2014/main" xmlns="" id="{DB589EEC-C1CF-4A15-ADBD-720EBB21E47D}"/>
              </a:ext>
            </a:extLst>
          </p:cNvPr>
          <p:cNvSpPr txBox="1"/>
          <p:nvPr/>
        </p:nvSpPr>
        <p:spPr>
          <a:xfrm>
            <a:off x="5179556" y="97786"/>
            <a:ext cx="6879407" cy="1569660"/>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1 - Ce </a:t>
            </a:r>
            <a:r>
              <a:rPr lang="en-US" altLang="ko-KR" sz="3200" b="1" dirty="0" err="1">
                <a:solidFill>
                  <a:srgbClr val="F36A0D"/>
                </a:solidFill>
                <a:latin typeface="Trebuchet MS" panose="020B0603020202020204" pitchFamily="34" charset="0"/>
                <a:cs typeface="Arial" pitchFamily="34" charset="0"/>
              </a:rPr>
              <a:t>este</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”starea de bine personală”</a:t>
            </a:r>
            <a:r>
              <a:rPr lang="en-US" altLang="ko-KR" sz="3200" b="1" dirty="0">
                <a:solidFill>
                  <a:srgbClr val="F36A0D"/>
                </a:solidFill>
                <a:latin typeface="Trebuchet MS" panose="020B0603020202020204" pitchFamily="34" charset="0"/>
                <a:cs typeface="Arial" pitchFamily="34" charset="0"/>
              </a:rPr>
              <a:t>?</a:t>
            </a:r>
          </a:p>
          <a:p>
            <a:endParaRPr lang="en-US" altLang="ko-KR" sz="32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9" name="Immagin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402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228436" y="2807023"/>
            <a:ext cx="5990511" cy="3139321"/>
          </a:xfrm>
          <a:prstGeom prst="rect">
            <a:avLst/>
          </a:prstGeom>
          <a:noFill/>
        </p:spPr>
        <p:txBody>
          <a:bodyPr wrap="square" rtlCol="0">
            <a:spAutoFit/>
          </a:bodyPr>
          <a:lstStyle/>
          <a:p>
            <a:r>
              <a:rPr lang="de-DE" dirty="0"/>
              <a:t>Condițiile proaste de muncă conduc la:</a:t>
            </a:r>
            <a:endParaRPr lang="ro-RO" dirty="0"/>
          </a:p>
          <a:p>
            <a:r>
              <a:rPr lang="de-DE" dirty="0"/>
              <a:t>
Probleme de sănătate pentru lucrător</a:t>
            </a:r>
            <a:endParaRPr lang="ro-RO" dirty="0"/>
          </a:p>
          <a:p>
            <a:r>
              <a:rPr lang="de-DE" dirty="0"/>
              <a:t>
Pierderea productivității pentru angajator</a:t>
            </a:r>
            <a:endParaRPr lang="ro-RO" dirty="0"/>
          </a:p>
          <a:p>
            <a:r>
              <a:rPr lang="de-DE" dirty="0"/>
              <a:t>
Scăderea cu 4-5 % a PIB-ului unei țări</a:t>
            </a:r>
            <a:endParaRPr lang="ro-RO" dirty="0"/>
          </a:p>
          <a:p>
            <a:r>
              <a:rPr lang="de-DE" dirty="0"/>
              <a:t>
În UE, aproape 1/5 dintre lucrători se confruntă cu probleme de sănătate mintală la locul de muncă. 
</a:t>
            </a:r>
          </a:p>
        </p:txBody>
      </p:sp>
      <p:sp>
        <p:nvSpPr>
          <p:cNvPr id="5" name="Textfeld 4"/>
          <p:cNvSpPr txBox="1"/>
          <p:nvPr/>
        </p:nvSpPr>
        <p:spPr>
          <a:xfrm>
            <a:off x="5352153" y="5870395"/>
            <a:ext cx="7257276" cy="338554"/>
          </a:xfrm>
          <a:prstGeom prst="rect">
            <a:avLst/>
          </a:prstGeom>
          <a:noFill/>
        </p:spPr>
        <p:txBody>
          <a:bodyPr wrap="square" rtlCol="0">
            <a:spAutoFit/>
          </a:bodyPr>
          <a:lstStyle/>
          <a:p>
            <a:r>
              <a:rPr lang="de-DE" sz="800" dirty="0">
                <a:solidFill>
                  <a:schemeClr val="bg1">
                    <a:lumMod val="75000"/>
                  </a:schemeClr>
                </a:solidFill>
              </a:rPr>
              <a:t>Source: </a:t>
            </a:r>
            <a:r>
              <a:rPr lang="de-DE" sz="800" dirty="0" err="1">
                <a:solidFill>
                  <a:schemeClr val="bg1">
                    <a:lumMod val="75000"/>
                  </a:schemeClr>
                </a:solidFill>
              </a:rPr>
              <a:t>MDDrPH</a:t>
            </a:r>
            <a:r>
              <a:rPr lang="de-DE" sz="800" dirty="0">
                <a:solidFill>
                  <a:schemeClr val="bg1">
                    <a:lumMod val="75000"/>
                  </a:schemeClr>
                </a:solidFill>
              </a:rPr>
              <a:t> </a:t>
            </a:r>
            <a:r>
              <a:rPr lang="de-DE" sz="800" dirty="0" err="1">
                <a:solidFill>
                  <a:schemeClr val="bg1">
                    <a:lumMod val="75000"/>
                  </a:schemeClr>
                </a:solidFill>
              </a:rPr>
              <a:t>Rokho</a:t>
            </a:r>
            <a:r>
              <a:rPr lang="de-DE" sz="800" dirty="0">
                <a:solidFill>
                  <a:schemeClr val="bg1">
                    <a:lumMod val="75000"/>
                  </a:schemeClr>
                </a:solidFill>
              </a:rPr>
              <a:t> Kim, https://www.hsl.gov.uk/media/202146/5_kim_who.pdf; https://ec.europa.eu/social/BlobServlet?docId=13879&amp;langId=en</a:t>
            </a:r>
          </a:p>
          <a:p>
            <a:endParaRPr lang="de-DE" sz="800"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382" y="2369380"/>
            <a:ext cx="4350973" cy="2890289"/>
          </a:xfrm>
          <a:prstGeom prst="rect">
            <a:avLst/>
          </a:prstGeom>
        </p:spPr>
      </p:pic>
      <p:sp>
        <p:nvSpPr>
          <p:cNvPr id="8" name="Textfeld 7"/>
          <p:cNvSpPr txBox="1"/>
          <p:nvPr/>
        </p:nvSpPr>
        <p:spPr>
          <a:xfrm>
            <a:off x="7352416" y="5264896"/>
            <a:ext cx="4350973" cy="338554"/>
          </a:xfrm>
          <a:prstGeom prst="rect">
            <a:avLst/>
          </a:prstGeom>
          <a:noFill/>
        </p:spPr>
        <p:txBody>
          <a:bodyPr wrap="square" rtlCol="0">
            <a:spAutoFit/>
          </a:bodyPr>
          <a:lstStyle/>
          <a:p>
            <a:r>
              <a:rPr lang="en-US" sz="800" dirty="0">
                <a:solidFill>
                  <a:schemeClr val="bg1">
                    <a:lumMod val="75000"/>
                  </a:schemeClr>
                </a:solidFill>
              </a:rPr>
              <a:t>Picture 2: Oregon Department of Transportation - Checking the </a:t>
            </a:r>
            <a:r>
              <a:rPr lang="en-US" sz="800" dirty="0" err="1">
                <a:solidFill>
                  <a:schemeClr val="bg1">
                    <a:lumMod val="75000"/>
                  </a:schemeClr>
                </a:solidFill>
              </a:rPr>
              <a:t>linesUploaded</a:t>
            </a:r>
            <a:r>
              <a:rPr lang="en-US" sz="800" dirty="0">
                <a:solidFill>
                  <a:schemeClr val="bg1">
                    <a:lumMod val="75000"/>
                  </a:schemeClr>
                </a:solidFill>
              </a:rPr>
              <a:t> by Smallman12q, CC BY 2.0, https://commons.wikimedia.org/w/index.php?curid=24373900</a:t>
            </a:r>
            <a:endParaRPr lang="de-DE" sz="800" dirty="0">
              <a:solidFill>
                <a:schemeClr val="bg1">
                  <a:lumMod val="75000"/>
                </a:schemeClr>
              </a:solidFill>
            </a:endParaRPr>
          </a:p>
        </p:txBody>
      </p:sp>
      <p:sp>
        <p:nvSpPr>
          <p:cNvPr id="14" name="CuadroTexto 34">
            <a:extLst>
              <a:ext uri="{FF2B5EF4-FFF2-40B4-BE49-F238E27FC236}">
                <a16:creationId xmlns:a16="http://schemas.microsoft.com/office/drawing/2014/main" xmlns="" id="{486A650B-1B81-458B-B55E-5B3AF64550EB}"/>
              </a:ext>
            </a:extLst>
          </p:cNvPr>
          <p:cNvSpPr txBox="1"/>
          <p:nvPr/>
        </p:nvSpPr>
        <p:spPr>
          <a:xfrm>
            <a:off x="283598" y="1344089"/>
            <a:ext cx="10137111" cy="120032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 </a:t>
            </a:r>
            <a:r>
              <a:rPr lang="en-GB" altLang="es-ES" sz="2400" b="1" dirty="0" err="1">
                <a:solidFill>
                  <a:srgbClr val="0594A9"/>
                </a:solidFill>
                <a:latin typeface="Trebuchet MS" panose="020B0603020202020204" pitchFamily="34" charset="0"/>
                <a:cs typeface="Calibri" panose="020F0502020204030204" pitchFamily="34" charset="0"/>
              </a:rPr>
              <a:t>Definirea</a:t>
            </a:r>
            <a:r>
              <a:rPr lang="en-GB" altLang="es-ES" sz="2400" b="1" dirty="0">
                <a:solidFill>
                  <a:srgbClr val="0594A9"/>
                </a:solidFill>
                <a:latin typeface="Trebuchet MS" panose="020B0603020202020204" pitchFamily="34" charset="0"/>
                <a:cs typeface="Calibri" panose="020F0502020204030204" pitchFamily="34" charset="0"/>
              </a:rPr>
              <a:t> </a:t>
            </a:r>
            <a:r>
              <a:rPr lang="ro-RO" altLang="es-ES" sz="2400" b="1" dirty="0">
                <a:solidFill>
                  <a:srgbClr val="0594A9"/>
                </a:solidFill>
                <a:latin typeface="Trebuchet MS" panose="020B0603020202020204" pitchFamily="34" charset="0"/>
                <a:cs typeface="Calibri" panose="020F0502020204030204" pitchFamily="34" charset="0"/>
              </a:rPr>
              <a:t>”stării de bine”</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către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Organizația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Mondială</a:t>
            </a:r>
            <a:r>
              <a:rPr lang="en-GB" altLang="es-ES" sz="2400" b="1" dirty="0">
                <a:solidFill>
                  <a:srgbClr val="0594A9"/>
                </a:solidFill>
                <a:latin typeface="Trebuchet MS" panose="020B0603020202020204" pitchFamily="34" charset="0"/>
                <a:cs typeface="Calibri" panose="020F0502020204030204" pitchFamily="34" charset="0"/>
              </a:rPr>
              <a:t> a </a:t>
            </a:r>
            <a:r>
              <a:rPr lang="en-GB" altLang="es-ES" sz="2400" b="1" dirty="0" err="1">
                <a:solidFill>
                  <a:srgbClr val="0594A9"/>
                </a:solidFill>
                <a:latin typeface="Trebuchet MS" panose="020B0603020202020204" pitchFamily="34" charset="0"/>
                <a:cs typeface="Calibri" panose="020F0502020204030204" pitchFamily="34" charset="0"/>
              </a:rPr>
              <a:t>Sănătății</a:t>
            </a:r>
            <a:r>
              <a:rPr lang="en-GB" altLang="es-ES" sz="2400" b="1" dirty="0">
                <a:solidFill>
                  <a:srgbClr val="0594A9"/>
                </a:solidFill>
                <a:latin typeface="Trebuchet MS" panose="020B0603020202020204" pitchFamily="34" charset="0"/>
                <a:cs typeface="Calibri" panose="020F0502020204030204" pitchFamily="34" charset="0"/>
              </a:rPr>
              <a:t> 
</a:t>
            </a:r>
          </a:p>
        </p:txBody>
      </p:sp>
      <p:sp>
        <p:nvSpPr>
          <p:cNvPr id="13" name="TextBox 3">
            <a:extLst>
              <a:ext uri="{FF2B5EF4-FFF2-40B4-BE49-F238E27FC236}">
                <a16:creationId xmlns:a16="http://schemas.microsoft.com/office/drawing/2014/main" xmlns="" id="{62F6D1C5-93DD-468C-A33D-D94E879D6A78}"/>
              </a:ext>
            </a:extLst>
          </p:cNvPr>
          <p:cNvSpPr txBox="1"/>
          <p:nvPr/>
        </p:nvSpPr>
        <p:spPr>
          <a:xfrm>
            <a:off x="5312593" y="101703"/>
            <a:ext cx="6879407" cy="1569660"/>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1 - Ce </a:t>
            </a:r>
            <a:r>
              <a:rPr lang="en-US" altLang="ko-KR" sz="3200" b="1" dirty="0" err="1">
                <a:solidFill>
                  <a:srgbClr val="F36A0D"/>
                </a:solidFill>
                <a:latin typeface="Trebuchet MS" panose="020B0603020202020204" pitchFamily="34" charset="0"/>
                <a:cs typeface="Arial" pitchFamily="34" charset="0"/>
              </a:rPr>
              <a:t>este</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”starea de bine personală”</a:t>
            </a:r>
            <a:r>
              <a:rPr lang="en-US" altLang="ko-KR" sz="3200" b="1" dirty="0">
                <a:solidFill>
                  <a:srgbClr val="F36A0D"/>
                </a:solidFill>
                <a:latin typeface="Trebuchet MS" panose="020B0603020202020204" pitchFamily="34" charset="0"/>
                <a:cs typeface="Arial" pitchFamily="34" charset="0"/>
              </a:rPr>
              <a:t>?</a:t>
            </a:r>
          </a:p>
          <a:p>
            <a:endParaRPr lang="en-US" altLang="ko-KR" sz="32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6" name="Immagin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66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624589" y="3038959"/>
            <a:ext cx="5458691" cy="3693319"/>
          </a:xfrm>
          <a:prstGeom prst="rect">
            <a:avLst/>
          </a:prstGeom>
          <a:noFill/>
        </p:spPr>
        <p:txBody>
          <a:bodyPr wrap="square" rtlCol="0">
            <a:spAutoFit/>
          </a:bodyPr>
          <a:lstStyle/>
          <a:p>
            <a:r>
              <a:rPr lang="de-DE" dirty="0"/>
              <a:t>Piramida arată nevoile umane. Fiecare nivel trebuie să fie complet îndeplinit, pentru a urmări nevoile de </a:t>
            </a:r>
            <a:r>
              <a:rPr lang="ro-RO" dirty="0"/>
              <a:t>la </a:t>
            </a:r>
            <a:r>
              <a:rPr lang="de-DE" dirty="0"/>
              <a:t>un nivel superior.
</a:t>
            </a:r>
            <a:endParaRPr lang="de-DE" b="1" dirty="0"/>
          </a:p>
          <a:p>
            <a:pPr marL="285750" indent="-285750">
              <a:buFont typeface="Arial" panose="020B0604020202020204" pitchFamily="34" charset="0"/>
              <a:buChar char="•"/>
            </a:pPr>
            <a:r>
              <a:rPr lang="de-DE" dirty="0"/>
              <a:t>Toate nivelurile, cu excepția nivelului de auto-actualizare, sunt "nemulțumito</a:t>
            </a:r>
            <a:r>
              <a:rPr lang="ro-RO" dirty="0"/>
              <a:t>are”.</a:t>
            </a:r>
            <a:r>
              <a:rPr lang="de-DE" dirty="0"/>
              <a:t> Numai lipsa aces</a:t>
            </a:r>
            <a:r>
              <a:rPr lang="ro-RO" dirty="0"/>
              <a:t>tora</a:t>
            </a:r>
            <a:r>
              <a:rPr lang="de-DE" dirty="0"/>
              <a:t> </a:t>
            </a:r>
            <a:r>
              <a:rPr lang="ro-RO" dirty="0"/>
              <a:t>este simțită</a:t>
            </a:r>
            <a:r>
              <a:rPr lang="de-DE" dirty="0"/>
              <a:t>, împlinirea nu </a:t>
            </a:r>
            <a:r>
              <a:rPr lang="ro-RO" dirty="0"/>
              <a:t>aduce satisfacție deosebită.</a:t>
            </a:r>
          </a:p>
          <a:p>
            <a:pPr marL="285750" indent="-285750">
              <a:buFont typeface="Arial" panose="020B0604020202020204" pitchFamily="34" charset="0"/>
              <a:buChar char="•"/>
            </a:pPr>
            <a:endParaRPr lang="de-DE" dirty="0">
              <a:sym typeface="Wingdings" panose="05000000000000000000" pitchFamily="2" charset="2"/>
            </a:endParaRPr>
          </a:p>
          <a:p>
            <a:pPr marL="285750" indent="-285750">
              <a:buFont typeface="Arial" panose="020B0604020202020204" pitchFamily="34" charset="0"/>
              <a:buChar char="•"/>
            </a:pPr>
            <a:r>
              <a:rPr lang="de-DE" b="1" dirty="0">
                <a:sym typeface="Wingdings" panose="05000000000000000000" pitchFamily="2" charset="2"/>
              </a:rPr>
              <a:t>Auto-actualizarea este singurul </a:t>
            </a:r>
            <a:r>
              <a:rPr lang="ro-RO" b="1" dirty="0">
                <a:sym typeface="Wingdings" panose="05000000000000000000" pitchFamily="2" charset="2"/>
              </a:rPr>
              <a:t>nivel care aduce </a:t>
            </a:r>
            <a:r>
              <a:rPr lang="de-DE" b="1" dirty="0">
                <a:sym typeface="Wingdings" panose="05000000000000000000" pitchFamily="2" charset="2"/>
              </a:rPr>
              <a:t>satisfac</a:t>
            </a:r>
            <a:r>
              <a:rPr lang="ro-RO" b="1" dirty="0">
                <a:sym typeface="Wingdings" panose="05000000000000000000" pitchFamily="2" charset="2"/>
              </a:rPr>
              <a:t>ție</a:t>
            </a:r>
            <a:r>
              <a:rPr lang="de-DE" b="1" dirty="0">
                <a:sym typeface="Wingdings" panose="05000000000000000000" pitchFamily="2" charset="2"/>
              </a:rPr>
              <a:t>, f</a:t>
            </a:r>
            <a:r>
              <a:rPr lang="ro-RO" b="1" dirty="0">
                <a:sym typeface="Wingdings" panose="05000000000000000000" pitchFamily="2" charset="2"/>
              </a:rPr>
              <a:t>ăcâ</a:t>
            </a:r>
            <a:r>
              <a:rPr lang="de-DE" b="1" dirty="0">
                <a:sym typeface="Wingdings" panose="05000000000000000000" pitchFamily="2" charset="2"/>
              </a:rPr>
              <a:t>nd </a:t>
            </a:r>
            <a:r>
              <a:rPr lang="ro-RO" b="1" dirty="0">
                <a:sym typeface="Wingdings" panose="05000000000000000000" pitchFamily="2" charset="2"/>
              </a:rPr>
              <a:t>persoana </a:t>
            </a:r>
            <a:r>
              <a:rPr lang="de-DE" b="1" dirty="0">
                <a:sym typeface="Wingdings" panose="05000000000000000000" pitchFamily="2" charset="2"/>
              </a:rPr>
              <a:t>s</a:t>
            </a:r>
            <a:r>
              <a:rPr lang="ro-RO" b="1" dirty="0">
                <a:sym typeface="Wingdings" panose="05000000000000000000" pitchFamily="2" charset="2"/>
              </a:rPr>
              <a:t>ă</a:t>
            </a:r>
            <a:r>
              <a:rPr lang="de-DE" b="1" dirty="0">
                <a:sym typeface="Wingdings" panose="05000000000000000000" pitchFamily="2" charset="2"/>
              </a:rPr>
              <a:t> se simta „</a:t>
            </a:r>
            <a:r>
              <a:rPr lang="ro-RO" b="1" dirty="0">
                <a:sym typeface="Wingdings" panose="05000000000000000000" pitchFamily="2" charset="2"/>
              </a:rPr>
              <a:t>î</a:t>
            </a:r>
            <a:r>
              <a:rPr lang="de-DE" b="1" dirty="0">
                <a:sym typeface="Wingdings" panose="05000000000000000000" pitchFamily="2" charset="2"/>
              </a:rPr>
              <a:t>mplinit</a:t>
            </a:r>
            <a:r>
              <a:rPr lang="ro-RO" b="1" dirty="0">
                <a:sym typeface="Wingdings" panose="05000000000000000000" pitchFamily="2" charset="2"/>
              </a:rPr>
              <a:t>ă</a:t>
            </a:r>
            <a:r>
              <a:rPr lang="de-DE" b="1" dirty="0">
                <a:sym typeface="Wingdings" panose="05000000000000000000" pitchFamily="2" charset="2"/>
              </a:rPr>
              <a:t>", crescand fericirea, starea de bine
</a:t>
            </a:r>
            <a:endParaRPr lang="de-DE" dirty="0"/>
          </a:p>
        </p:txBody>
      </p:sp>
      <p:pic>
        <p:nvPicPr>
          <p:cNvPr id="1026" name="Picture 2" descr="https://upload.wikimedia.org/wikipedia/commons/thumb/e/ea/Maslow%27s_Hierarchy_of_Needs2.svg/1280px-Maslow%27s_Hierarchy_of_Needs2.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1281" y="1716876"/>
            <a:ext cx="5742074" cy="4351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24589" y="2010780"/>
            <a:ext cx="5163128" cy="1107996"/>
          </a:xfrm>
          <a:prstGeom prst="rect">
            <a:avLst/>
          </a:prstGeom>
          <a:noFill/>
        </p:spPr>
        <p:txBody>
          <a:bodyPr wrap="square" rtlCol="0">
            <a:spAutoFit/>
          </a:bodyPr>
          <a:lstStyle/>
          <a:p>
            <a:r>
              <a:rPr lang="de-DE" sz="2200" b="1" dirty="0"/>
              <a:t>Un răspuns poate fi găsit în "Ierarhia nevoilor lui Maslow"
</a:t>
            </a:r>
          </a:p>
        </p:txBody>
      </p:sp>
      <p:sp>
        <p:nvSpPr>
          <p:cNvPr id="5" name="Textfeld 4"/>
          <p:cNvSpPr txBox="1"/>
          <p:nvPr/>
        </p:nvSpPr>
        <p:spPr>
          <a:xfrm>
            <a:off x="6241281" y="5985512"/>
            <a:ext cx="5742074" cy="215444"/>
          </a:xfrm>
          <a:prstGeom prst="rect">
            <a:avLst/>
          </a:prstGeom>
          <a:noFill/>
        </p:spPr>
        <p:txBody>
          <a:bodyPr wrap="square" rtlCol="0">
            <a:spAutoFit/>
          </a:bodyPr>
          <a:lstStyle/>
          <a:p>
            <a:r>
              <a:rPr lang="es-ES" sz="800" dirty="0">
                <a:solidFill>
                  <a:schemeClr val="bg1">
                    <a:lumMod val="75000"/>
                  </a:schemeClr>
                </a:solidFill>
              </a:rPr>
              <a:t>Picture 3: </a:t>
            </a:r>
            <a:r>
              <a:rPr lang="en-US" sz="800" dirty="0">
                <a:solidFill>
                  <a:schemeClr val="bg1">
                    <a:lumMod val="75000"/>
                  </a:schemeClr>
                </a:solidFill>
              </a:rPr>
              <a:t>By </a:t>
            </a:r>
            <a:r>
              <a:rPr lang="en-US" sz="800" dirty="0" err="1">
                <a:solidFill>
                  <a:schemeClr val="bg1">
                    <a:lumMod val="75000"/>
                  </a:schemeClr>
                </a:solidFill>
              </a:rPr>
              <a:t>Androidmarsexpress</a:t>
            </a:r>
            <a:r>
              <a:rPr lang="en-US" sz="800" dirty="0">
                <a:solidFill>
                  <a:schemeClr val="bg1">
                    <a:lumMod val="75000"/>
                  </a:schemeClr>
                </a:solidFill>
              </a:rPr>
              <a:t> - Own work, CC BY-SA 4.0, https://commons.wikimedia.org/w/index.php?curid=93026655</a:t>
            </a:r>
            <a:endParaRPr lang="de-DE" sz="800" dirty="0">
              <a:solidFill>
                <a:schemeClr val="bg1">
                  <a:lumMod val="75000"/>
                </a:schemeClr>
              </a:solidFill>
            </a:endParaRPr>
          </a:p>
        </p:txBody>
      </p:sp>
      <p:sp>
        <p:nvSpPr>
          <p:cNvPr id="14" name="CuadroTexto 34">
            <a:extLst>
              <a:ext uri="{FF2B5EF4-FFF2-40B4-BE49-F238E27FC236}">
                <a16:creationId xmlns:a16="http://schemas.microsoft.com/office/drawing/2014/main" xmlns="" id="{486A650B-1B81-458B-B55E-5B3AF64550EB}"/>
              </a:ext>
            </a:extLst>
          </p:cNvPr>
          <p:cNvSpPr txBox="1"/>
          <p:nvPr/>
        </p:nvSpPr>
        <p:spPr>
          <a:xfrm>
            <a:off x="283598" y="1344089"/>
            <a:ext cx="1031706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2 – </a:t>
            </a:r>
            <a:r>
              <a:rPr lang="ro-RO" altLang="ko-KR" sz="2400" b="1" dirty="0">
                <a:solidFill>
                  <a:srgbClr val="0594A9"/>
                </a:solidFill>
                <a:latin typeface="Trebuchet MS" panose="020B0603020202020204" pitchFamily="34" charset="0"/>
                <a:cs typeface="Calibri" panose="020F0502020204030204" pitchFamily="34" charset="0"/>
              </a:rPr>
              <a:t>Starea de bine este importantă, dar cum poate fi atinsă</a:t>
            </a:r>
            <a:r>
              <a:rPr lang="en-US" altLang="ko-KR" sz="2400" b="1" dirty="0">
                <a:solidFill>
                  <a:srgbClr val="0594A9"/>
                </a:solidFill>
                <a:latin typeface="Trebuchet MS" panose="020B0603020202020204" pitchFamily="34" charset="0"/>
                <a:cs typeface="Calibri" panose="020F0502020204030204" pitchFamily="34" charset="0"/>
              </a:rPr>
              <a:t>?</a:t>
            </a:r>
          </a:p>
        </p:txBody>
      </p:sp>
      <p:grpSp>
        <p:nvGrpSpPr>
          <p:cNvPr id="11" name="Group 33">
            <a:extLst>
              <a:ext uri="{FF2B5EF4-FFF2-40B4-BE49-F238E27FC236}">
                <a16:creationId xmlns:a16="http://schemas.microsoft.com/office/drawing/2014/main" xmlns="" id="{8BE2F911-DB9A-40CA-BD2A-97F23CDE284A}"/>
              </a:ext>
            </a:extLst>
          </p:cNvPr>
          <p:cNvGrpSpPr/>
          <p:nvPr/>
        </p:nvGrpSpPr>
        <p:grpSpPr>
          <a:xfrm>
            <a:off x="333808" y="2165334"/>
            <a:ext cx="199272" cy="206152"/>
            <a:chOff x="2411760" y="3708613"/>
            <a:chExt cx="206152" cy="206152"/>
          </a:xfrm>
        </p:grpSpPr>
        <p:sp>
          <p:nvSpPr>
            <p:cNvPr id="13"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7" name="TextBox 3">
            <a:extLst>
              <a:ext uri="{FF2B5EF4-FFF2-40B4-BE49-F238E27FC236}">
                <a16:creationId xmlns:a16="http://schemas.microsoft.com/office/drawing/2014/main" xmlns="" id="{965335A6-E5CC-490B-BE02-96C8937C570E}"/>
              </a:ext>
            </a:extLst>
          </p:cNvPr>
          <p:cNvSpPr txBox="1"/>
          <p:nvPr/>
        </p:nvSpPr>
        <p:spPr>
          <a:xfrm>
            <a:off x="5578407" y="29621"/>
            <a:ext cx="6879407" cy="1569660"/>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1 - Ce </a:t>
            </a:r>
            <a:r>
              <a:rPr lang="en-US" altLang="ko-KR" sz="3200" b="1" dirty="0" err="1">
                <a:solidFill>
                  <a:srgbClr val="F36A0D"/>
                </a:solidFill>
                <a:latin typeface="Trebuchet MS" panose="020B0603020202020204" pitchFamily="34" charset="0"/>
                <a:cs typeface="Arial" pitchFamily="34" charset="0"/>
              </a:rPr>
              <a:t>este</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”starea de bine personală”</a:t>
            </a:r>
            <a:r>
              <a:rPr lang="en-US" altLang="ko-KR" sz="3200" b="1" dirty="0">
                <a:solidFill>
                  <a:srgbClr val="F36A0D"/>
                </a:solidFill>
                <a:latin typeface="Trebuchet MS" panose="020B0603020202020204" pitchFamily="34" charset="0"/>
                <a:cs typeface="Arial" pitchFamily="34" charset="0"/>
              </a:rPr>
              <a:t>?</a:t>
            </a:r>
          </a:p>
          <a:p>
            <a:endParaRPr lang="en-US" altLang="ko-KR" sz="3200" b="1" dirty="0">
              <a:solidFill>
                <a:srgbClr val="F36A0D"/>
              </a:solidFill>
              <a:latin typeface="Trebuchet MS" panose="020B0603020202020204" pitchFamily="34" charset="0"/>
              <a:cs typeface="Arial" pitchFamily="34" charset="0"/>
            </a:endParaRPr>
          </a:p>
        </p:txBody>
      </p:sp>
      <p:sp>
        <p:nvSpPr>
          <p:cNvPr id="1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20" name="Immagin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634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3" name="Textfeld 2"/>
          <p:cNvSpPr txBox="1"/>
          <p:nvPr/>
        </p:nvSpPr>
        <p:spPr>
          <a:xfrm>
            <a:off x="759202" y="1968495"/>
            <a:ext cx="10616374" cy="769441"/>
          </a:xfrm>
          <a:prstGeom prst="rect">
            <a:avLst/>
          </a:prstGeom>
          <a:noFill/>
        </p:spPr>
        <p:txBody>
          <a:bodyPr wrap="square" rtlCol="0">
            <a:spAutoFit/>
          </a:bodyPr>
          <a:lstStyle/>
          <a:p>
            <a:r>
              <a:rPr lang="de-DE" sz="2200" b="1" dirty="0"/>
              <a:t>O altă abordare: Teoria autodeterminării: Motivație și bunăstare
</a:t>
            </a:r>
          </a:p>
        </p:txBody>
      </p:sp>
      <p:pic>
        <p:nvPicPr>
          <p:cNvPr id="4" name="g8qLidERkGY"/>
          <p:cNvPicPr>
            <a:picLocks noRot="1" noChangeAspect="1"/>
          </p:cNvPicPr>
          <p:nvPr>
            <a:videoFile r:link="rId1"/>
          </p:nvPr>
        </p:nvPicPr>
        <p:blipFill>
          <a:blip r:embed="rId4"/>
          <a:stretch>
            <a:fillRect/>
          </a:stretch>
        </p:blipFill>
        <p:spPr>
          <a:xfrm>
            <a:off x="5987721" y="2752070"/>
            <a:ext cx="4772121" cy="2684318"/>
          </a:xfrm>
          <a:prstGeom prst="rect">
            <a:avLst/>
          </a:prstGeom>
          <a:ln>
            <a:noFill/>
          </a:ln>
          <a:effectLst>
            <a:outerShdw blurRad="292100" dist="139700" dir="2700000" algn="tl" rotWithShape="0">
              <a:srgbClr val="333333">
                <a:alpha val="65000"/>
              </a:srgbClr>
            </a:outerShdw>
          </a:effectLst>
        </p:spPr>
      </p:pic>
      <p:sp>
        <p:nvSpPr>
          <p:cNvPr id="11" name="CuadroTexto 34">
            <a:extLst>
              <a:ext uri="{FF2B5EF4-FFF2-40B4-BE49-F238E27FC236}">
                <a16:creationId xmlns:a16="http://schemas.microsoft.com/office/drawing/2014/main" xmlns="" id="{486A650B-1B81-458B-B55E-5B3AF64550EB}"/>
              </a:ext>
            </a:extLst>
          </p:cNvPr>
          <p:cNvSpPr txBox="1"/>
          <p:nvPr/>
        </p:nvSpPr>
        <p:spPr>
          <a:xfrm>
            <a:off x="283598" y="1344089"/>
            <a:ext cx="7497428"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3 - Teoria </a:t>
            </a:r>
            <a:r>
              <a:rPr lang="en-GB" altLang="es-ES" sz="2400" b="1" dirty="0" err="1">
                <a:solidFill>
                  <a:srgbClr val="0594A9"/>
                </a:solidFill>
                <a:latin typeface="Trebuchet MS" panose="020B0603020202020204" pitchFamily="34" charset="0"/>
                <a:cs typeface="Calibri" panose="020F0502020204030204" pitchFamily="34" charset="0"/>
              </a:rPr>
              <a:t>autodeterminării</a:t>
            </a:r>
            <a:r>
              <a:rPr lang="en-GB" altLang="es-ES" sz="2400" b="1" dirty="0">
                <a:solidFill>
                  <a:srgbClr val="0594A9"/>
                </a:solidFill>
                <a:latin typeface="Trebuchet MS" panose="020B0603020202020204" pitchFamily="34" charset="0"/>
                <a:cs typeface="Calibri" panose="020F0502020204030204" pitchFamily="34" charset="0"/>
              </a:rPr>
              <a:t>
</a:t>
            </a:r>
            <a:endParaRPr lang="ko-KR" altLang="en-US" sz="2400" b="1" dirty="0">
              <a:solidFill>
                <a:srgbClr val="0594A9"/>
              </a:solidFill>
              <a:latin typeface="Trebuchet MS" panose="020B0603020202020204" pitchFamily="34" charset="0"/>
              <a:cs typeface="Calibri" panose="020F0502020204030204" pitchFamily="34" charset="0"/>
            </a:endParaRPr>
          </a:p>
        </p:txBody>
      </p:sp>
      <p:grpSp>
        <p:nvGrpSpPr>
          <p:cNvPr id="9" name="Group 39">
            <a:extLst>
              <a:ext uri="{FF2B5EF4-FFF2-40B4-BE49-F238E27FC236}">
                <a16:creationId xmlns:a16="http://schemas.microsoft.com/office/drawing/2014/main" xmlns="" id="{FA6E2EA0-6E66-4A2D-A0FF-7A7C34C30A55}"/>
              </a:ext>
            </a:extLst>
          </p:cNvPr>
          <p:cNvGrpSpPr/>
          <p:nvPr/>
        </p:nvGrpSpPr>
        <p:grpSpPr>
          <a:xfrm>
            <a:off x="408164" y="2089440"/>
            <a:ext cx="199272" cy="206152"/>
            <a:chOff x="2411760" y="3708613"/>
            <a:chExt cx="206152" cy="206152"/>
          </a:xfrm>
        </p:grpSpPr>
        <p:sp>
          <p:nvSpPr>
            <p:cNvPr id="12"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 name="Textfeld 1"/>
          <p:cNvSpPr txBox="1"/>
          <p:nvPr/>
        </p:nvSpPr>
        <p:spPr>
          <a:xfrm>
            <a:off x="607436" y="3069803"/>
            <a:ext cx="5141552" cy="2031325"/>
          </a:xfrm>
          <a:prstGeom prst="rect">
            <a:avLst/>
          </a:prstGeom>
          <a:noFill/>
        </p:spPr>
        <p:txBody>
          <a:bodyPr wrap="square" rtlCol="0">
            <a:spAutoFit/>
          </a:bodyPr>
          <a:lstStyle/>
          <a:p>
            <a:pPr marL="285750" indent="-285750">
              <a:buFont typeface="Arial" panose="020B0604020202020204" pitchFamily="34" charset="0"/>
              <a:buChar char="•"/>
            </a:pPr>
            <a:r>
              <a:rPr lang="ro-RO" dirty="0"/>
              <a:t>Pentru a crește motivația și bunăstarea:</a:t>
            </a:r>
            <a:endParaRPr lang="en-US" dirty="0"/>
          </a:p>
          <a:p>
            <a:endParaRPr lang="en-US" dirty="0"/>
          </a:p>
          <a:p>
            <a:pPr marL="742950" lvl="1" indent="-285750">
              <a:buFont typeface="Wingdings" panose="05000000000000000000" pitchFamily="2" charset="2"/>
              <a:buChar char="Ø"/>
            </a:pPr>
            <a:r>
              <a:rPr lang="ro-RO" dirty="0"/>
              <a:t>Motivație intrinsecă în loc de extrinsecă</a:t>
            </a:r>
            <a:endParaRPr lang="en-US" dirty="0"/>
          </a:p>
          <a:p>
            <a:endParaRPr lang="en-US" dirty="0"/>
          </a:p>
          <a:p>
            <a:pPr marL="742950" lvl="1" indent="-285750">
              <a:buFont typeface="Wingdings" panose="05000000000000000000" pitchFamily="2" charset="2"/>
              <a:buChar char="Ø"/>
            </a:pPr>
            <a:r>
              <a:rPr lang="ro-RO" dirty="0"/>
              <a:t>Promovarea </a:t>
            </a:r>
            <a:r>
              <a:rPr lang="ro-RO" b="1" dirty="0"/>
              <a:t>autonomiei</a:t>
            </a:r>
            <a:r>
              <a:rPr lang="en-US" dirty="0"/>
              <a:t>, </a:t>
            </a:r>
            <a:r>
              <a:rPr lang="ro-RO" dirty="0"/>
              <a:t>a sentimentului de </a:t>
            </a:r>
            <a:r>
              <a:rPr lang="ro-RO" b="1" dirty="0"/>
              <a:t>competență</a:t>
            </a:r>
            <a:r>
              <a:rPr lang="ro-RO" dirty="0"/>
              <a:t>,</a:t>
            </a:r>
            <a:r>
              <a:rPr lang="en-US" dirty="0"/>
              <a:t> </a:t>
            </a:r>
            <a:r>
              <a:rPr lang="en-US" b="1" dirty="0" err="1"/>
              <a:t>respons</a:t>
            </a:r>
            <a:r>
              <a:rPr lang="ro-RO" b="1" dirty="0"/>
              <a:t>abilitate</a:t>
            </a:r>
            <a:r>
              <a:rPr lang="en-US" dirty="0"/>
              <a:t> </a:t>
            </a:r>
            <a:r>
              <a:rPr lang="ro-RO" dirty="0"/>
              <a:t>și </a:t>
            </a:r>
            <a:r>
              <a:rPr lang="ro-RO" b="1" dirty="0"/>
              <a:t>apartenență </a:t>
            </a:r>
            <a:r>
              <a:rPr lang="ro-RO" dirty="0"/>
              <a:t>în locul stimulentelor de natură materială</a:t>
            </a:r>
            <a:r>
              <a:rPr lang="en-US" dirty="0"/>
              <a:t>.</a:t>
            </a:r>
            <a:endParaRPr lang="de-DE" dirty="0"/>
          </a:p>
        </p:txBody>
      </p:sp>
      <p:sp>
        <p:nvSpPr>
          <p:cNvPr id="15" name="TextBox 3">
            <a:extLst>
              <a:ext uri="{FF2B5EF4-FFF2-40B4-BE49-F238E27FC236}">
                <a16:creationId xmlns:a16="http://schemas.microsoft.com/office/drawing/2014/main" xmlns="" id="{0A35846C-3A12-435C-83C8-E0E8B9A4B13F}"/>
              </a:ext>
            </a:extLst>
          </p:cNvPr>
          <p:cNvSpPr txBox="1"/>
          <p:nvPr/>
        </p:nvSpPr>
        <p:spPr>
          <a:xfrm>
            <a:off x="5312593" y="101703"/>
            <a:ext cx="6879407" cy="1569660"/>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învățare</a:t>
            </a:r>
            <a:r>
              <a:rPr lang="en-US" altLang="ko-KR" sz="3200" b="1" dirty="0">
                <a:solidFill>
                  <a:srgbClr val="F36A0D"/>
                </a:solidFill>
                <a:latin typeface="Trebuchet MS" panose="020B0603020202020204" pitchFamily="34" charset="0"/>
                <a:cs typeface="Arial" pitchFamily="34" charset="0"/>
              </a:rPr>
              <a:t> 1 - Ce </a:t>
            </a:r>
            <a:r>
              <a:rPr lang="en-US" altLang="ko-KR" sz="3200" b="1" dirty="0" err="1">
                <a:solidFill>
                  <a:srgbClr val="F36A0D"/>
                </a:solidFill>
                <a:latin typeface="Trebuchet MS" panose="020B0603020202020204" pitchFamily="34" charset="0"/>
                <a:cs typeface="Arial" pitchFamily="34" charset="0"/>
              </a:rPr>
              <a:t>este</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”starea de bine personală”</a:t>
            </a:r>
            <a:r>
              <a:rPr lang="en-US" altLang="ko-KR" sz="3200" b="1" dirty="0">
                <a:solidFill>
                  <a:srgbClr val="F36A0D"/>
                </a:solidFill>
                <a:latin typeface="Trebuchet MS" panose="020B0603020202020204" pitchFamily="34" charset="0"/>
                <a:cs typeface="Arial" pitchFamily="34" charset="0"/>
              </a:rPr>
              <a:t>?</a:t>
            </a:r>
          </a:p>
          <a:p>
            <a:endParaRPr lang="en-US" altLang="ko-KR" sz="32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97330"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04121" y="6404244"/>
            <a:ext cx="620998" cy="401168"/>
          </a:xfrm>
          <a:prstGeom prst="rect">
            <a:avLst/>
          </a:prstGeom>
        </p:spPr>
      </p:pic>
      <p:pic>
        <p:nvPicPr>
          <p:cNvPr id="18" name="Immagin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07127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79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4247</Words>
  <Application>Microsoft Office PowerPoint</Application>
  <PresentationFormat>Widescreen</PresentationFormat>
  <Paragraphs>266</Paragraphs>
  <Slides>22</Slides>
  <Notes>6</Notes>
  <HiddenSlides>0</HiddenSlides>
  <MMClips>1</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22</vt:i4>
      </vt:variant>
    </vt:vector>
  </HeadingPairs>
  <TitlesOfParts>
    <vt:vector size="34" baseType="lpstr">
      <vt:lpstr>Arial Unicode MS</vt:lpstr>
      <vt:lpstr>맑은 고딕</vt:lpstr>
      <vt:lpstr>Arial</vt:lpstr>
      <vt:lpstr>Calibri</vt:lpstr>
      <vt:lpstr>Calibri Light</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220</cp:revision>
  <dcterms:created xsi:type="dcterms:W3CDTF">2020-01-20T05:08:25Z</dcterms:created>
  <dcterms:modified xsi:type="dcterms:W3CDTF">2023-03-03T11:52:23Z</dcterms:modified>
</cp:coreProperties>
</file>