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9"/>
  </p:notesMasterIdLst>
  <p:sldIdLst>
    <p:sldId id="344" r:id="rId4"/>
    <p:sldId id="312" r:id="rId5"/>
    <p:sldId id="337" r:id="rId6"/>
    <p:sldId id="346" r:id="rId7"/>
    <p:sldId id="348" r:id="rId8"/>
    <p:sldId id="347" r:id="rId9"/>
    <p:sldId id="350" r:id="rId10"/>
    <p:sldId id="351" r:id="rId11"/>
    <p:sldId id="354" r:id="rId12"/>
    <p:sldId id="355" r:id="rId13"/>
    <p:sldId id="356" r:id="rId14"/>
    <p:sldId id="357" r:id="rId15"/>
    <p:sldId id="358" r:id="rId16"/>
    <p:sldId id="359" r:id="rId17"/>
    <p:sldId id="360" r:id="rId18"/>
    <p:sldId id="361" r:id="rId19"/>
    <p:sldId id="352" r:id="rId20"/>
    <p:sldId id="353" r:id="rId21"/>
    <p:sldId id="362" r:id="rId22"/>
    <p:sldId id="363" r:id="rId23"/>
    <p:sldId id="364" r:id="rId24"/>
    <p:sldId id="365" r:id="rId25"/>
    <p:sldId id="366" r:id="rId26"/>
    <p:sldId id="321"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a:srgbClr val="E0A92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C3270-ECAE-44F2-B64A-637480CC9069}" v="2" dt="2022-01-05T12:14:39.10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6196" autoAdjust="0"/>
  </p:normalViewPr>
  <p:slideViewPr>
    <p:cSldViewPr snapToGrid="0" showGuides="1">
      <p:cViewPr varScale="1">
        <p:scale>
          <a:sx n="67" d="100"/>
          <a:sy n="67" d="100"/>
        </p:scale>
        <p:origin x="666"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Internet Web Solutions" userId="242157b16fd7c9bb" providerId="LiveId" clId="{86CC3270-ECAE-44F2-B64A-637480CC9069}"/>
    <pc:docChg chg="custSel modSld">
      <pc:chgData name="Miriam Internet Web Solutions" userId="242157b16fd7c9bb" providerId="LiveId" clId="{86CC3270-ECAE-44F2-B64A-637480CC9069}" dt="2022-01-05T12:59:52.624" v="5264" actId="20577"/>
      <pc:docMkLst>
        <pc:docMk/>
      </pc:docMkLst>
      <pc:sldChg chg="modSp mod">
        <pc:chgData name="Miriam Internet Web Solutions" userId="242157b16fd7c9bb" providerId="LiveId" clId="{86CC3270-ECAE-44F2-B64A-637480CC9069}" dt="2022-01-05T12:31:04.551" v="1853" actId="20577"/>
        <pc:sldMkLst>
          <pc:docMk/>
          <pc:sldMk cId="1506027254" sldId="347"/>
        </pc:sldMkLst>
        <pc:spChg chg="mod">
          <ac:chgData name="Miriam Internet Web Solutions" userId="242157b16fd7c9bb" providerId="LiveId" clId="{86CC3270-ECAE-44F2-B64A-637480CC9069}" dt="2022-01-05T12:31:04.551" v="1853" actId="20577"/>
          <ac:spMkLst>
            <pc:docMk/>
            <pc:sldMk cId="1506027254" sldId="347"/>
            <ac:spMk id="35" creationId="{486A650B-1B81-458B-B55E-5B3AF64550EB}"/>
          </ac:spMkLst>
        </pc:spChg>
      </pc:sldChg>
      <pc:sldChg chg="modSp mod">
        <pc:chgData name="Miriam Internet Web Solutions" userId="242157b16fd7c9bb" providerId="LiveId" clId="{86CC3270-ECAE-44F2-B64A-637480CC9069}" dt="2022-01-05T12:17:49.351" v="1099" actId="1076"/>
        <pc:sldMkLst>
          <pc:docMk/>
          <pc:sldMk cId="2304985871" sldId="348"/>
        </pc:sldMkLst>
        <pc:spChg chg="mod">
          <ac:chgData name="Miriam Internet Web Solutions" userId="242157b16fd7c9bb" providerId="LiveId" clId="{86CC3270-ECAE-44F2-B64A-637480CC9069}" dt="2022-01-05T12:17:49.351" v="1099" actId="1076"/>
          <ac:spMkLst>
            <pc:docMk/>
            <pc:sldMk cId="2304985871" sldId="348"/>
            <ac:spMk id="35" creationId="{486A650B-1B81-458B-B55E-5B3AF64550EB}"/>
          </ac:spMkLst>
        </pc:spChg>
      </pc:sldChg>
      <pc:sldChg chg="modSp mod">
        <pc:chgData name="Miriam Internet Web Solutions" userId="242157b16fd7c9bb" providerId="LiveId" clId="{86CC3270-ECAE-44F2-B64A-637480CC9069}" dt="2022-01-05T12:35:08.447" v="2276" actId="6549"/>
        <pc:sldMkLst>
          <pc:docMk/>
          <pc:sldMk cId="1711017199" sldId="350"/>
        </pc:sldMkLst>
        <pc:spChg chg="mod">
          <ac:chgData name="Miriam Internet Web Solutions" userId="242157b16fd7c9bb" providerId="LiveId" clId="{86CC3270-ECAE-44F2-B64A-637480CC9069}" dt="2022-01-05T12:35:08.447" v="2276" actId="6549"/>
          <ac:spMkLst>
            <pc:docMk/>
            <pc:sldMk cId="1711017199" sldId="350"/>
            <ac:spMk id="8" creationId="{E03BCF01-14C5-432E-879F-80D50BD91AC3}"/>
          </ac:spMkLst>
        </pc:spChg>
      </pc:sldChg>
      <pc:sldChg chg="modSp mod">
        <pc:chgData name="Miriam Internet Web Solutions" userId="242157b16fd7c9bb" providerId="LiveId" clId="{86CC3270-ECAE-44F2-B64A-637480CC9069}" dt="2022-01-05T12:43:01.668" v="3518" actId="20577"/>
        <pc:sldMkLst>
          <pc:docMk/>
          <pc:sldMk cId="4236016638" sldId="351"/>
        </pc:sldMkLst>
        <pc:graphicFrameChg chg="modGraphic">
          <ac:chgData name="Miriam Internet Web Solutions" userId="242157b16fd7c9bb" providerId="LiveId" clId="{86CC3270-ECAE-44F2-B64A-637480CC9069}" dt="2022-01-05T12:43:01.668" v="3518" actId="20577"/>
          <ac:graphicFrameMkLst>
            <pc:docMk/>
            <pc:sldMk cId="4236016638" sldId="351"/>
            <ac:graphicFrameMk id="8" creationId="{46A9099B-BC41-4E04-BD19-AB22A49C46AF}"/>
          </ac:graphicFrameMkLst>
        </pc:graphicFrameChg>
      </pc:sldChg>
      <pc:sldChg chg="modSp mod">
        <pc:chgData name="Miriam Internet Web Solutions" userId="242157b16fd7c9bb" providerId="LiveId" clId="{86CC3270-ECAE-44F2-B64A-637480CC9069}" dt="2022-01-05T12:54:46.669" v="4448" actId="20577"/>
        <pc:sldMkLst>
          <pc:docMk/>
          <pc:sldMk cId="3371424894" sldId="354"/>
        </pc:sldMkLst>
        <pc:spChg chg="mod">
          <ac:chgData name="Miriam Internet Web Solutions" userId="242157b16fd7c9bb" providerId="LiveId" clId="{86CC3270-ECAE-44F2-B64A-637480CC9069}" dt="2022-01-05T12:54:46.669" v="4448" actId="20577"/>
          <ac:spMkLst>
            <pc:docMk/>
            <pc:sldMk cId="3371424894" sldId="354"/>
            <ac:spMk id="35" creationId="{486A650B-1B81-458B-B55E-5B3AF64550EB}"/>
          </ac:spMkLst>
        </pc:spChg>
      </pc:sldChg>
      <pc:sldChg chg="modSp mod">
        <pc:chgData name="Miriam Internet Web Solutions" userId="242157b16fd7c9bb" providerId="LiveId" clId="{86CC3270-ECAE-44F2-B64A-637480CC9069}" dt="2022-01-05T12:59:52.624" v="5264" actId="20577"/>
        <pc:sldMkLst>
          <pc:docMk/>
          <pc:sldMk cId="4244797319" sldId="355"/>
        </pc:sldMkLst>
        <pc:spChg chg="mod">
          <ac:chgData name="Miriam Internet Web Solutions" userId="242157b16fd7c9bb" providerId="LiveId" clId="{86CC3270-ECAE-44F2-B64A-637480CC9069}" dt="2022-01-05T12:57:11.951" v="4798" actId="20577"/>
          <ac:spMkLst>
            <pc:docMk/>
            <pc:sldMk cId="4244797319" sldId="355"/>
            <ac:spMk id="8" creationId="{0A3CA84D-E015-4393-90CE-36B491ECB75B}"/>
          </ac:spMkLst>
        </pc:spChg>
        <pc:spChg chg="mod">
          <ac:chgData name="Miriam Internet Web Solutions" userId="242157b16fd7c9bb" providerId="LiveId" clId="{86CC3270-ECAE-44F2-B64A-637480CC9069}" dt="2022-01-05T12:59:52.624" v="5264" actId="20577"/>
          <ac:spMkLst>
            <pc:docMk/>
            <pc:sldMk cId="4244797319" sldId="355"/>
            <ac:spMk id="9" creationId="{01117CA6-B026-4C02-8261-ACB29C30CE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publications.jrc.ec.europa.eu/repository/handle/JRC110624" TargetMode="External"/><Relationship Id="rId7"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s://publications.jrc.ec.europa.eu/repository/handle/JRC120376"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68812" y="3995409"/>
            <a:ext cx="11774659" cy="2062103"/>
          </a:xfrm>
          <a:prstGeom prst="rect">
            <a:avLst/>
          </a:prstGeom>
          <a:noFill/>
        </p:spPr>
        <p:txBody>
          <a:bodyPr wrap="square" rtlCol="0" anchor="ctr">
            <a:spAutoFit/>
          </a:bodyPr>
          <a:lstStyle/>
          <a:p>
            <a:pPr algn="ctr"/>
            <a:r>
              <a:rPr lang="en-US" altLang="ko-KR" sz="3200" b="1">
                <a:solidFill>
                  <a:schemeClr val="bg1"/>
                </a:solidFill>
                <a:cs typeface="Arial" pitchFamily="34" charset="0"/>
              </a:rPr>
              <a:t>Gestión de Proyectos para Teletrabajadores: </a:t>
            </a:r>
          </a:p>
          <a:p>
            <a:pPr algn="ctr"/>
            <a:r>
              <a:rPr lang="en-US" altLang="ko-KR" sz="3200" b="1" err="1">
                <a:solidFill>
                  <a:schemeClr val="bg1"/>
                </a:solidFill>
                <a:cs typeface="Arial" pitchFamily="34" charset="0"/>
              </a:rPr>
              <a:t>Aprovechamiento</a:t>
            </a:r>
            <a:r>
              <a:rPr lang="en-US" altLang="ko-KR" sz="3200" b="1">
                <a:solidFill>
                  <a:schemeClr val="bg1"/>
                </a:solidFill>
                <a:cs typeface="Arial" pitchFamily="34" charset="0"/>
              </a:rPr>
              <a:t> de las </a:t>
            </a:r>
            <a:r>
              <a:rPr lang="en-US" altLang="ko-KR" sz="3200" b="1" err="1">
                <a:solidFill>
                  <a:schemeClr val="bg1"/>
                </a:solidFill>
                <a:cs typeface="Arial" pitchFamily="34" charset="0"/>
              </a:rPr>
              <a:t>buenas</a:t>
            </a:r>
            <a:r>
              <a:rPr lang="en-US" altLang="ko-KR" sz="3200" b="1">
                <a:solidFill>
                  <a:schemeClr val="bg1"/>
                </a:solidFill>
                <a:cs typeface="Arial" pitchFamily="34" charset="0"/>
              </a:rPr>
              <a:t> </a:t>
            </a:r>
            <a:r>
              <a:rPr lang="en-US" altLang="ko-KR" sz="3200" b="1" err="1">
                <a:solidFill>
                  <a:schemeClr val="bg1"/>
                </a:solidFill>
                <a:cs typeface="Arial" pitchFamily="34" charset="0"/>
              </a:rPr>
              <a:t>practicas</a:t>
            </a:r>
            <a:r>
              <a:rPr lang="en-US" altLang="ko-KR" sz="3200" b="1">
                <a:solidFill>
                  <a:schemeClr val="bg1"/>
                </a:solidFill>
                <a:cs typeface="Arial" pitchFamily="34" charset="0"/>
              </a:rPr>
              <a:t> del </a:t>
            </a:r>
            <a:r>
              <a:rPr lang="en-US" altLang="ko-KR" sz="3200" b="1" err="1">
                <a:solidFill>
                  <a:schemeClr val="bg1"/>
                </a:solidFill>
                <a:cs typeface="Arial" pitchFamily="34" charset="0"/>
              </a:rPr>
              <a:t>marco</a:t>
            </a:r>
            <a:r>
              <a:rPr lang="en-US" altLang="ko-KR" sz="3200" b="1">
                <a:solidFill>
                  <a:schemeClr val="bg1"/>
                </a:solidFill>
                <a:cs typeface="Arial" pitchFamily="34" charset="0"/>
              </a:rPr>
              <a:t> </a:t>
            </a:r>
            <a:r>
              <a:rPr lang="en-US" altLang="ko-KR" sz="3200" b="1" err="1">
                <a:solidFill>
                  <a:schemeClr val="bg1"/>
                </a:solidFill>
                <a:cs typeface="Arial" pitchFamily="34" charset="0"/>
              </a:rPr>
              <a:t>DigComp</a:t>
            </a:r>
            <a:r>
              <a:rPr lang="en-US" altLang="ko-KR" sz="3200" b="1">
                <a:solidFill>
                  <a:schemeClr val="bg1"/>
                </a:solidFill>
                <a:cs typeface="Arial" pitchFamily="34" charset="0"/>
              </a:rPr>
              <a:t> </a:t>
            </a:r>
          </a:p>
          <a:p>
            <a:pPr algn="ctr"/>
            <a:endParaRPr lang="en-US" altLang="ko-KR" sz="3200" b="1">
              <a:solidFill>
                <a:schemeClr val="bg1"/>
              </a:solidFill>
              <a:cs typeface="Arial" pitchFamily="34" charset="0"/>
            </a:endParaRPr>
          </a:p>
          <a:p>
            <a:pPr algn="ctr"/>
            <a:r>
              <a:rPr lang="en-US" altLang="ko-KR" sz="3200" b="1">
                <a:solidFill>
                  <a:schemeClr val="bg1"/>
                </a:solidFill>
                <a:cs typeface="Arial" pitchFamily="34" charset="0"/>
              </a:rPr>
              <a:t>Partner: IHF </a:t>
            </a:r>
            <a:r>
              <a:rPr lang="en-US" altLang="ko-KR" sz="3200" b="1" err="1">
                <a:solidFill>
                  <a:schemeClr val="bg1"/>
                </a:solidFill>
                <a:cs typeface="Arial" pitchFamily="34" charset="0"/>
              </a:rPr>
              <a:t>asbl</a:t>
            </a:r>
            <a:endParaRPr lang="ko-KR" altLang="en-US" sz="3200" b="1">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2.1: Las </a:t>
            </a:r>
            <a:r>
              <a:rPr lang="en-GB" altLang="es-ES" sz="2400" b="1" err="1">
                <a:solidFill>
                  <a:srgbClr val="0594A9"/>
                </a:solidFill>
                <a:latin typeface="Trebuchet MS" panose="020B0603020202020204" pitchFamily="34" charset="0"/>
                <a:cs typeface="Calibri" panose="020F0502020204030204" pitchFamily="34" charset="0"/>
              </a:rPr>
              <a:t>competencias</a:t>
            </a:r>
            <a:r>
              <a:rPr lang="en-GB" altLang="es-ES" sz="2400" b="1">
                <a:solidFill>
                  <a:srgbClr val="0594A9"/>
                </a:solidFill>
                <a:latin typeface="Trebuchet MS" panose="020B0603020202020204" pitchFamily="34" charset="0"/>
                <a:cs typeface="Calibri" panose="020F0502020204030204" pitchFamily="34" charset="0"/>
              </a:rPr>
              <a:t> de la </a:t>
            </a:r>
            <a:r>
              <a:rPr lang="en-GB" altLang="es-ES" sz="2400" b="1" err="1">
                <a:solidFill>
                  <a:srgbClr val="0594A9"/>
                </a:solidFill>
                <a:latin typeface="Trebuchet MS" panose="020B0603020202020204" pitchFamily="34" charset="0"/>
                <a:cs typeface="Calibri" panose="020F0502020204030204" pitchFamily="34" charset="0"/>
              </a:rPr>
              <a:t>segunda</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área</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formación</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DigComp</a:t>
            </a:r>
            <a:endParaRPr lang="en-GB" altLang="es-ES" sz="240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sp>
        <p:nvSpPr>
          <p:cNvPr id="8" name="CuadroTexto 34">
            <a:extLst>
              <a:ext uri="{FF2B5EF4-FFF2-40B4-BE49-F238E27FC236}">
                <a16:creationId xmlns:a16="http://schemas.microsoft.com/office/drawing/2014/main" xmlns="" id="{0A3CA84D-E015-4393-90CE-36B491ECB75B}"/>
              </a:ext>
            </a:extLst>
          </p:cNvPr>
          <p:cNvSpPr txBox="1"/>
          <p:nvPr/>
        </p:nvSpPr>
        <p:spPr>
          <a:xfrm>
            <a:off x="556359" y="1525211"/>
            <a:ext cx="5183259" cy="3785652"/>
          </a:xfrm>
          <a:prstGeom prst="rect">
            <a:avLst/>
          </a:prstGeom>
          <a:noFill/>
        </p:spPr>
        <p:txBody>
          <a:bodyPr wrap="square">
            <a:spAutoFit/>
          </a:bodyPr>
          <a:lstStyle/>
          <a:p>
            <a:pPr algn="just">
              <a:defRPr/>
            </a:pPr>
            <a:endParaRPr lang="en-GB" sz="2400">
              <a:latin typeface="Calibri" panose="020F0502020204030204" pitchFamily="34" charset="0"/>
              <a:ea typeface="Times New Roman" panose="02020603050405020304" pitchFamily="18" charset="0"/>
            </a:endParaRPr>
          </a:p>
          <a:p>
            <a:pPr algn="just">
              <a:defRPr/>
            </a:pPr>
            <a:endParaRPr lang="en-GB" sz="2400">
              <a:effectLst/>
              <a:latin typeface="Calibri" panose="020F0502020204030204" pitchFamily="34" charset="0"/>
              <a:ea typeface="Times New Roman" panose="02020603050405020304" pitchFamily="18" charset="0"/>
            </a:endParaRPr>
          </a:p>
          <a:p>
            <a:pPr algn="just">
              <a:defRPr/>
            </a:pPr>
            <a:r>
              <a:rPr lang="en-GB" sz="2400">
                <a:effectLst/>
                <a:latin typeface="Calibri" panose="020F0502020204030204" pitchFamily="34" charset="0"/>
                <a:ea typeface="Times New Roman" panose="02020603050405020304" pitchFamily="18" charset="0"/>
              </a:rPr>
              <a:t>Considerando la escala y el alcance de las actividades de la gestión tradicional de proyectos, </a:t>
            </a:r>
            <a:r>
              <a:rPr lang="en-GB" sz="2400" b="1">
                <a:effectLst/>
                <a:latin typeface="Calibri" panose="020F0502020204030204" pitchFamily="34" charset="0"/>
                <a:ea typeface="Times New Roman" panose="02020603050405020304" pitchFamily="18" charset="0"/>
              </a:rPr>
              <a:t>interactuar</a:t>
            </a:r>
            <a:r>
              <a:rPr lang="en-GB" sz="2400">
                <a:effectLst/>
                <a:latin typeface="Calibri" panose="020F0502020204030204" pitchFamily="34" charset="0"/>
                <a:ea typeface="Times New Roman" panose="02020603050405020304" pitchFamily="18" charset="0"/>
              </a:rPr>
              <a:t>, </a:t>
            </a:r>
            <a:r>
              <a:rPr lang="en-GB" sz="2400" b="1">
                <a:latin typeface="Calibri" panose="020F0502020204030204" pitchFamily="34" charset="0"/>
                <a:ea typeface="Times New Roman" panose="02020603050405020304" pitchFamily="18" charset="0"/>
              </a:rPr>
              <a:t>compartir </a:t>
            </a:r>
            <a:r>
              <a:rPr lang="en-GB" sz="2400">
                <a:effectLst/>
                <a:latin typeface="Calibri" panose="020F0502020204030204" pitchFamily="34" charset="0"/>
                <a:ea typeface="Times New Roman" panose="02020603050405020304" pitchFamily="18" charset="0"/>
              </a:rPr>
              <a:t>y </a:t>
            </a:r>
            <a:r>
              <a:rPr lang="en-GB" sz="2400" b="1">
                <a:effectLst/>
                <a:latin typeface="Calibri" panose="020F0502020204030204" pitchFamily="34" charset="0"/>
                <a:ea typeface="Times New Roman" panose="02020603050405020304" pitchFamily="18" charset="0"/>
              </a:rPr>
              <a:t>colaborar</a:t>
            </a:r>
            <a:r>
              <a:rPr lang="en-GB" sz="2400">
                <a:effectLst/>
                <a:latin typeface="Calibri" panose="020F0502020204030204" pitchFamily="34" charset="0"/>
                <a:ea typeface="Times New Roman" panose="02020603050405020304" pitchFamily="18" charset="0"/>
              </a:rPr>
              <a:t> a través de tecnologías digitales (respectivamente, competencia nº. 2.1, 2.2 </a:t>
            </a:r>
            <a:r>
              <a:rPr lang="en-GB" sz="2400">
                <a:latin typeface="Calibri" panose="020F0502020204030204" pitchFamily="34" charset="0"/>
                <a:ea typeface="Times New Roman" panose="02020603050405020304" pitchFamily="18" charset="0"/>
              </a:rPr>
              <a:t>y</a:t>
            </a:r>
            <a:r>
              <a:rPr lang="en-GB" sz="2400">
                <a:effectLst/>
                <a:latin typeface="Calibri" panose="020F0502020204030204" pitchFamily="34" charset="0"/>
                <a:ea typeface="Times New Roman" panose="02020603050405020304" pitchFamily="18" charset="0"/>
              </a:rPr>
              <a:t> 2.4) son </a:t>
            </a:r>
            <a:r>
              <a:rPr lang="en-GB" sz="2400" b="1">
                <a:solidFill>
                  <a:srgbClr val="0594A9"/>
                </a:solidFill>
                <a:latin typeface="Calibri" panose="020F0502020204030204" pitchFamily="34" charset="0"/>
                <a:ea typeface="Times New Roman" panose="02020603050405020304" pitchFamily="18" charset="0"/>
              </a:rPr>
              <a:t>competencias técnicas</a:t>
            </a:r>
            <a:r>
              <a:rPr lang="en-GB" sz="2400">
                <a:effectLst/>
                <a:latin typeface="Calibri" panose="020F0502020204030204" pitchFamily="34" charset="0"/>
                <a:ea typeface="Times New Roman" panose="02020603050405020304" pitchFamily="18" charset="0"/>
              </a:rPr>
              <a:t> esenciales para los project managers en remoto.</a:t>
            </a:r>
            <a:endParaRPr lang="en-GB" sz="2400">
              <a:effectLst/>
              <a:latin typeface="Times New Roman" panose="02020603050405020304" pitchFamily="18" charset="0"/>
              <a:ea typeface="Times New Roman" panose="02020603050405020304" pitchFamily="18" charset="0"/>
            </a:endParaRPr>
          </a:p>
        </p:txBody>
      </p:sp>
      <p:sp>
        <p:nvSpPr>
          <p:cNvPr id="9" name="CuadroTexto 34">
            <a:extLst>
              <a:ext uri="{FF2B5EF4-FFF2-40B4-BE49-F238E27FC236}">
                <a16:creationId xmlns:a16="http://schemas.microsoft.com/office/drawing/2014/main" xmlns="" id="{01117CA6-B026-4C02-8261-ACB29C30CE1C}"/>
              </a:ext>
            </a:extLst>
          </p:cNvPr>
          <p:cNvSpPr txBox="1"/>
          <p:nvPr/>
        </p:nvSpPr>
        <p:spPr>
          <a:xfrm>
            <a:off x="6096000" y="1525211"/>
            <a:ext cx="5183259" cy="4154984"/>
          </a:xfrm>
          <a:prstGeom prst="rect">
            <a:avLst/>
          </a:prstGeom>
          <a:noFill/>
        </p:spPr>
        <p:txBody>
          <a:bodyPr wrap="square">
            <a:spAutoFit/>
          </a:bodyPr>
          <a:lstStyle/>
          <a:p>
            <a:pPr algn="just">
              <a:defRPr/>
            </a:pPr>
            <a:endParaRPr lang="en-GB" sz="2400">
              <a:latin typeface="Calibri" panose="020F0502020204030204" pitchFamily="34" charset="0"/>
              <a:ea typeface="Times New Roman" panose="02020603050405020304" pitchFamily="18" charset="0"/>
            </a:endParaRPr>
          </a:p>
          <a:p>
            <a:pPr algn="just">
              <a:defRPr/>
            </a:pPr>
            <a:endParaRPr lang="en-GB" sz="2400">
              <a:effectLst/>
              <a:latin typeface="Calibri" panose="020F0502020204030204" pitchFamily="34" charset="0"/>
              <a:ea typeface="Times New Roman" panose="02020603050405020304" pitchFamily="18" charset="0"/>
            </a:endParaRPr>
          </a:p>
          <a:p>
            <a:pPr algn="just">
              <a:defRPr/>
            </a:pPr>
            <a:r>
              <a:rPr lang="en-GB" sz="2400">
                <a:latin typeface="Calibri" panose="020F0502020204030204" pitchFamily="34" charset="0"/>
                <a:ea typeface="Times New Roman" panose="02020603050405020304" pitchFamily="18" charset="0"/>
              </a:rPr>
              <a:t>Por otro lado, </a:t>
            </a:r>
            <a:r>
              <a:rPr lang="en-GB" sz="2400" b="1">
                <a:latin typeface="Calibri" panose="020F0502020204030204" pitchFamily="34" charset="0"/>
                <a:ea typeface="Times New Roman" panose="02020603050405020304" pitchFamily="18" charset="0"/>
              </a:rPr>
              <a:t>la etiqueta de red</a:t>
            </a:r>
            <a:r>
              <a:rPr lang="en-GB" sz="2400">
                <a:latin typeface="Calibri" panose="020F0502020204030204" pitchFamily="34" charset="0"/>
                <a:ea typeface="Times New Roman" panose="02020603050405020304" pitchFamily="18" charset="0"/>
              </a:rPr>
              <a:t> y la </a:t>
            </a:r>
            <a:r>
              <a:rPr lang="en-GB" sz="2400" b="1">
                <a:latin typeface="Calibri" panose="020F0502020204030204" pitchFamily="34" charset="0"/>
                <a:ea typeface="Times New Roman" panose="02020603050405020304" pitchFamily="18" charset="0"/>
              </a:rPr>
              <a:t>gestión de la identidad digital </a:t>
            </a:r>
            <a:r>
              <a:rPr lang="en-GB" sz="2400">
                <a:latin typeface="Calibri" panose="020F0502020204030204" pitchFamily="34" charset="0"/>
                <a:ea typeface="Times New Roman" panose="02020603050405020304" pitchFamily="18" charset="0"/>
              </a:rPr>
              <a:t>(respectivamente, competencia nº. 2.5 y 2.6) se convierten en </a:t>
            </a:r>
            <a:r>
              <a:rPr lang="en-GB" sz="2400" b="1">
                <a:solidFill>
                  <a:srgbClr val="0594A9"/>
                </a:solidFill>
                <a:latin typeface="Calibri" panose="020F0502020204030204" pitchFamily="34" charset="0"/>
                <a:ea typeface="Times New Roman" panose="02020603050405020304" pitchFamily="18" charset="0"/>
              </a:rPr>
              <a:t>competencias blandas </a:t>
            </a:r>
            <a:r>
              <a:rPr lang="en-GB" sz="2400">
                <a:latin typeface="Calibri" panose="020F0502020204030204" pitchFamily="34" charset="0"/>
                <a:ea typeface="Times New Roman" panose="02020603050405020304" pitchFamily="18" charset="0"/>
              </a:rPr>
              <a:t>fundamentales</a:t>
            </a:r>
            <a:r>
              <a:rPr lang="en-GB" sz="2400" b="1">
                <a:solidFill>
                  <a:srgbClr val="0594A9"/>
                </a:solidFill>
                <a:latin typeface="Calibri" panose="020F0502020204030204" pitchFamily="34" charset="0"/>
                <a:ea typeface="Times New Roman" panose="02020603050405020304" pitchFamily="18" charset="0"/>
              </a:rPr>
              <a:t> </a:t>
            </a:r>
            <a:r>
              <a:rPr lang="en-GB" sz="2400">
                <a:latin typeface="Calibri" panose="020F0502020204030204" pitchFamily="34" charset="0"/>
                <a:ea typeface="Times New Roman" panose="02020603050405020304" pitchFamily="18" charset="0"/>
              </a:rPr>
              <a:t>para validar a ojos de una persona ajena los propios valores, la reputación y la fiabilidad, tal y como normalmente se intenta hacer en persona.</a:t>
            </a:r>
            <a:endParaRPr lang="en-GB" sz="2400" b="1">
              <a:solidFill>
                <a:srgbClr val="0594A9"/>
              </a:solidFill>
              <a:effectLst/>
              <a:latin typeface="Times New Roman" panose="02020603050405020304" pitchFamily="18" charset="0"/>
              <a:ea typeface="Times New Roman" panose="02020603050405020304" pitchFamily="18"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2" name="Immagin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479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785652"/>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2.2: </a:t>
            </a:r>
            <a:r>
              <a:rPr lang="en-GB" altLang="es-ES" sz="2400" b="1" err="1">
                <a:solidFill>
                  <a:srgbClr val="0594A9"/>
                </a:solidFill>
                <a:latin typeface="Trebuchet MS" panose="020B0603020202020204" pitchFamily="34" charset="0"/>
                <a:cs typeface="Calibri" panose="020F0502020204030204" pitchFamily="34" charset="0"/>
              </a:rPr>
              <a:t>Aprovechando</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DigComp</a:t>
            </a:r>
            <a:r>
              <a:rPr lang="en-GB" altLang="es-ES" sz="2400" b="1">
                <a:solidFill>
                  <a:srgbClr val="0594A9"/>
                </a:solidFill>
                <a:latin typeface="Trebuchet MS" panose="020B0603020202020204" pitchFamily="34" charset="0"/>
                <a:cs typeface="Calibri" panose="020F0502020204030204" pitchFamily="34" charset="0"/>
              </a:rPr>
              <a:t> a </a:t>
            </a:r>
            <a:r>
              <a:rPr lang="en-GB" altLang="es-ES" sz="2400" b="1" err="1">
                <a:solidFill>
                  <a:srgbClr val="0594A9"/>
                </a:solidFill>
                <a:latin typeface="Trebuchet MS" panose="020B0603020202020204" pitchFamily="34" charset="0"/>
                <a:cs typeface="Calibri" panose="020F0502020204030204" pitchFamily="34" charset="0"/>
              </a:rPr>
              <a:t>tu</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favor</a:t>
            </a:r>
            <a:endParaRPr lang="en-GB" altLang="es-ES" sz="2400" b="1">
              <a:solidFill>
                <a:srgbClr val="0594A9"/>
              </a:solidFill>
              <a:latin typeface="Trebuchet MS" panose="020B0603020202020204" pitchFamily="34" charset="0"/>
              <a:cs typeface="Calibri" panose="020F0502020204030204" pitchFamily="34" charset="0"/>
            </a:endParaRPr>
          </a:p>
          <a:p>
            <a:pPr>
              <a:defRPr/>
            </a:pPr>
            <a:endParaRPr lang="en-GB" altLang="es-ES" sz="2400">
              <a:latin typeface="Trebuchet MS" panose="020B0603020202020204" pitchFamily="34" charset="0"/>
              <a:cs typeface="Calibri" panose="020F0502020204030204" pitchFamily="34" charset="0"/>
            </a:endParaRPr>
          </a:p>
          <a:p>
            <a:pPr algn="just">
              <a:defRPr/>
            </a:pPr>
            <a:r>
              <a:rPr lang="en-GB" sz="2400">
                <a:latin typeface="Calibri" panose="020F0502020204030204" pitchFamily="34" charset="0"/>
                <a:ea typeface="Times New Roman" panose="02020603050405020304" pitchFamily="18" charset="0"/>
              </a:rPr>
              <a:t>A día de hoy, el DigComp 2.1 sigue siendo uno de los marcos más completos (si no el más completo) para la evaluación de la preparación y la capacidad de respuesta en materia de tecnologías de la información de los ciudadanos, así como de las administraciones públicas y las organizaciones privadas. </a:t>
            </a:r>
          </a:p>
          <a:p>
            <a:pPr algn="just">
              <a:defRPr/>
            </a:pPr>
            <a:endParaRPr lang="en-GB" sz="2400">
              <a:effectLst/>
              <a:latin typeface="Calibri" panose="020F0502020204030204" pitchFamily="34" charset="0"/>
              <a:ea typeface="Times New Roman" panose="02020603050405020304" pitchFamily="18" charset="0"/>
            </a:endParaRPr>
          </a:p>
          <a:p>
            <a:pPr algn="just">
              <a:defRPr/>
            </a:pPr>
            <a:r>
              <a:rPr lang="en-GB" sz="2400">
                <a:effectLst/>
                <a:latin typeface="Calibri" panose="020F0502020204030204" pitchFamily="34" charset="0"/>
                <a:ea typeface="Times New Roman" panose="02020603050405020304" pitchFamily="18" charset="0"/>
              </a:rPr>
              <a:t>Lo primero que podrías intentar es realizar una autoevaluación, por tu cuenta o con tu equipo de proyecto, </a:t>
            </a:r>
            <a:r>
              <a:rPr lang="en-GB" sz="2400">
                <a:latin typeface="Calibri" panose="020F0502020204030204" pitchFamily="34" charset="0"/>
                <a:ea typeface="Times New Roman" panose="02020603050405020304" pitchFamily="18" charset="0"/>
              </a:rPr>
              <a:t>y observar cuál es tu nivel actual de competencias en Colaboración y Cooperación para el trabajo a distancia y la gestión remota de proyectos.</a:t>
            </a:r>
            <a:endParaRPr lang="en-GB" sz="2400">
              <a:effectLst/>
              <a:latin typeface="Times New Roman" panose="02020603050405020304" pitchFamily="18"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402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2.3: </a:t>
            </a:r>
            <a:r>
              <a:rPr lang="en-GB" altLang="es-ES" sz="2400" b="1" err="1">
                <a:solidFill>
                  <a:srgbClr val="0594A9"/>
                </a:solidFill>
                <a:latin typeface="Trebuchet MS" panose="020B0603020202020204" pitchFamily="34" charset="0"/>
                <a:cs typeface="Calibri" panose="020F0502020204030204" pitchFamily="34" charset="0"/>
              </a:rPr>
              <a:t>Interactuando</a:t>
            </a:r>
            <a:r>
              <a:rPr lang="en-GB" altLang="es-ES" sz="2400" b="1">
                <a:solidFill>
                  <a:srgbClr val="0594A9"/>
                </a:solidFill>
                <a:latin typeface="Trebuchet MS" panose="020B0603020202020204" pitchFamily="34" charset="0"/>
                <a:cs typeface="Calibri" panose="020F0502020204030204" pitchFamily="34" charset="0"/>
              </a:rPr>
              <a:t> a </a:t>
            </a:r>
            <a:r>
              <a:rPr lang="en-GB" altLang="es-ES" sz="2400" b="1" err="1">
                <a:solidFill>
                  <a:srgbClr val="0594A9"/>
                </a:solidFill>
                <a:latin typeface="Trebuchet MS" panose="020B0603020202020204" pitchFamily="34" charset="0"/>
                <a:cs typeface="Calibri" panose="020F0502020204030204" pitchFamily="34" charset="0"/>
              </a:rPr>
              <a:t>través</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tecnologías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digitales</a:t>
            </a:r>
            <a:endParaRPr lang="en-GB" altLang="es-ES" sz="2400" b="1">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pic>
        <p:nvPicPr>
          <p:cNvPr id="5" name="Immagine 4">
            <a:extLst>
              <a:ext uri="{FF2B5EF4-FFF2-40B4-BE49-F238E27FC236}">
                <a16:creationId xmlns:a16="http://schemas.microsoft.com/office/drawing/2014/main" xmlns="" id="{6247CE33-B0A0-4CFE-AADF-4CB9F1F1BF0D}"/>
              </a:ext>
            </a:extLst>
          </p:cNvPr>
          <p:cNvPicPr>
            <a:picLocks noChangeAspect="1"/>
          </p:cNvPicPr>
          <p:nvPr/>
        </p:nvPicPr>
        <p:blipFill>
          <a:blip r:embed="rId3"/>
          <a:stretch>
            <a:fillRect/>
          </a:stretch>
        </p:blipFill>
        <p:spPr>
          <a:xfrm>
            <a:off x="0" y="1988737"/>
            <a:ext cx="12192000" cy="3297094"/>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778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2.4: </a:t>
            </a:r>
            <a:r>
              <a:rPr lang="en-GB" altLang="es-ES" sz="2400" b="1" err="1">
                <a:solidFill>
                  <a:srgbClr val="0594A9"/>
                </a:solidFill>
                <a:latin typeface="Trebuchet MS" panose="020B0603020202020204" pitchFamily="34" charset="0"/>
                <a:cs typeface="Calibri" panose="020F0502020204030204" pitchFamily="34" charset="0"/>
              </a:rPr>
              <a:t>Compartiendo</a:t>
            </a:r>
            <a:r>
              <a:rPr lang="en-GB" altLang="es-ES" sz="2400" b="1">
                <a:solidFill>
                  <a:srgbClr val="0594A9"/>
                </a:solidFill>
                <a:latin typeface="Trebuchet MS" panose="020B0603020202020204" pitchFamily="34" charset="0"/>
                <a:cs typeface="Calibri" panose="020F0502020204030204" pitchFamily="34" charset="0"/>
              </a:rPr>
              <a:t> a </a:t>
            </a:r>
            <a:r>
              <a:rPr lang="en-GB" altLang="es-ES" sz="2400" b="1" err="1">
                <a:solidFill>
                  <a:srgbClr val="0594A9"/>
                </a:solidFill>
                <a:latin typeface="Trebuchet MS" panose="020B0603020202020204" pitchFamily="34" charset="0"/>
                <a:cs typeface="Calibri" panose="020F0502020204030204" pitchFamily="34" charset="0"/>
              </a:rPr>
              <a:t>través</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tecnologías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digitales</a:t>
            </a:r>
            <a:endParaRPr lang="en-GB" altLang="es-ES" sz="2400" b="1">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pic>
        <p:nvPicPr>
          <p:cNvPr id="3" name="Immagine 2">
            <a:extLst>
              <a:ext uri="{FF2B5EF4-FFF2-40B4-BE49-F238E27FC236}">
                <a16:creationId xmlns:a16="http://schemas.microsoft.com/office/drawing/2014/main" xmlns="" id="{64896605-A453-4092-9470-FD6584EF5357}"/>
              </a:ext>
            </a:extLst>
          </p:cNvPr>
          <p:cNvPicPr>
            <a:picLocks noChangeAspect="1"/>
          </p:cNvPicPr>
          <p:nvPr/>
        </p:nvPicPr>
        <p:blipFill>
          <a:blip r:embed="rId3"/>
          <a:stretch>
            <a:fillRect/>
          </a:stretch>
        </p:blipFill>
        <p:spPr>
          <a:xfrm>
            <a:off x="-1" y="1988737"/>
            <a:ext cx="12192000" cy="3496368"/>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477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2.5: </a:t>
            </a:r>
            <a:r>
              <a:rPr lang="en-GB" altLang="es-ES" sz="2400" b="1" err="1">
                <a:solidFill>
                  <a:srgbClr val="0594A9"/>
                </a:solidFill>
                <a:latin typeface="Trebuchet MS" panose="020B0603020202020204" pitchFamily="34" charset="0"/>
                <a:cs typeface="Calibri" panose="020F0502020204030204" pitchFamily="34" charset="0"/>
              </a:rPr>
              <a:t>Colaborando</a:t>
            </a:r>
            <a:r>
              <a:rPr lang="en-GB" altLang="es-ES" sz="2400" b="1">
                <a:solidFill>
                  <a:srgbClr val="0594A9"/>
                </a:solidFill>
                <a:latin typeface="Trebuchet MS" panose="020B0603020202020204" pitchFamily="34" charset="0"/>
                <a:cs typeface="Calibri" panose="020F0502020204030204" pitchFamily="34" charset="0"/>
              </a:rPr>
              <a:t> a </a:t>
            </a:r>
            <a:r>
              <a:rPr lang="en-GB" altLang="es-ES" sz="2400" b="1" err="1">
                <a:solidFill>
                  <a:srgbClr val="0594A9"/>
                </a:solidFill>
                <a:latin typeface="Trebuchet MS" panose="020B0603020202020204" pitchFamily="34" charset="0"/>
                <a:cs typeface="Calibri" panose="020F0502020204030204" pitchFamily="34" charset="0"/>
              </a:rPr>
              <a:t>través</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tecnologías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digitales</a:t>
            </a:r>
            <a:endParaRPr lang="en-GB" altLang="es-ES" sz="2400" b="1">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pic>
        <p:nvPicPr>
          <p:cNvPr id="4" name="Immagine 3">
            <a:extLst>
              <a:ext uri="{FF2B5EF4-FFF2-40B4-BE49-F238E27FC236}">
                <a16:creationId xmlns:a16="http://schemas.microsoft.com/office/drawing/2014/main" xmlns="" id="{42AE1CA2-8AFB-4B89-AD48-E1B8A1A83044}"/>
              </a:ext>
            </a:extLst>
          </p:cNvPr>
          <p:cNvPicPr>
            <a:picLocks noChangeAspect="1"/>
          </p:cNvPicPr>
          <p:nvPr/>
        </p:nvPicPr>
        <p:blipFill>
          <a:blip r:embed="rId3"/>
          <a:stretch>
            <a:fillRect/>
          </a:stretch>
        </p:blipFill>
        <p:spPr>
          <a:xfrm>
            <a:off x="0" y="1988737"/>
            <a:ext cx="12192000" cy="3711002"/>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07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2.6: </a:t>
            </a:r>
            <a:r>
              <a:rPr lang="en-GB" altLang="es-ES" sz="2400" b="1" err="1">
                <a:solidFill>
                  <a:srgbClr val="0594A9"/>
                </a:solidFill>
                <a:latin typeface="Trebuchet MS" panose="020B0603020202020204" pitchFamily="34" charset="0"/>
                <a:cs typeface="Calibri" panose="020F0502020204030204" pitchFamily="34" charset="0"/>
              </a:rPr>
              <a:t>Etiqueta</a:t>
            </a:r>
            <a:r>
              <a:rPr lang="en-GB" altLang="es-ES" sz="2400" b="1">
                <a:solidFill>
                  <a:srgbClr val="0594A9"/>
                </a:solidFill>
                <a:latin typeface="Trebuchet MS" panose="020B0603020202020204" pitchFamily="34" charset="0"/>
                <a:cs typeface="Calibri" panose="020F0502020204030204" pitchFamily="34" charset="0"/>
              </a:rPr>
              <a:t> de red</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pic>
        <p:nvPicPr>
          <p:cNvPr id="3" name="Immagine 2">
            <a:extLst>
              <a:ext uri="{FF2B5EF4-FFF2-40B4-BE49-F238E27FC236}">
                <a16:creationId xmlns:a16="http://schemas.microsoft.com/office/drawing/2014/main" xmlns="" id="{847D2A72-9DC3-4DB3-B2B4-1C56F5DB7290}"/>
              </a:ext>
            </a:extLst>
          </p:cNvPr>
          <p:cNvPicPr>
            <a:picLocks noChangeAspect="1"/>
          </p:cNvPicPr>
          <p:nvPr/>
        </p:nvPicPr>
        <p:blipFill>
          <a:blip r:embed="rId3"/>
          <a:stretch>
            <a:fillRect/>
          </a:stretch>
        </p:blipFill>
        <p:spPr>
          <a:xfrm>
            <a:off x="-1" y="1988737"/>
            <a:ext cx="12192000" cy="3778701"/>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826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2.7: </a:t>
            </a:r>
            <a:r>
              <a:rPr lang="en-GB" altLang="es-ES" sz="2400" b="1" err="1">
                <a:solidFill>
                  <a:srgbClr val="0594A9"/>
                </a:solidFill>
                <a:latin typeface="Trebuchet MS" panose="020B0603020202020204" pitchFamily="34" charset="0"/>
                <a:cs typeface="Calibri" panose="020F0502020204030204" pitchFamily="34" charset="0"/>
              </a:rPr>
              <a:t>Gestionando</a:t>
            </a:r>
            <a:r>
              <a:rPr lang="en-GB" altLang="es-ES" sz="2400" b="1">
                <a:solidFill>
                  <a:srgbClr val="0594A9"/>
                </a:solidFill>
                <a:latin typeface="Trebuchet MS" panose="020B0603020202020204" pitchFamily="34" charset="0"/>
                <a:cs typeface="Calibri" panose="020F0502020204030204" pitchFamily="34" charset="0"/>
              </a:rPr>
              <a:t> la </a:t>
            </a:r>
            <a:r>
              <a:rPr lang="en-GB" altLang="es-ES" sz="2400" b="1" err="1">
                <a:solidFill>
                  <a:srgbClr val="0594A9"/>
                </a:solidFill>
                <a:latin typeface="Trebuchet MS" panose="020B0603020202020204" pitchFamily="34" charset="0"/>
                <a:cs typeface="Calibri" panose="020F0502020204030204" pitchFamily="34" charset="0"/>
              </a:rPr>
              <a:t>identidad</a:t>
            </a:r>
            <a:r>
              <a:rPr lang="en-GB" altLang="es-ES" sz="2400" b="1">
                <a:solidFill>
                  <a:srgbClr val="0594A9"/>
                </a:solidFill>
                <a:latin typeface="Trebuchet MS" panose="020B0603020202020204" pitchFamily="34" charset="0"/>
                <a:cs typeface="Calibri" panose="020F0502020204030204" pitchFamily="34" charset="0"/>
              </a:rPr>
              <a:t> digital</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pic>
        <p:nvPicPr>
          <p:cNvPr id="4" name="Immagine 3">
            <a:extLst>
              <a:ext uri="{FF2B5EF4-FFF2-40B4-BE49-F238E27FC236}">
                <a16:creationId xmlns:a16="http://schemas.microsoft.com/office/drawing/2014/main" xmlns="" id="{3DDFC0EF-2820-48FE-B194-8A7EA2094E59}"/>
              </a:ext>
            </a:extLst>
          </p:cNvPr>
          <p:cNvPicPr>
            <a:picLocks noChangeAspect="1"/>
          </p:cNvPicPr>
          <p:nvPr/>
        </p:nvPicPr>
        <p:blipFill>
          <a:blip r:embed="rId3"/>
          <a:stretch>
            <a:fillRect/>
          </a:stretch>
        </p:blipFill>
        <p:spPr>
          <a:xfrm>
            <a:off x="0" y="1988737"/>
            <a:ext cx="12192000" cy="3182103"/>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603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154984"/>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2.8: ¿</a:t>
            </a:r>
            <a:r>
              <a:rPr lang="en-GB" altLang="es-ES" sz="2400" b="1" err="1">
                <a:solidFill>
                  <a:srgbClr val="0594A9"/>
                </a:solidFill>
                <a:latin typeface="Trebuchet MS" panose="020B0603020202020204" pitchFamily="34" charset="0"/>
                <a:cs typeface="Calibri" panose="020F0502020204030204" pitchFamily="34" charset="0"/>
              </a:rPr>
              <a:t>Cómo</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puedes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aprovechar</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más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el</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DigComp</a:t>
            </a:r>
            <a:r>
              <a:rPr lang="en-GB" altLang="es-ES" sz="2400" b="1">
                <a:solidFill>
                  <a:srgbClr val="0594A9"/>
                </a:solidFill>
                <a:latin typeface="Trebuchet MS" panose="020B0603020202020204" pitchFamily="34" charset="0"/>
                <a:cs typeface="Calibri" panose="020F0502020204030204" pitchFamily="34" charset="0"/>
              </a:rPr>
              <a:t>?</a:t>
            </a:r>
          </a:p>
          <a:p>
            <a:pPr>
              <a:defRPr/>
            </a:pPr>
            <a:endParaRPr lang="en-GB" altLang="es-ES" sz="2400">
              <a:latin typeface="Trebuchet MS" panose="020B0603020202020204" pitchFamily="34" charset="0"/>
              <a:cs typeface="Calibri" panose="020F0502020204030204" pitchFamily="34" charset="0"/>
            </a:endParaRPr>
          </a:p>
          <a:p>
            <a:pPr algn="just">
              <a:defRPr/>
            </a:pPr>
            <a:r>
              <a:rPr lang="en-GB" sz="2400">
                <a:effectLst/>
                <a:latin typeface="Calibri" panose="020F0502020204030204" pitchFamily="34" charset="0"/>
                <a:ea typeface="Times New Roman" panose="02020603050405020304" pitchFamily="18" charset="0"/>
              </a:rPr>
              <a:t>Las aplicaciones potenciales del DigCom</a:t>
            </a:r>
            <a:r>
              <a:rPr lang="en-GB" sz="2400">
                <a:latin typeface="Calibri" panose="020F0502020204030204" pitchFamily="34" charset="0"/>
                <a:ea typeface="Times New Roman" panose="02020603050405020304" pitchFamily="18" charset="0"/>
              </a:rPr>
              <a:t>p 2.1 son muy amplias y diversas.</a:t>
            </a:r>
            <a:endParaRPr lang="en-GB" sz="2400">
              <a:effectLst/>
              <a:latin typeface="Calibri" panose="020F0502020204030204" pitchFamily="34" charset="0"/>
              <a:ea typeface="Times New Roman" panose="02020603050405020304" pitchFamily="18" charset="0"/>
            </a:endParaRPr>
          </a:p>
          <a:p>
            <a:pPr algn="just">
              <a:defRPr/>
            </a:pPr>
            <a:endParaRPr lang="en-GB" sz="2400">
              <a:effectLst/>
              <a:latin typeface="Calibri" panose="020F0502020204030204" pitchFamily="34" charset="0"/>
              <a:ea typeface="Times New Roman" panose="02020603050405020304" pitchFamily="18" charset="0"/>
            </a:endParaRPr>
          </a:p>
          <a:p>
            <a:pPr algn="just">
              <a:defRPr/>
            </a:pPr>
            <a:r>
              <a:rPr lang="en-GB" sz="2400">
                <a:latin typeface="Calibri" panose="020F0502020204030204" pitchFamily="34" charset="0"/>
                <a:ea typeface="Times New Roman" panose="02020603050405020304" pitchFamily="18" charset="0"/>
              </a:rPr>
              <a:t>Como dato, en 2018 y 2020, la Comisión Europea publicó dos seguimientos oficiales destinados a integrar y mostrar las mejores prácticas internacionales y de la UE en la implementación del DigComp en entornos educativos (</a:t>
            </a:r>
            <a:r>
              <a:rPr lang="en-GB" sz="2400" b="1">
                <a:latin typeface="Calibri" panose="020F0502020204030204" pitchFamily="34" charset="0"/>
                <a:ea typeface="Times New Roman" panose="02020603050405020304" pitchFamily="18" charset="0"/>
              </a:rPr>
              <a:t>DigComp Into Action</a:t>
            </a:r>
            <a:r>
              <a:rPr lang="en-GB" sz="2400">
                <a:latin typeface="Calibri" panose="020F0502020204030204" pitchFamily="34" charset="0"/>
                <a:ea typeface="Times New Roman" panose="02020603050405020304" pitchFamily="18" charset="0"/>
              </a:rPr>
              <a:t>) y empresas privadas (</a:t>
            </a:r>
            <a:r>
              <a:rPr lang="en-GB" sz="2400" b="1">
                <a:latin typeface="Calibri" panose="020F0502020204030204" pitchFamily="34" charset="0"/>
                <a:ea typeface="Times New Roman" panose="02020603050405020304" pitchFamily="18" charset="0"/>
              </a:rPr>
              <a:t>DigComp At Work</a:t>
            </a:r>
            <a:r>
              <a:rPr lang="en-GB" sz="2400">
                <a:latin typeface="Calibri" panose="020F0502020204030204" pitchFamily="34" charset="0"/>
                <a:ea typeface="Times New Roman" panose="02020603050405020304" pitchFamily="18" charset="0"/>
              </a:rPr>
              <a:t>).</a:t>
            </a:r>
          </a:p>
          <a:p>
            <a:pPr algn="just">
              <a:defRPr/>
            </a:pPr>
            <a:endParaRPr lang="en-GB" sz="2400">
              <a:effectLst/>
              <a:latin typeface="Calibri" panose="020F0502020204030204" pitchFamily="34" charset="0"/>
              <a:ea typeface="Times New Roman" panose="02020603050405020304" pitchFamily="18" charset="0"/>
            </a:endParaRPr>
          </a:p>
          <a:p>
            <a:pPr algn="just">
              <a:defRPr/>
            </a:pPr>
            <a:r>
              <a:rPr lang="en-GB" sz="2400">
                <a:latin typeface="Calibri" panose="020F0502020204030204" pitchFamily="34" charset="0"/>
                <a:ea typeface="Times New Roman" panose="02020603050405020304" pitchFamily="18" charset="0"/>
              </a:rPr>
              <a:t>Entre los dos, te interesará particularmente el segundo, ya que aborda numerosos retos que suelen abordar las organizaciones privadas en el límite de su transición digital. </a:t>
            </a:r>
            <a:endParaRPr lang="en-GB" sz="2400">
              <a:effectLst/>
              <a:latin typeface="Times New Roman" panose="02020603050405020304" pitchFamily="18"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773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738664"/>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2.9: </a:t>
            </a:r>
            <a:r>
              <a:rPr lang="en-GB" altLang="es-ES" sz="2400" b="1" err="1">
                <a:solidFill>
                  <a:srgbClr val="0594A9"/>
                </a:solidFill>
                <a:latin typeface="Trebuchet MS" panose="020B0603020202020204" pitchFamily="34" charset="0"/>
                <a:cs typeface="Calibri" panose="020F0502020204030204" pitchFamily="34" charset="0"/>
              </a:rPr>
              <a:t>Mejores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prácticas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en</a:t>
            </a:r>
            <a:r>
              <a:rPr lang="en-GB" altLang="es-ES" sz="2400" b="1">
                <a:solidFill>
                  <a:srgbClr val="0594A9"/>
                </a:solidFill>
                <a:latin typeface="Trebuchet MS" panose="020B0603020202020204" pitchFamily="34" charset="0"/>
                <a:cs typeface="Calibri" panose="020F0502020204030204" pitchFamily="34" charset="0"/>
              </a:rPr>
              <a:t> la </a:t>
            </a:r>
            <a:r>
              <a:rPr lang="en-GB" altLang="es-ES" sz="2400" b="1" err="1">
                <a:solidFill>
                  <a:srgbClr val="0594A9"/>
                </a:solidFill>
                <a:latin typeface="Trebuchet MS" panose="020B0603020202020204" pitchFamily="34" charset="0"/>
                <a:cs typeface="Calibri" panose="020F0502020204030204" pitchFamily="34" charset="0"/>
              </a:rPr>
              <a:t>implementación</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DigComp</a:t>
            </a:r>
            <a:r>
              <a:rPr lang="en-GB" altLang="es-ES" sz="2400" b="1">
                <a:solidFill>
                  <a:srgbClr val="0594A9"/>
                </a:solidFill>
                <a:latin typeface="Trebuchet MS" panose="020B0603020202020204" pitchFamily="34" charset="0"/>
                <a:cs typeface="Calibri" panose="020F0502020204030204" pitchFamily="34" charset="0"/>
              </a:rPr>
              <a:t> 2.1</a:t>
            </a:r>
          </a:p>
          <a:p>
            <a:pPr>
              <a:defRPr/>
            </a:pPr>
            <a:r>
              <a:rPr lang="en-GB" altLang="es-ES" i="1">
                <a:latin typeface="Trebuchet MS" panose="020B0603020202020204" pitchFamily="34" charset="0"/>
                <a:cs typeface="Calibri" panose="020F0502020204030204" pitchFamily="34" charset="0"/>
              </a:rPr>
              <a:t>Click en las imágenes para consultar los informes</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pic>
        <p:nvPicPr>
          <p:cNvPr id="1026" name="Picture 2">
            <a:hlinkClick r:id="rId3"/>
            <a:extLst>
              <a:ext uri="{FF2B5EF4-FFF2-40B4-BE49-F238E27FC236}">
                <a16:creationId xmlns:a16="http://schemas.microsoft.com/office/drawing/2014/main" xmlns="" id="{82A88619-C2E3-41A3-8BC1-E27BDFBA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90" y="2265736"/>
            <a:ext cx="5490837" cy="3884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5"/>
            <a:extLst>
              <a:ext uri="{FF2B5EF4-FFF2-40B4-BE49-F238E27FC236}">
                <a16:creationId xmlns:a16="http://schemas.microsoft.com/office/drawing/2014/main" xmlns="" id="{6050E137-764C-40DC-856B-BD3728A68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917" y="2205559"/>
            <a:ext cx="5575893" cy="394489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879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1569660"/>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3.1: </a:t>
            </a:r>
            <a:r>
              <a:rPr lang="en-GB" altLang="es-ES" sz="2400" b="1" err="1">
                <a:solidFill>
                  <a:srgbClr val="0594A9"/>
                </a:solidFill>
                <a:latin typeface="Trebuchet MS" panose="020B0603020202020204" pitchFamily="34" charset="0"/>
                <a:cs typeface="Calibri" panose="020F0502020204030204" pitchFamily="34" charset="0"/>
              </a:rPr>
              <a:t>Datos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generales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sobre</a:t>
            </a:r>
            <a:r>
              <a:rPr lang="en-GB" altLang="es-ES" sz="2400" b="1">
                <a:solidFill>
                  <a:srgbClr val="0594A9"/>
                </a:solidFill>
                <a:latin typeface="Trebuchet MS" panose="020B0603020202020204" pitchFamily="34" charset="0"/>
                <a:cs typeface="Calibri" panose="020F0502020204030204" pitchFamily="34" charset="0"/>
              </a:rPr>
              <a:t> la gestion </a:t>
            </a:r>
            <a:r>
              <a:rPr lang="en-GB" altLang="es-ES" sz="2400" b="1" err="1">
                <a:solidFill>
                  <a:srgbClr val="0594A9"/>
                </a:solidFill>
                <a:latin typeface="Trebuchet MS" panose="020B0603020202020204" pitchFamily="34" charset="0"/>
                <a:cs typeface="Calibri" panose="020F0502020204030204" pitchFamily="34" charset="0"/>
              </a:rPr>
              <a:t>remota</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proyectos</a:t>
            </a:r>
            <a:endParaRPr lang="en-GB" altLang="es-ES" sz="2400" b="1">
              <a:solidFill>
                <a:srgbClr val="0594A9"/>
              </a:solidFill>
              <a:latin typeface="Trebuchet MS" panose="020B0603020202020204" pitchFamily="34" charset="0"/>
              <a:cs typeface="Calibri" panose="020F0502020204030204" pitchFamily="34" charset="0"/>
            </a:endParaRPr>
          </a:p>
          <a:p>
            <a:pPr>
              <a:defRPr/>
            </a:pPr>
            <a:endParaRPr lang="en-GB" altLang="es-ES" sz="2400" b="1">
              <a:solidFill>
                <a:srgbClr val="0594A9"/>
              </a:solidFill>
              <a:latin typeface="Trebuchet MS" panose="020B0603020202020204" pitchFamily="34" charset="0"/>
              <a:cs typeface="Calibri" panose="020F0502020204030204" pitchFamily="34" charset="0"/>
            </a:endParaRPr>
          </a:p>
          <a:p>
            <a:pPr algn="just">
              <a:defRPr/>
            </a:pPr>
            <a:r>
              <a:rPr lang="en-GB" altLang="es-ES" sz="2400">
                <a:cs typeface="Calibri" panose="020F0502020204030204" pitchFamily="34" charset="0"/>
              </a:rPr>
              <a:t>No hay duda de que la gestión remota de proyectos tiene tanto beneficios como desventajas:</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3" y="150519"/>
            <a:ext cx="7210537" cy="1077218"/>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Otros</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consejos</a:t>
            </a:r>
            <a:r>
              <a:rPr lang="en-US" altLang="ko-KR" sz="3200" b="1">
                <a:solidFill>
                  <a:srgbClr val="F36A0D"/>
                </a:solidFill>
                <a:latin typeface="Trebuchet MS" panose="020B0603020202020204" pitchFamily="34" charset="0"/>
                <a:cs typeface="Arial" pitchFamily="34" charset="0"/>
              </a:rPr>
              <a:t> para la </a:t>
            </a:r>
            <a:r>
              <a:rPr lang="en-US" altLang="ko-KR" sz="3200" b="1" err="1">
                <a:solidFill>
                  <a:srgbClr val="F36A0D"/>
                </a:solidFill>
                <a:latin typeface="Trebuchet MS" panose="020B0603020202020204" pitchFamily="34" charset="0"/>
                <a:cs typeface="Arial" pitchFamily="34" charset="0"/>
              </a:rPr>
              <a:t>gestión</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remota</a:t>
            </a:r>
            <a:r>
              <a:rPr lang="en-US" altLang="ko-KR" sz="3200" b="1">
                <a:solidFill>
                  <a:srgbClr val="F36A0D"/>
                </a:solidFill>
                <a:latin typeface="Trebuchet MS" panose="020B0603020202020204" pitchFamily="34" charset="0"/>
                <a:cs typeface="Arial" pitchFamily="34" charset="0"/>
              </a:rPr>
              <a:t> de </a:t>
            </a:r>
            <a:r>
              <a:rPr lang="en-US" altLang="ko-KR" sz="3200" b="1" err="1">
                <a:solidFill>
                  <a:srgbClr val="F36A0D"/>
                </a:solidFill>
                <a:latin typeface="Trebuchet MS" panose="020B0603020202020204" pitchFamily="34" charset="0"/>
                <a:cs typeface="Arial" pitchFamily="34" charset="0"/>
              </a:rPr>
              <a:t>proyectos</a:t>
            </a:r>
            <a:endParaRPr lang="en-US" altLang="ko-KR" sz="2400" b="1">
              <a:solidFill>
                <a:srgbClr val="F36A0D"/>
              </a:solidFill>
              <a:latin typeface="Trebuchet MS" panose="020B0603020202020204" pitchFamily="34" charset="0"/>
              <a:cs typeface="Arial" pitchFamily="34" charset="0"/>
            </a:endParaRPr>
          </a:p>
        </p:txBody>
      </p:sp>
      <p:graphicFrame>
        <p:nvGraphicFramePr>
          <p:cNvPr id="2" name="Tabella 2">
            <a:extLst>
              <a:ext uri="{FF2B5EF4-FFF2-40B4-BE49-F238E27FC236}">
                <a16:creationId xmlns:a16="http://schemas.microsoft.com/office/drawing/2014/main" xmlns="" id="{F9423937-73DE-4391-BF0A-16DBD850C2F6}"/>
              </a:ext>
            </a:extLst>
          </p:cNvPr>
          <p:cNvGraphicFramePr>
            <a:graphicFrameLocks noGrp="1"/>
          </p:cNvGraphicFramePr>
          <p:nvPr>
            <p:extLst>
              <p:ext uri="{D42A27DB-BD31-4B8C-83A1-F6EECF244321}">
                <p14:modId xmlns:p14="http://schemas.microsoft.com/office/powerpoint/2010/main" val="3943763158"/>
              </p:ext>
            </p:extLst>
          </p:nvPr>
        </p:nvGraphicFramePr>
        <p:xfrm>
          <a:off x="556359" y="3212924"/>
          <a:ext cx="11002404" cy="2377440"/>
        </p:xfrm>
        <a:graphic>
          <a:graphicData uri="http://schemas.openxmlformats.org/drawingml/2006/table">
            <a:tbl>
              <a:tblPr firstRow="1" bandRow="1">
                <a:tableStyleId>{5C22544A-7EE6-4342-B048-85BDC9FD1C3A}</a:tableStyleId>
              </a:tblPr>
              <a:tblGrid>
                <a:gridCol w="5501202">
                  <a:extLst>
                    <a:ext uri="{9D8B030D-6E8A-4147-A177-3AD203B41FA5}">
                      <a16:colId xmlns:a16="http://schemas.microsoft.com/office/drawing/2014/main" xmlns="" val="1470092495"/>
                    </a:ext>
                  </a:extLst>
                </a:gridCol>
                <a:gridCol w="5501202">
                  <a:extLst>
                    <a:ext uri="{9D8B030D-6E8A-4147-A177-3AD203B41FA5}">
                      <a16:colId xmlns:a16="http://schemas.microsoft.com/office/drawing/2014/main" xmlns="" val="3826452232"/>
                    </a:ext>
                  </a:extLst>
                </a:gridCol>
              </a:tblGrid>
              <a:tr h="363015">
                <a:tc>
                  <a:txBody>
                    <a:bodyPr/>
                    <a:lstStyle/>
                    <a:p>
                      <a:pPr algn="ctr"/>
                      <a:r>
                        <a:rPr lang="en-US">
                          <a:solidFill>
                            <a:schemeClr val="tx1"/>
                          </a:solidFill>
                        </a:rPr>
                        <a:t>BENEFICIOS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rPr>
                        <a:t>DESVENTAJAS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73270419"/>
                  </a:ext>
                </a:extLst>
              </a:tr>
              <a:tr h="363015">
                <a:tc>
                  <a:txBody>
                    <a:bodyPr/>
                    <a:lstStyle/>
                    <a:p>
                      <a:pPr marL="285750" indent="-285750">
                        <a:buFont typeface="Arial" panose="020B0604020202020204" pitchFamily="34" charset="0"/>
                        <a:buChar char="•"/>
                      </a:pPr>
                      <a:r>
                        <a:rPr lang="en-US"/>
                        <a:t>En general, está demostrado que el smart working incrementa la productividad y la satisfacción laboral </a:t>
                      </a:r>
                    </a:p>
                    <a:p>
                      <a:pPr marL="285750" indent="-285750">
                        <a:buFont typeface="Arial" panose="020B0604020202020204" pitchFamily="34" charset="0"/>
                        <a:buChar char="•"/>
                      </a:pPr>
                      <a:r>
                        <a:rPr lang="en-US"/>
                        <a:t>Reducción de la rotación del personal</a:t>
                      </a:r>
                    </a:p>
                    <a:p>
                      <a:pPr marL="285750" indent="-285750">
                        <a:buFont typeface="Arial" panose="020B0604020202020204" pitchFamily="34" charset="0"/>
                        <a:buChar char="•"/>
                      </a:pPr>
                      <a:r>
                        <a:rPr lang="en-US"/>
                        <a:t>Ampliación de la reserva de talento</a:t>
                      </a:r>
                    </a:p>
                    <a:p>
                      <a:pPr marL="285750" indent="-285750">
                        <a:buFont typeface="Arial" panose="020B0604020202020204" pitchFamily="34" charset="0"/>
                        <a:buChar char="•"/>
                      </a:pPr>
                      <a:r>
                        <a:rPr lang="en-US"/>
                        <a:t>Mejores oportunidades para hacer contactos</a:t>
                      </a:r>
                    </a:p>
                    <a:p>
                      <a:pPr marL="285750" indent="-285750">
                        <a:buFont typeface="Arial" panose="020B0604020202020204" pitchFamily="34" charset="0"/>
                        <a:buChar char="•"/>
                      </a:pPr>
                      <a:r>
                        <a:rPr lang="en-US"/>
                        <a:t>Aumento del ahorro</a:t>
                      </a:r>
                    </a:p>
                    <a:p>
                      <a:pPr marL="285750" indent="-285750">
                        <a:buFont typeface="Arial" panose="020B0604020202020204" pitchFamily="34" charset="0"/>
                        <a:buChar char="•"/>
                      </a:pPr>
                      <a:r>
                        <a:rPr lang="en-US"/>
                        <a:t>Mayor compromiso laboral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a:t>Entropía y excesiva redundancia de información</a:t>
                      </a:r>
                    </a:p>
                    <a:p>
                      <a:pPr marL="285750" indent="-285750">
                        <a:buFont typeface="Arial" panose="020B0604020202020204" pitchFamily="34" charset="0"/>
                        <a:buChar char="•"/>
                      </a:pPr>
                      <a:r>
                        <a:rPr lang="en-US"/>
                        <a:t>Falta de cohesión y relación de confianza entre empleados y/o empleados y empresarios</a:t>
                      </a:r>
                    </a:p>
                    <a:p>
                      <a:pPr marL="285750" indent="-285750">
                        <a:buFont typeface="Arial" panose="020B0604020202020204" pitchFamily="34" charset="0"/>
                        <a:buChar char="•"/>
                      </a:pPr>
                      <a:r>
                        <a:rPr lang="en-US"/>
                        <a:t>Pérdida de la visión general</a:t>
                      </a:r>
                    </a:p>
                    <a:p>
                      <a:pPr marL="285750" indent="-285750">
                        <a:buFont typeface="Arial" panose="020B0604020202020204" pitchFamily="34" charset="0"/>
                        <a:buChar char="•"/>
                      </a:pPr>
                      <a:r>
                        <a:rPr lang="en-US"/>
                        <a:t>Flujo de comunicación debilitado</a:t>
                      </a:r>
                    </a:p>
                    <a:p>
                      <a:pPr marL="285750" indent="-285750">
                        <a:buFont typeface="Arial" panose="020B0604020202020204" pitchFamily="34" charset="0"/>
                        <a:buChar char="•"/>
                      </a:pPr>
                      <a:r>
                        <a:rPr lang="en-US"/>
                        <a:t>Superposición de horarios</a:t>
                      </a:r>
                    </a:p>
                    <a:p>
                      <a:pPr marL="285750" indent="-285750">
                        <a:buFont typeface="Arial" panose="020B0604020202020204" pitchFamily="34" charset="0"/>
                        <a:buChar char="•"/>
                      </a:pPr>
                      <a:r>
                        <a:rPr lang="en-US"/>
                        <a:t>Fatiga por videollamadas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66099103"/>
                  </a:ext>
                </a:extLst>
              </a:tr>
            </a:tbl>
          </a:graphicData>
        </a:graphic>
      </p:graphicFrame>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690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42666"/>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183759" y="3529205"/>
            <a:ext cx="1831845" cy="104651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Al final del </a:t>
            </a:r>
          </a:p>
          <a:p>
            <a:pPr marL="0" indent="0" algn="ctr">
              <a:buNone/>
            </a:pP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módulo </a:t>
            </a:r>
            <a:r>
              <a:rPr lang="en-GB" sz="1800" err="1">
                <a:solidFill>
                  <a:schemeClr val="bg1"/>
                </a:solidFill>
                <a:latin typeface="Calibri" panose="020F0502020204030204" pitchFamily="34" charset="0"/>
                <a:ea typeface="Calibri" panose="020F0502020204030204" pitchFamily="34" charset="0"/>
                <a:cs typeface="Times New Roman" panose="02020603050405020304" pitchFamily="18" charset="0"/>
              </a:rPr>
              <a:t>serás</a:t>
            </a: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n-GB" sz="1800" err="1">
                <a:solidFill>
                  <a:schemeClr val="bg1"/>
                </a:solidFill>
                <a:latin typeface="Calibri" panose="020F0502020204030204" pitchFamily="34" charset="0"/>
                <a:ea typeface="Calibri" panose="020F0502020204030204" pitchFamily="34" charset="0"/>
                <a:cs typeface="Times New Roman" panose="02020603050405020304" pitchFamily="18" charset="0"/>
              </a:rPr>
              <a:t>capaz</a:t>
            </a: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 de:</a:t>
            </a:r>
          </a:p>
          <a:p>
            <a:pPr algn="just"/>
            <a:endParaRPr lang="en-GB" sz="1800" b="1">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0" y="2330060"/>
            <a:ext cx="2936722" cy="1101444"/>
            <a:chOff x="270023" y="1638319"/>
            <a:chExt cx="2605242" cy="1112460"/>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4" y="1911471"/>
              <a:ext cx="2605241" cy="839308"/>
            </a:xfrm>
            <a:prstGeom prst="rect">
              <a:avLst/>
            </a:prstGeom>
            <a:noFill/>
          </p:spPr>
          <p:txBody>
            <a:bodyPr wrap="square" rtlCol="0">
              <a:spAutoFit/>
            </a:bodyPr>
            <a:lstStyle/>
            <a:p>
              <a:pPr algn="just"/>
              <a:r>
                <a:rPr lang="en-US" altLang="ko-KR" sz="1200">
                  <a:solidFill>
                    <a:schemeClr val="tx1">
                      <a:lumMod val="75000"/>
                      <a:lumOff val="25000"/>
                    </a:schemeClr>
                  </a:solidFill>
                  <a:cs typeface="Arial" pitchFamily="34" charset="0"/>
                </a:rPr>
                <a:t>DigComp es el marco oficial desarrollado por la Comisión Europea para las habilidades digitales de los ciudadanos europeos.</a:t>
              </a:r>
              <a:endParaRPr lang="ko-KR" altLang="en-US" sz="120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27976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Familiarizarte con el DigComp 2.1</a:t>
              </a:r>
              <a:endParaRPr lang="ko-KR" altLang="en-US" sz="1200" b="1">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6"/>
            <a:ext cx="2936721" cy="1578285"/>
            <a:chOff x="270023" y="1638319"/>
            <a:chExt cx="2605241" cy="1594070"/>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3" y="2020055"/>
              <a:ext cx="2605241" cy="1212334"/>
            </a:xfrm>
            <a:prstGeom prst="rect">
              <a:avLst/>
            </a:prstGeom>
            <a:noFill/>
          </p:spPr>
          <p:txBody>
            <a:bodyPr wrap="square" rtlCol="0">
              <a:spAutoFit/>
            </a:bodyPr>
            <a:lstStyle/>
            <a:p>
              <a:pPr algn="just"/>
              <a:r>
                <a:rPr lang="en-US" altLang="ko-KR" sz="1200">
                  <a:solidFill>
                    <a:schemeClr val="tx1">
                      <a:lumMod val="75000"/>
                      <a:lumOff val="25000"/>
                    </a:schemeClr>
                  </a:solidFill>
                  <a:cs typeface="Arial" pitchFamily="34" charset="0"/>
                </a:rPr>
                <a:t>El DigComp aborda una de las 8 competencias clave el aprendizaje permanente identificadas por la recomendación del Consejo de 2018 a los Estados Miembros para la educación y formación en territorios nacionales.</a:t>
              </a:r>
              <a:endParaRPr lang="ko-KR" altLang="en-US" sz="120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466282"/>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Comprender los antecedentes de DigComp</a:t>
              </a:r>
              <a:endParaRPr lang="ko-KR" altLang="en-US" sz="1200" b="1">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444509" y="2269788"/>
            <a:ext cx="3346335" cy="1059142"/>
            <a:chOff x="270023" y="1638319"/>
            <a:chExt cx="2605241" cy="1069735"/>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0023" y="2055259"/>
              <a:ext cx="2605241" cy="65279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El segundo pilar de DigComp se refiere a la Comunicación y Colaboración a través de tecnologías digitales.</a:t>
              </a:r>
              <a:endParaRPr lang="ko-KR" altLang="en-US" sz="120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466282"/>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Conocer a fondo el segundo pilar de DigComp</a:t>
              </a:r>
              <a:endParaRPr lang="ko-KR" altLang="en-US" sz="1200" b="1">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444509" y="4377916"/>
            <a:ext cx="3350528" cy="1073144"/>
            <a:chOff x="270023" y="1638319"/>
            <a:chExt cx="2605241" cy="108387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3" y="2069401"/>
              <a:ext cx="2605241" cy="65279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Observando el modelo de competencias de 8 niveles asociado a cada una de las 5 competencias bajo este pilar.</a:t>
              </a:r>
              <a:endParaRPr lang="ko-KR" altLang="en-US" sz="120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466282"/>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Sensibilizar sobre las competencias del segundo pilar</a:t>
              </a:r>
              <a:endParaRPr lang="ko-KR" altLang="en-US" sz="1200" b="1">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8" name="Rectangle 36">
            <a:extLst>
              <a:ext uri="{FF2B5EF4-FFF2-40B4-BE49-F238E27FC236}">
                <a16:creationId xmlns:a16="http://schemas.microsoft.com/office/drawing/2014/main" xmlns="" id="{6754B655-119D-4E8B-AC38-33FA3AFE666E}"/>
              </a:ext>
            </a:extLst>
          </p:cNvPr>
          <p:cNvSpPr/>
          <p:nvPr/>
        </p:nvSpPr>
        <p:spPr>
          <a:xfrm>
            <a:off x="6945135" y="2696176"/>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138464" y="4891348"/>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Objetivos</a:t>
            </a:r>
            <a:endParaRPr lang="en-US" altLang="ko-KR" sz="2400" b="1">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7" name="Immagin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89364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Section 3.2: </a:t>
            </a:r>
            <a:r>
              <a:rPr lang="en-GB" altLang="es-ES" sz="2400" b="1" dirty="0" err="1">
                <a:solidFill>
                  <a:srgbClr val="0594A9"/>
                </a:solidFill>
                <a:latin typeface="Trebuchet MS" panose="020B0603020202020204" pitchFamily="34" charset="0"/>
                <a:cs typeface="Calibri" panose="020F0502020204030204" pitchFamily="34" charset="0"/>
              </a:rPr>
              <a:t>Capitalizar</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los</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beneficios</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conteniendo</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los</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impactos</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negativos</a:t>
            </a:r>
            <a:r>
              <a:rPr lang="en-GB" altLang="es-ES" sz="2400" b="1" dirty="0">
                <a:solidFill>
                  <a:srgbClr val="0594A9"/>
                </a:solidFill>
                <a:latin typeface="Trebuchet MS" panose="020B0603020202020204" pitchFamily="34" charset="0"/>
                <a:cs typeface="Calibri" panose="020F0502020204030204" pitchFamily="34" charset="0"/>
              </a:rPr>
              <a:t> (1)</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lgn="just">
              <a:defRPr/>
            </a:pPr>
            <a:r>
              <a:rPr lang="en-GB" altLang="es-ES" sz="2400" dirty="0">
                <a:cs typeface="Calibri" panose="020F0502020204030204" pitchFamily="34" charset="0"/>
              </a:rPr>
              <a:t>Hay </a:t>
            </a:r>
            <a:r>
              <a:rPr lang="en-GB" altLang="es-ES" sz="2400" dirty="0" err="1">
                <a:cs typeface="Calibri" panose="020F0502020204030204" pitchFamily="34" charset="0"/>
              </a:rPr>
              <a:t>varias</a:t>
            </a:r>
            <a:r>
              <a:rPr lang="en-GB" altLang="es-ES" sz="2400" dirty="0">
                <a:cs typeface="Calibri" panose="020F0502020204030204" pitchFamily="34" charset="0"/>
              </a:rPr>
              <a:t> </a:t>
            </a:r>
            <a:r>
              <a:rPr lang="en-GB" altLang="es-ES" sz="2400" dirty="0" err="1">
                <a:cs typeface="Calibri" panose="020F0502020204030204" pitchFamily="34" charset="0"/>
              </a:rPr>
              <a:t>formas</a:t>
            </a:r>
            <a:r>
              <a:rPr lang="en-GB" altLang="es-ES" sz="2400" dirty="0">
                <a:cs typeface="Calibri" panose="020F0502020204030204" pitchFamily="34" charset="0"/>
              </a:rPr>
              <a:t> </a:t>
            </a:r>
            <a:r>
              <a:rPr lang="en-GB" altLang="es-ES" sz="2400" dirty="0" err="1">
                <a:cs typeface="Calibri" panose="020F0502020204030204" pitchFamily="34" charset="0"/>
              </a:rPr>
              <a:t>en</a:t>
            </a:r>
            <a:r>
              <a:rPr lang="en-GB" altLang="es-ES" sz="2400" dirty="0">
                <a:cs typeface="Calibri" panose="020F0502020204030204" pitchFamily="34" charset="0"/>
              </a:rPr>
              <a:t> las que </a:t>
            </a:r>
            <a:r>
              <a:rPr lang="en-GB" altLang="es-ES" sz="2400" dirty="0" err="1">
                <a:cs typeface="Calibri" panose="020F0502020204030204" pitchFamily="34" charset="0"/>
              </a:rPr>
              <a:t>los</a:t>
            </a:r>
            <a:r>
              <a:rPr lang="en-GB" altLang="es-ES" sz="2400" dirty="0">
                <a:cs typeface="Calibri" panose="020F0502020204030204" pitchFamily="34" charset="0"/>
              </a:rPr>
              <a:t> project managers </a:t>
            </a:r>
            <a:r>
              <a:rPr lang="en-GB" altLang="es-ES" sz="2400" dirty="0" err="1">
                <a:cs typeface="Calibri" panose="020F0502020204030204" pitchFamily="34" charset="0"/>
              </a:rPr>
              <a:t>pueden</a:t>
            </a:r>
            <a:r>
              <a:rPr lang="en-GB" altLang="es-ES" sz="2400" dirty="0">
                <a:cs typeface="Calibri" panose="020F0502020204030204" pitchFamily="34" charset="0"/>
              </a:rPr>
              <a:t> </a:t>
            </a:r>
            <a:r>
              <a:rPr lang="en-GB" altLang="es-ES" sz="2400" dirty="0" err="1">
                <a:cs typeface="Calibri" panose="020F0502020204030204" pitchFamily="34" charset="0"/>
              </a:rPr>
              <a:t>asegurar</a:t>
            </a:r>
            <a:r>
              <a:rPr lang="en-GB" altLang="es-ES" sz="2400" dirty="0">
                <a:cs typeface="Calibri" panose="020F0502020204030204" pitchFamily="34" charset="0"/>
              </a:rPr>
              <a:t> </a:t>
            </a:r>
            <a:r>
              <a:rPr lang="en-GB" altLang="es-ES" sz="2400" dirty="0" err="1">
                <a:cs typeface="Calibri" panose="020F0502020204030204" pitchFamily="34" charset="0"/>
              </a:rPr>
              <a:t>los</a:t>
            </a:r>
            <a:r>
              <a:rPr lang="en-GB" altLang="es-ES" sz="2400" dirty="0">
                <a:cs typeface="Calibri" panose="020F0502020204030204" pitchFamily="34" charset="0"/>
              </a:rPr>
              <a:t> </a:t>
            </a:r>
            <a:r>
              <a:rPr lang="en-GB" altLang="es-ES" sz="2400" dirty="0" err="1">
                <a:cs typeface="Calibri" panose="020F0502020204030204" pitchFamily="34" charset="0"/>
              </a:rPr>
              <a:t>beneficios</a:t>
            </a:r>
            <a:r>
              <a:rPr lang="en-GB" altLang="es-ES" sz="2400" dirty="0">
                <a:cs typeface="Calibri" panose="020F0502020204030204" pitchFamily="34" charset="0"/>
              </a:rPr>
              <a:t> y la </a:t>
            </a:r>
            <a:r>
              <a:rPr lang="en-GB" altLang="es-ES" sz="2400" dirty="0" err="1">
                <a:cs typeface="Calibri" panose="020F0502020204030204" pitchFamily="34" charset="0"/>
              </a:rPr>
              <a:t>satisfacción</a:t>
            </a:r>
            <a:r>
              <a:rPr lang="en-GB" altLang="es-ES" sz="2400" dirty="0">
                <a:cs typeface="Calibri" panose="020F0502020204030204" pitchFamily="34" charset="0"/>
              </a:rPr>
              <a:t> de </a:t>
            </a:r>
            <a:r>
              <a:rPr lang="en-GB" altLang="es-ES" sz="2400" dirty="0" err="1">
                <a:cs typeface="Calibri" panose="020F0502020204030204" pitchFamily="34" charset="0"/>
              </a:rPr>
              <a:t>los</a:t>
            </a:r>
            <a:r>
              <a:rPr lang="en-GB" altLang="es-ES" sz="2400" dirty="0">
                <a:cs typeface="Calibri" panose="020F0502020204030204" pitchFamily="34" charset="0"/>
              </a:rPr>
              <a:t> </a:t>
            </a:r>
            <a:r>
              <a:rPr lang="en-GB" altLang="es-ES" sz="2400" dirty="0" err="1">
                <a:cs typeface="Calibri" panose="020F0502020204030204" pitchFamily="34" charset="0"/>
              </a:rPr>
              <a:t>empleados</a:t>
            </a:r>
            <a:r>
              <a:rPr lang="en-GB" altLang="es-ES" sz="2400" dirty="0">
                <a:cs typeface="Calibri" panose="020F0502020204030204" pitchFamily="34" charset="0"/>
              </a:rPr>
              <a:t> </a:t>
            </a:r>
            <a:r>
              <a:rPr lang="en-GB" altLang="es-ES" sz="2400" dirty="0" err="1">
                <a:cs typeface="Calibri" panose="020F0502020204030204" pitchFamily="34" charset="0"/>
              </a:rPr>
              <a:t>frente</a:t>
            </a:r>
            <a:r>
              <a:rPr lang="en-GB" altLang="es-ES" sz="2400" dirty="0">
                <a:cs typeface="Calibri" panose="020F0502020204030204" pitchFamily="34" charset="0"/>
              </a:rPr>
              <a:t> a </a:t>
            </a:r>
            <a:r>
              <a:rPr lang="en-GB" altLang="es-ES" sz="2400" dirty="0" err="1">
                <a:cs typeface="Calibri" panose="020F0502020204030204" pitchFamily="34" charset="0"/>
              </a:rPr>
              <a:t>los</a:t>
            </a:r>
            <a:r>
              <a:rPr lang="en-GB" altLang="es-ES" sz="2400" dirty="0">
                <a:cs typeface="Calibri" panose="020F0502020204030204" pitchFamily="34" charset="0"/>
              </a:rPr>
              <a:t> </a:t>
            </a:r>
            <a:r>
              <a:rPr lang="en-GB" altLang="es-ES" sz="2400" dirty="0" err="1">
                <a:cs typeface="Calibri" panose="020F0502020204030204" pitchFamily="34" charset="0"/>
              </a:rPr>
              <a:t>resultados</a:t>
            </a:r>
            <a:r>
              <a:rPr lang="en-GB" altLang="es-ES" sz="2400" dirty="0">
                <a:cs typeface="Calibri" panose="020F0502020204030204" pitchFamily="34" charset="0"/>
              </a:rPr>
              <a:t> </a:t>
            </a:r>
            <a:r>
              <a:rPr lang="en-GB" altLang="es-ES" sz="2400" dirty="0" err="1">
                <a:cs typeface="Calibri" panose="020F0502020204030204" pitchFamily="34" charset="0"/>
              </a:rPr>
              <a:t>negativos</a:t>
            </a:r>
            <a:r>
              <a:rPr lang="en-GB" altLang="es-ES" sz="2400" dirty="0">
                <a:cs typeface="Calibri" panose="020F0502020204030204" pitchFamily="34" charset="0"/>
              </a:rPr>
              <a:t> que </a:t>
            </a:r>
            <a:r>
              <a:rPr lang="en-GB" altLang="es-ES" sz="2400" dirty="0" err="1">
                <a:cs typeface="Calibri" panose="020F0502020204030204" pitchFamily="34" charset="0"/>
              </a:rPr>
              <a:t>podría</a:t>
            </a:r>
            <a:r>
              <a:rPr lang="en-GB" altLang="es-ES" sz="2400" dirty="0">
                <a:cs typeface="Calibri" panose="020F0502020204030204" pitchFamily="34" charset="0"/>
              </a:rPr>
              <a:t> </a:t>
            </a:r>
            <a:r>
              <a:rPr lang="en-GB" altLang="es-ES" sz="2400" dirty="0" err="1">
                <a:cs typeface="Calibri" panose="020F0502020204030204" pitchFamily="34" charset="0"/>
              </a:rPr>
              <a:t>tener</a:t>
            </a:r>
            <a:r>
              <a:rPr lang="en-GB" altLang="es-ES" sz="2400" dirty="0">
                <a:cs typeface="Calibri" panose="020F0502020204030204" pitchFamily="34" charset="0"/>
              </a:rPr>
              <a:t> el </a:t>
            </a:r>
            <a:r>
              <a:rPr lang="en-GB" altLang="es-ES" sz="2400" dirty="0" err="1">
                <a:cs typeface="Calibri" panose="020F0502020204030204" pitchFamily="34" charset="0"/>
              </a:rPr>
              <a:t>trabajo</a:t>
            </a:r>
            <a:r>
              <a:rPr lang="en-GB" altLang="es-ES" sz="2400" dirty="0">
                <a:cs typeface="Calibri" panose="020F0502020204030204" pitchFamily="34" charset="0"/>
              </a:rPr>
              <a:t> a </a:t>
            </a:r>
            <a:r>
              <a:rPr lang="en-GB" altLang="es-ES" sz="2400" dirty="0" err="1">
                <a:cs typeface="Calibri" panose="020F0502020204030204" pitchFamily="34" charset="0"/>
              </a:rPr>
              <a:t>distancia</a:t>
            </a:r>
            <a:r>
              <a:rPr lang="en-GB" altLang="es-ES" sz="2400" dirty="0">
                <a:cs typeface="Calibri" panose="020F0502020204030204" pitchFamily="34" charset="0"/>
              </a:rPr>
              <a:t>. </a:t>
            </a:r>
          </a:p>
          <a:p>
            <a:pPr algn="just">
              <a:defRPr/>
            </a:pPr>
            <a:endParaRPr lang="en-GB" altLang="es-ES" sz="2400" dirty="0">
              <a:cs typeface="Calibri" panose="020F0502020204030204" pitchFamily="34" charset="0"/>
            </a:endParaRPr>
          </a:p>
          <a:p>
            <a:pPr algn="just">
              <a:defRPr/>
            </a:pPr>
            <a:r>
              <a:rPr lang="en-GB" altLang="es-ES" sz="2400" dirty="0" err="1">
                <a:cs typeface="Calibri" panose="020F0502020204030204" pitchFamily="34" charset="0"/>
              </a:rPr>
              <a:t>En</a:t>
            </a:r>
            <a:r>
              <a:rPr lang="en-GB" altLang="es-ES" sz="2400" dirty="0">
                <a:cs typeface="Calibri" panose="020F0502020204030204" pitchFamily="34" charset="0"/>
              </a:rPr>
              <a:t> general, se ha </a:t>
            </a:r>
            <a:r>
              <a:rPr lang="en-GB" altLang="es-ES" sz="2400" dirty="0" err="1">
                <a:cs typeface="Calibri" panose="020F0502020204030204" pitchFamily="34" charset="0"/>
              </a:rPr>
              <a:t>observado</a:t>
            </a:r>
            <a:r>
              <a:rPr lang="en-GB" altLang="es-ES" sz="2400" dirty="0">
                <a:cs typeface="Calibri" panose="020F0502020204030204" pitchFamily="34" charset="0"/>
              </a:rPr>
              <a:t> que el smart working produce </a:t>
            </a:r>
            <a:r>
              <a:rPr lang="en-GB" altLang="es-ES" sz="2400" dirty="0" err="1">
                <a:cs typeface="Calibri" panose="020F0502020204030204" pitchFamily="34" charset="0"/>
              </a:rPr>
              <a:t>impactos</a:t>
            </a:r>
            <a:r>
              <a:rPr lang="en-GB" altLang="es-ES" sz="2400" dirty="0">
                <a:cs typeface="Calibri" panose="020F0502020204030204" pitchFamily="34" charset="0"/>
              </a:rPr>
              <a:t> </a:t>
            </a:r>
            <a:r>
              <a:rPr lang="en-GB" altLang="es-ES" sz="2400" dirty="0" err="1">
                <a:cs typeface="Calibri" panose="020F0502020204030204" pitchFamily="34" charset="0"/>
              </a:rPr>
              <a:t>positivos</a:t>
            </a:r>
            <a:r>
              <a:rPr lang="en-GB" altLang="es-ES" sz="2400" dirty="0">
                <a:cs typeface="Calibri" panose="020F0502020204030204" pitchFamily="34" charset="0"/>
              </a:rPr>
              <a:t> </a:t>
            </a:r>
            <a:r>
              <a:rPr lang="en-GB" altLang="es-ES" sz="2400" dirty="0" err="1">
                <a:cs typeface="Calibri" panose="020F0502020204030204" pitchFamily="34" charset="0"/>
              </a:rPr>
              <a:t>siempre</a:t>
            </a:r>
            <a:r>
              <a:rPr lang="en-GB" altLang="es-ES" sz="2400" dirty="0">
                <a:cs typeface="Calibri" panose="020F0502020204030204" pitchFamily="34" charset="0"/>
              </a:rPr>
              <a:t> y </a:t>
            </a:r>
            <a:r>
              <a:rPr lang="en-GB" altLang="es-ES" sz="2400" dirty="0" err="1">
                <a:cs typeface="Calibri" panose="020F0502020204030204" pitchFamily="34" charset="0"/>
              </a:rPr>
              <a:t>cuando</a:t>
            </a:r>
            <a:r>
              <a:rPr lang="en-GB" altLang="es-ES" sz="2400" dirty="0">
                <a:cs typeface="Calibri" panose="020F0502020204030204" pitchFamily="34" charset="0"/>
              </a:rPr>
              <a:t>: </a:t>
            </a:r>
          </a:p>
          <a:p>
            <a:pPr marL="342900" indent="-342900" algn="just">
              <a:buFont typeface="Arial" panose="020B0604020202020204" pitchFamily="34" charset="0"/>
              <a:buChar char="•"/>
              <a:defRPr/>
            </a:pPr>
            <a:r>
              <a:rPr lang="en-GB" altLang="es-ES" sz="2400" dirty="0">
                <a:cs typeface="Calibri" panose="020F0502020204030204" pitchFamily="34" charset="0"/>
              </a:rPr>
              <a:t>La </a:t>
            </a:r>
            <a:r>
              <a:rPr lang="en-GB" altLang="es-ES" sz="2400" dirty="0" err="1">
                <a:cs typeface="Calibri" panose="020F0502020204030204" pitchFamily="34" charset="0"/>
              </a:rPr>
              <a:t>organización</a:t>
            </a:r>
            <a:r>
              <a:rPr lang="en-GB" altLang="es-ES" sz="2400" dirty="0">
                <a:cs typeface="Calibri" panose="020F0502020204030204" pitchFamily="34" charset="0"/>
              </a:rPr>
              <a:t> </a:t>
            </a:r>
            <a:r>
              <a:rPr lang="en-GB" altLang="es-ES" sz="2400" dirty="0" err="1">
                <a:cs typeface="Calibri" panose="020F0502020204030204" pitchFamily="34" charset="0"/>
              </a:rPr>
              <a:t>fomente</a:t>
            </a:r>
            <a:r>
              <a:rPr lang="en-GB" altLang="es-ES" sz="2400" dirty="0">
                <a:cs typeface="Calibri" panose="020F0502020204030204" pitchFamily="34" charset="0"/>
              </a:rPr>
              <a:t> y </a:t>
            </a:r>
            <a:r>
              <a:rPr lang="en-GB" altLang="es-ES" sz="2400" dirty="0" err="1">
                <a:cs typeface="Calibri" panose="020F0502020204030204" pitchFamily="34" charset="0"/>
              </a:rPr>
              <a:t>mantenga</a:t>
            </a:r>
            <a:r>
              <a:rPr lang="en-GB" altLang="es-ES" sz="2400" dirty="0">
                <a:cs typeface="Calibri" panose="020F0502020204030204" pitchFamily="34" charset="0"/>
              </a:rPr>
              <a:t> </a:t>
            </a:r>
            <a:r>
              <a:rPr lang="en-GB" altLang="es-ES" sz="2400" dirty="0" err="1">
                <a:cs typeface="Calibri" panose="020F0502020204030204" pitchFamily="34" charset="0"/>
              </a:rPr>
              <a:t>una</a:t>
            </a:r>
            <a:r>
              <a:rPr lang="en-GB" altLang="es-ES" sz="2400" dirty="0">
                <a:cs typeface="Calibri" panose="020F0502020204030204" pitchFamily="34" charset="0"/>
              </a:rPr>
              <a:t> </a:t>
            </a:r>
            <a:r>
              <a:rPr lang="en-GB" altLang="es-ES" sz="2400" dirty="0" err="1">
                <a:cs typeface="Calibri" panose="020F0502020204030204" pitchFamily="34" charset="0"/>
              </a:rPr>
              <a:t>cultura</a:t>
            </a:r>
            <a:r>
              <a:rPr lang="en-GB" altLang="es-ES" sz="2400" dirty="0">
                <a:cs typeface="Calibri" panose="020F0502020204030204" pitchFamily="34" charset="0"/>
              </a:rPr>
              <a:t> </a:t>
            </a:r>
            <a:r>
              <a:rPr lang="en-GB" altLang="es-ES" sz="2400" dirty="0" err="1">
                <a:cs typeface="Calibri" panose="020F0502020204030204" pitchFamily="34" charset="0"/>
              </a:rPr>
              <a:t>basada</a:t>
            </a:r>
            <a:r>
              <a:rPr lang="en-GB" altLang="es-ES" sz="2400" dirty="0">
                <a:cs typeface="Calibri" panose="020F0502020204030204" pitchFamily="34" charset="0"/>
              </a:rPr>
              <a:t> </a:t>
            </a:r>
            <a:r>
              <a:rPr lang="en-GB" altLang="es-ES" sz="2400" dirty="0" err="1">
                <a:cs typeface="Calibri" panose="020F0502020204030204" pitchFamily="34" charset="0"/>
              </a:rPr>
              <a:t>en</a:t>
            </a:r>
            <a:r>
              <a:rPr lang="en-GB" altLang="es-ES" sz="2400" dirty="0">
                <a:cs typeface="Calibri" panose="020F0502020204030204" pitchFamily="34" charset="0"/>
              </a:rPr>
              <a:t> la </a:t>
            </a:r>
            <a:r>
              <a:rPr lang="en-GB" altLang="es-ES" sz="2400" dirty="0" err="1">
                <a:cs typeface="Calibri" panose="020F0502020204030204" pitchFamily="34" charset="0"/>
              </a:rPr>
              <a:t>confianza</a:t>
            </a:r>
            <a:endParaRPr lang="en-GB" altLang="es-ES" sz="2400" dirty="0">
              <a:cs typeface="Calibri" panose="020F0502020204030204" pitchFamily="34" charset="0"/>
            </a:endParaRPr>
          </a:p>
          <a:p>
            <a:pPr marL="342900" indent="-342900" algn="just">
              <a:buFont typeface="Arial" panose="020B0604020202020204" pitchFamily="34" charset="0"/>
              <a:buChar char="•"/>
              <a:defRPr/>
            </a:pPr>
            <a:r>
              <a:rPr lang="en-GB" altLang="es-ES" sz="2400" dirty="0">
                <a:cs typeface="Calibri" panose="020F0502020204030204" pitchFamily="34" charset="0"/>
              </a:rPr>
              <a:t>Los </a:t>
            </a:r>
            <a:r>
              <a:rPr lang="en-GB" altLang="es-ES" sz="2400" dirty="0" err="1">
                <a:cs typeface="Calibri" panose="020F0502020204030204" pitchFamily="34" charset="0"/>
              </a:rPr>
              <a:t>empresarios</a:t>
            </a:r>
            <a:r>
              <a:rPr lang="en-GB" altLang="es-ES" sz="2400" dirty="0">
                <a:cs typeface="Calibri" panose="020F0502020204030204" pitchFamily="34" charset="0"/>
              </a:rPr>
              <a:t> </a:t>
            </a:r>
            <a:r>
              <a:rPr lang="en-GB" altLang="es-ES" sz="2400" dirty="0" err="1">
                <a:cs typeface="Calibri" panose="020F0502020204030204" pitchFamily="34" charset="0"/>
              </a:rPr>
              <a:t>eviten</a:t>
            </a:r>
            <a:r>
              <a:rPr lang="en-GB" altLang="es-ES" sz="2400" dirty="0">
                <a:cs typeface="Calibri" panose="020F0502020204030204" pitchFamily="34" charset="0"/>
              </a:rPr>
              <a:t> las </a:t>
            </a:r>
            <a:r>
              <a:rPr lang="en-GB" altLang="es-ES" sz="2400" dirty="0" err="1">
                <a:cs typeface="Calibri" panose="020F0502020204030204" pitchFamily="34" charset="0"/>
              </a:rPr>
              <a:t>actitudes</a:t>
            </a:r>
            <a:r>
              <a:rPr lang="en-GB" altLang="es-ES" sz="2400" dirty="0">
                <a:cs typeface="Calibri" panose="020F0502020204030204" pitchFamily="34" charset="0"/>
              </a:rPr>
              <a:t> de micromanagement</a:t>
            </a:r>
          </a:p>
          <a:p>
            <a:pPr marL="342900" indent="-342900" algn="just">
              <a:buFont typeface="Arial" panose="020B0604020202020204" pitchFamily="34" charset="0"/>
              <a:buChar char="•"/>
              <a:defRPr/>
            </a:pPr>
            <a:r>
              <a:rPr lang="en-GB" altLang="es-ES" sz="2400" dirty="0">
                <a:cs typeface="Calibri" panose="020F0502020204030204" pitchFamily="34" charset="0"/>
              </a:rPr>
              <a:t>Los </a:t>
            </a:r>
            <a:r>
              <a:rPr lang="en-GB" altLang="es-ES" sz="2400" dirty="0" err="1">
                <a:cs typeface="Calibri" panose="020F0502020204030204" pitchFamily="34" charset="0"/>
              </a:rPr>
              <a:t>empleados</a:t>
            </a:r>
            <a:r>
              <a:rPr lang="en-GB" altLang="es-ES" sz="2400" dirty="0">
                <a:cs typeface="Calibri" panose="020F0502020204030204" pitchFamily="34" charset="0"/>
              </a:rPr>
              <a:t> </a:t>
            </a:r>
            <a:r>
              <a:rPr lang="en-GB" altLang="es-ES" sz="2400" dirty="0" err="1">
                <a:cs typeface="Calibri" panose="020F0502020204030204" pitchFamily="34" charset="0"/>
              </a:rPr>
              <a:t>encuentren</a:t>
            </a:r>
            <a:r>
              <a:rPr lang="en-GB" altLang="es-ES" sz="2400" dirty="0">
                <a:cs typeface="Calibri" panose="020F0502020204030204" pitchFamily="34" charset="0"/>
              </a:rPr>
              <a:t> </a:t>
            </a:r>
            <a:r>
              <a:rPr lang="en-GB" altLang="es-ES" sz="2400" dirty="0" err="1">
                <a:cs typeface="Calibri" panose="020F0502020204030204" pitchFamily="34" charset="0"/>
              </a:rPr>
              <a:t>mejores</a:t>
            </a:r>
            <a:r>
              <a:rPr lang="en-GB" altLang="es-ES" sz="2400" dirty="0">
                <a:cs typeface="Calibri" panose="020F0502020204030204" pitchFamily="34" charset="0"/>
              </a:rPr>
              <a:t> </a:t>
            </a:r>
            <a:r>
              <a:rPr lang="en-GB" altLang="es-ES" sz="2400" dirty="0" err="1">
                <a:cs typeface="Calibri" panose="020F0502020204030204" pitchFamily="34" charset="0"/>
              </a:rPr>
              <a:t>oportunidades</a:t>
            </a:r>
            <a:r>
              <a:rPr lang="en-GB" altLang="es-ES" sz="2400" dirty="0">
                <a:cs typeface="Calibri" panose="020F0502020204030204" pitchFamily="34" charset="0"/>
              </a:rPr>
              <a:t> para conciliar la </a:t>
            </a:r>
            <a:r>
              <a:rPr lang="en-GB" altLang="es-ES" sz="2400" dirty="0" err="1">
                <a:cs typeface="Calibri" panose="020F0502020204030204" pitchFamily="34" charset="0"/>
              </a:rPr>
              <a:t>vida</a:t>
            </a:r>
            <a:r>
              <a:rPr lang="en-GB" altLang="es-ES" sz="2400" dirty="0">
                <a:cs typeface="Calibri" panose="020F0502020204030204" pitchFamily="34" charset="0"/>
              </a:rPr>
              <a:t> </a:t>
            </a:r>
            <a:r>
              <a:rPr lang="en-GB" altLang="es-ES" sz="2400" dirty="0" err="1">
                <a:cs typeface="Calibri" panose="020F0502020204030204" pitchFamily="34" charset="0"/>
              </a:rPr>
              <a:t>laboral</a:t>
            </a:r>
            <a:r>
              <a:rPr lang="en-GB" altLang="es-ES" sz="2400" dirty="0">
                <a:cs typeface="Calibri" panose="020F0502020204030204" pitchFamily="34" charset="0"/>
              </a:rPr>
              <a:t> y </a:t>
            </a:r>
            <a:r>
              <a:rPr lang="en-GB" altLang="es-ES" sz="2400" dirty="0" smtClean="0">
                <a:cs typeface="Calibri" panose="020F0502020204030204" pitchFamily="34" charset="0"/>
              </a:rPr>
              <a:t>personal</a:t>
            </a:r>
            <a:endParaRPr lang="en-GB" altLang="es-ES" sz="2400" dirty="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4BA1982E-52EE-49F5-A965-221DB5C81956}"/>
              </a:ext>
            </a:extLst>
          </p:cNvPr>
          <p:cNvSpPr txBox="1"/>
          <p:nvPr/>
        </p:nvSpPr>
        <p:spPr>
          <a:xfrm>
            <a:off x="4981463" y="150519"/>
            <a:ext cx="7210537" cy="1077218"/>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Otros</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consejos</a:t>
            </a:r>
            <a:r>
              <a:rPr lang="en-US" altLang="ko-KR" sz="3200" b="1">
                <a:solidFill>
                  <a:srgbClr val="F36A0D"/>
                </a:solidFill>
                <a:latin typeface="Trebuchet MS" panose="020B0603020202020204" pitchFamily="34" charset="0"/>
                <a:cs typeface="Arial" pitchFamily="34" charset="0"/>
              </a:rPr>
              <a:t> para la </a:t>
            </a:r>
            <a:r>
              <a:rPr lang="en-US" altLang="ko-KR" sz="3200" b="1" err="1">
                <a:solidFill>
                  <a:srgbClr val="F36A0D"/>
                </a:solidFill>
                <a:latin typeface="Trebuchet MS" panose="020B0603020202020204" pitchFamily="34" charset="0"/>
                <a:cs typeface="Arial" pitchFamily="34" charset="0"/>
              </a:rPr>
              <a:t>gestión</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remota</a:t>
            </a:r>
            <a:r>
              <a:rPr lang="en-US" altLang="ko-KR" sz="3200" b="1">
                <a:solidFill>
                  <a:srgbClr val="F36A0D"/>
                </a:solidFill>
                <a:latin typeface="Trebuchet MS" panose="020B0603020202020204" pitchFamily="34" charset="0"/>
                <a:cs typeface="Arial" pitchFamily="34" charset="0"/>
              </a:rPr>
              <a:t> de </a:t>
            </a:r>
            <a:r>
              <a:rPr lang="en-US" altLang="ko-KR" sz="3200" b="1" err="1">
                <a:solidFill>
                  <a:srgbClr val="F36A0D"/>
                </a:solidFill>
                <a:latin typeface="Trebuchet MS" panose="020B0603020202020204" pitchFamily="34" charset="0"/>
                <a:cs typeface="Arial" pitchFamily="34" charset="0"/>
              </a:rPr>
              <a:t>proyectos</a:t>
            </a:r>
            <a:endParaRPr lang="en-US" altLang="ko-KR" sz="2400" b="1">
              <a:solidFill>
                <a:srgbClr val="F36A0D"/>
              </a:solidFill>
              <a:latin typeface="Trebuchet MS" panose="020B0603020202020204" pitchFamily="34" charset="0"/>
              <a:cs typeface="Arial" pitchFamily="34" charset="0"/>
            </a:endParaRPr>
          </a:p>
        </p:txBody>
      </p:sp>
      <p:sp>
        <p:nvSpPr>
          <p:cNvPr id="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948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416320"/>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Section 3.2 : </a:t>
            </a:r>
            <a:r>
              <a:rPr lang="en-GB" altLang="es-ES" sz="2400" b="1" err="1">
                <a:solidFill>
                  <a:srgbClr val="0594A9"/>
                </a:solidFill>
                <a:latin typeface="Trebuchet MS" panose="020B0603020202020204" pitchFamily="34" charset="0"/>
                <a:cs typeface="Calibri" panose="020F0502020204030204" pitchFamily="34" charset="0"/>
              </a:rPr>
              <a:t>Capitalizar</a:t>
            </a:r>
            <a:r>
              <a:rPr lang="en-GB" altLang="es-ES" sz="2400" b="1">
                <a:solidFill>
                  <a:srgbClr val="0594A9"/>
                </a:solidFill>
                <a:latin typeface="Trebuchet MS" panose="020B0603020202020204" pitchFamily="34" charset="0"/>
                <a:cs typeface="Calibri" panose="020F0502020204030204" pitchFamily="34" charset="0"/>
              </a:rPr>
              <a:t> los </a:t>
            </a:r>
            <a:r>
              <a:rPr lang="en-GB" altLang="es-ES" sz="2400" b="1" err="1">
                <a:solidFill>
                  <a:srgbClr val="0594A9"/>
                </a:solidFill>
                <a:latin typeface="Trebuchet MS" panose="020B0603020202020204" pitchFamily="34" charset="0"/>
                <a:cs typeface="Calibri" panose="020F0502020204030204" pitchFamily="34" charset="0"/>
              </a:rPr>
              <a:t>beneficios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conteniendo</a:t>
            </a:r>
            <a:r>
              <a:rPr lang="en-GB" altLang="es-ES" sz="2400" b="1">
                <a:solidFill>
                  <a:srgbClr val="0594A9"/>
                </a:solidFill>
                <a:latin typeface="Trebuchet MS" panose="020B0603020202020204" pitchFamily="34" charset="0"/>
                <a:cs typeface="Calibri" panose="020F0502020204030204" pitchFamily="34" charset="0"/>
              </a:rPr>
              <a:t> los </a:t>
            </a:r>
            <a:r>
              <a:rPr lang="en-GB" altLang="es-ES" sz="2400" b="1" err="1">
                <a:solidFill>
                  <a:srgbClr val="0594A9"/>
                </a:solidFill>
                <a:latin typeface="Trebuchet MS" panose="020B0603020202020204" pitchFamily="34" charset="0"/>
                <a:cs typeface="Calibri" panose="020F0502020204030204" pitchFamily="34" charset="0"/>
              </a:rPr>
              <a:t>impactos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negativos</a:t>
            </a:r>
            <a:r>
              <a:rPr lang="en-GB" altLang="es-ES" sz="2400" b="1">
                <a:solidFill>
                  <a:srgbClr val="0594A9"/>
                </a:solidFill>
                <a:latin typeface="Trebuchet MS" panose="020B0603020202020204" pitchFamily="34" charset="0"/>
                <a:cs typeface="Calibri" panose="020F0502020204030204" pitchFamily="34" charset="0"/>
              </a:rPr>
              <a:t> (2)</a:t>
            </a:r>
          </a:p>
          <a:p>
            <a:pPr algn="just">
              <a:defRPr/>
            </a:pPr>
            <a:endParaRPr lang="en-GB" altLang="es-ES" sz="2400">
              <a:cs typeface="Calibri" panose="020F0502020204030204" pitchFamily="34" charset="0"/>
            </a:endParaRPr>
          </a:p>
          <a:p>
            <a:pPr algn="just">
              <a:defRPr/>
            </a:pPr>
            <a:r>
              <a:rPr lang="en-GB" altLang="es-ES" sz="2400">
                <a:cs typeface="Calibri" panose="020F0502020204030204" pitchFamily="34" charset="0"/>
              </a:rPr>
              <a:t>Si falta tan solo una de las condiciones mencionadas, la organizacion empieza a experimentar un mayor nivel de estrés e improductividad.</a:t>
            </a:r>
          </a:p>
          <a:p>
            <a:pPr algn="just">
              <a:defRPr/>
            </a:pPr>
            <a:endParaRPr lang="en-GB" altLang="es-ES" sz="2400">
              <a:cs typeface="Calibri" panose="020F0502020204030204" pitchFamily="34" charset="0"/>
            </a:endParaRPr>
          </a:p>
          <a:p>
            <a:pPr algn="just">
              <a:defRPr/>
            </a:pPr>
            <a:r>
              <a:rPr lang="en-GB" altLang="es-ES" sz="2400">
                <a:cs typeface="Calibri" panose="020F0502020204030204" pitchFamily="34" charset="0"/>
              </a:rPr>
              <a:t>En las próxima diapositivas, el lector encontrará un listado de consejos y buenas prácticas en materia de gestión remota de proyectos, que ayudarán a mantener este delicado equilibrio.</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25035604-8ED6-44B8-AF25-98C03FE8A407}"/>
              </a:ext>
            </a:extLst>
          </p:cNvPr>
          <p:cNvSpPr txBox="1"/>
          <p:nvPr/>
        </p:nvSpPr>
        <p:spPr>
          <a:xfrm>
            <a:off x="4981463" y="150519"/>
            <a:ext cx="7210537" cy="1077218"/>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Otros</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consejos</a:t>
            </a:r>
            <a:r>
              <a:rPr lang="en-US" altLang="ko-KR" sz="3200" b="1">
                <a:solidFill>
                  <a:srgbClr val="F36A0D"/>
                </a:solidFill>
                <a:latin typeface="Trebuchet MS" panose="020B0603020202020204" pitchFamily="34" charset="0"/>
                <a:cs typeface="Arial" pitchFamily="34" charset="0"/>
              </a:rPr>
              <a:t> para la </a:t>
            </a:r>
            <a:r>
              <a:rPr lang="en-US" altLang="ko-KR" sz="3200" b="1" err="1">
                <a:solidFill>
                  <a:srgbClr val="F36A0D"/>
                </a:solidFill>
                <a:latin typeface="Trebuchet MS" panose="020B0603020202020204" pitchFamily="34" charset="0"/>
                <a:cs typeface="Arial" pitchFamily="34" charset="0"/>
              </a:rPr>
              <a:t>gestión</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remota</a:t>
            </a:r>
            <a:r>
              <a:rPr lang="en-US" altLang="ko-KR" sz="3200" b="1">
                <a:solidFill>
                  <a:srgbClr val="F36A0D"/>
                </a:solidFill>
                <a:latin typeface="Trebuchet MS" panose="020B0603020202020204" pitchFamily="34" charset="0"/>
                <a:cs typeface="Arial" pitchFamily="34" charset="0"/>
              </a:rPr>
              <a:t> de </a:t>
            </a:r>
            <a:r>
              <a:rPr lang="en-US" altLang="ko-KR" sz="3200" b="1" err="1">
                <a:solidFill>
                  <a:srgbClr val="F36A0D"/>
                </a:solidFill>
                <a:latin typeface="Trebuchet MS" panose="020B0603020202020204" pitchFamily="34" charset="0"/>
                <a:cs typeface="Arial" pitchFamily="34" charset="0"/>
              </a:rPr>
              <a:t>proyectos</a:t>
            </a:r>
            <a:endParaRPr lang="en-US" altLang="ko-KR" sz="2400" b="1">
              <a:solidFill>
                <a:srgbClr val="F36A0D"/>
              </a:solidFill>
              <a:latin typeface="Trebuchet MS" panose="020B0603020202020204" pitchFamily="34" charset="0"/>
              <a:cs typeface="Arial" pitchFamily="34" charset="0"/>
            </a:endParaRPr>
          </a:p>
        </p:txBody>
      </p:sp>
      <p:sp>
        <p:nvSpPr>
          <p:cNvPr id="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794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495303"/>
            <a:ext cx="11079282" cy="3708708"/>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3.3: </a:t>
            </a:r>
            <a:r>
              <a:rPr lang="en-GB" altLang="es-ES" sz="2400" b="1" err="1">
                <a:solidFill>
                  <a:srgbClr val="0594A9"/>
                </a:solidFill>
                <a:latin typeface="Trebuchet MS" panose="020B0603020202020204" pitchFamily="34" charset="0"/>
                <a:cs typeface="Calibri" panose="020F0502020204030204" pitchFamily="34" charset="0"/>
              </a:rPr>
              <a:t>Listado</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buenas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prácticas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en</a:t>
            </a:r>
            <a:r>
              <a:rPr lang="en-GB" altLang="es-ES" sz="2400" b="1">
                <a:solidFill>
                  <a:srgbClr val="0594A9"/>
                </a:solidFill>
                <a:latin typeface="Trebuchet MS" panose="020B0603020202020204" pitchFamily="34" charset="0"/>
                <a:cs typeface="Calibri" panose="020F0502020204030204" pitchFamily="34" charset="0"/>
              </a:rPr>
              <a:t> la </a:t>
            </a:r>
            <a:r>
              <a:rPr lang="en-GB" altLang="es-ES" sz="2400" b="1" err="1">
                <a:solidFill>
                  <a:srgbClr val="0594A9"/>
                </a:solidFill>
                <a:latin typeface="Trebuchet MS" panose="020B0603020202020204" pitchFamily="34" charset="0"/>
                <a:cs typeface="Calibri" panose="020F0502020204030204" pitchFamily="34" charset="0"/>
              </a:rPr>
              <a:t>gestión</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remota</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proyectos</a:t>
            </a:r>
            <a:endParaRPr lang="en-GB" altLang="es-ES" sz="2400" b="1">
              <a:solidFill>
                <a:srgbClr val="0594A9"/>
              </a:solidFill>
              <a:latin typeface="Trebuchet MS" panose="020B0603020202020204" pitchFamily="34" charset="0"/>
              <a:cs typeface="Calibri" panose="020F0502020204030204" pitchFamily="34" charset="0"/>
            </a:endParaRPr>
          </a:p>
          <a:p>
            <a:pPr>
              <a:defRPr/>
            </a:pPr>
            <a:endParaRPr lang="en-GB" altLang="es-ES" sz="2400" b="1">
              <a:solidFill>
                <a:srgbClr val="0594A9"/>
              </a:solidFill>
              <a:latin typeface="Trebuchet MS" panose="020B0603020202020204" pitchFamily="34" charset="0"/>
              <a:cs typeface="Calibri" panose="020F0502020204030204" pitchFamily="34" charset="0"/>
            </a:endParaRPr>
          </a:p>
          <a:p>
            <a:pPr marL="342900" indent="-342900">
              <a:buFont typeface="Wingdings" panose="05000000000000000000" pitchFamily="2" charset="2"/>
              <a:buChar char="ü"/>
              <a:defRPr/>
            </a:pPr>
            <a:r>
              <a:rPr lang="en-GB" altLang="es-ES" sz="1700">
                <a:cs typeface="Calibri" panose="020F0502020204030204" pitchFamily="34" charset="0"/>
              </a:rPr>
              <a:t>Comienza por establecer herramientas adecuadas de gestión de proyectos a distancia que sean intuitivas, fáciles de usar y de acceder.</a:t>
            </a:r>
          </a:p>
          <a:p>
            <a:pPr marL="342900" indent="-342900">
              <a:buFont typeface="Wingdings" panose="05000000000000000000" pitchFamily="2" charset="2"/>
              <a:buChar char="ü"/>
              <a:defRPr/>
            </a:pPr>
            <a:r>
              <a:rPr lang="en-GB" altLang="es-ES" sz="1700">
                <a:cs typeface="Calibri" panose="020F0502020204030204" pitchFamily="34" charset="0"/>
              </a:rPr>
              <a:t>Da un paso atrás y permite a tu equipo gestionar su tiempo. Estarás bien mientras ellos consigan cumplir con los plazos internos.</a:t>
            </a:r>
          </a:p>
          <a:p>
            <a:pPr marL="342900" indent="-342900">
              <a:buFont typeface="Wingdings" panose="05000000000000000000" pitchFamily="2" charset="2"/>
              <a:buChar char="ü"/>
              <a:defRPr/>
            </a:pPr>
            <a:r>
              <a:rPr lang="en-GB" altLang="es-ES" sz="1700">
                <a:cs typeface="Calibri" panose="020F0502020204030204" pitchFamily="34" charset="0"/>
              </a:rPr>
              <a:t>Sé lo más preciso posible a la hora de asignar tareas. La mayor parte de la comunicación será vía email/texto, que por naturaleza, deja mayor lugar a malinterpretaciones.</a:t>
            </a:r>
          </a:p>
          <a:p>
            <a:pPr marL="342900" indent="-342900">
              <a:buFont typeface="Wingdings" panose="05000000000000000000" pitchFamily="2" charset="2"/>
              <a:buChar char="ü"/>
              <a:defRPr/>
            </a:pPr>
            <a:r>
              <a:rPr lang="en-GB" altLang="es-ES" sz="1700">
                <a:cs typeface="Calibri" panose="020F0502020204030204" pitchFamily="34" charset="0"/>
              </a:rPr>
              <a:t>Lo mismo para el feedback y las directrices de revisión.</a:t>
            </a:r>
          </a:p>
          <a:p>
            <a:pPr marL="342900" indent="-342900">
              <a:buFont typeface="Wingdings" panose="05000000000000000000" pitchFamily="2" charset="2"/>
              <a:buChar char="ü"/>
              <a:defRPr/>
            </a:pPr>
            <a:r>
              <a:rPr lang="en-GB" altLang="es-ES" sz="1700">
                <a:cs typeface="Calibri" panose="020F0502020204030204" pitchFamily="34" charset="0"/>
              </a:rPr>
              <a:t>Conoce a tus empleados y redistribuye roles y responsabilidades.</a:t>
            </a:r>
          </a:p>
          <a:p>
            <a:pPr marL="342900" indent="-342900">
              <a:buFont typeface="Wingdings" panose="05000000000000000000" pitchFamily="2" charset="2"/>
              <a:buChar char="ü"/>
              <a:defRPr/>
            </a:pPr>
            <a:r>
              <a:rPr lang="en-GB" altLang="es-ES" sz="1700">
                <a:cs typeface="Calibri" panose="020F0502020204030204" pitchFamily="34" charset="0"/>
              </a:rPr>
              <a:t>Establece canales específicos de comunicación, pero no los desbordes de entradas.</a:t>
            </a:r>
          </a:p>
          <a:p>
            <a:pPr marL="342900" indent="-342900">
              <a:buFont typeface="Wingdings" panose="05000000000000000000" pitchFamily="2" charset="2"/>
              <a:buChar char="ü"/>
              <a:defRPr/>
            </a:pPr>
            <a:r>
              <a:rPr lang="en-GB" altLang="es-ES" sz="1700">
                <a:cs typeface="Calibri" panose="020F0502020204030204" pitchFamily="34" charset="0"/>
              </a:rPr>
              <a:t>Asegúrate de que la comunicación es transparente y eficiente. Establece un calendario de llamadas para briefing de común acuerdo.</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7712E8E-6FEE-471C-8AF1-E9581F4D3160}"/>
              </a:ext>
            </a:extLst>
          </p:cNvPr>
          <p:cNvSpPr txBox="1"/>
          <p:nvPr/>
        </p:nvSpPr>
        <p:spPr>
          <a:xfrm>
            <a:off x="4981463" y="150519"/>
            <a:ext cx="7210537" cy="1077218"/>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Otros</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consejos</a:t>
            </a:r>
            <a:r>
              <a:rPr lang="en-US" altLang="ko-KR" sz="3200" b="1">
                <a:solidFill>
                  <a:srgbClr val="F36A0D"/>
                </a:solidFill>
                <a:latin typeface="Trebuchet MS" panose="020B0603020202020204" pitchFamily="34" charset="0"/>
                <a:cs typeface="Arial" pitchFamily="34" charset="0"/>
              </a:rPr>
              <a:t> para la </a:t>
            </a:r>
            <a:r>
              <a:rPr lang="en-US" altLang="ko-KR" sz="3200" b="1" err="1">
                <a:solidFill>
                  <a:srgbClr val="F36A0D"/>
                </a:solidFill>
                <a:latin typeface="Trebuchet MS" panose="020B0603020202020204" pitchFamily="34" charset="0"/>
                <a:cs typeface="Arial" pitchFamily="34" charset="0"/>
              </a:rPr>
              <a:t>gestión</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remota</a:t>
            </a:r>
            <a:r>
              <a:rPr lang="en-US" altLang="ko-KR" sz="3200" b="1">
                <a:solidFill>
                  <a:srgbClr val="F36A0D"/>
                </a:solidFill>
                <a:latin typeface="Trebuchet MS" panose="020B0603020202020204" pitchFamily="34" charset="0"/>
                <a:cs typeface="Arial" pitchFamily="34" charset="0"/>
              </a:rPr>
              <a:t> de </a:t>
            </a:r>
            <a:r>
              <a:rPr lang="en-US" altLang="ko-KR" sz="3200" b="1" err="1">
                <a:solidFill>
                  <a:srgbClr val="F36A0D"/>
                </a:solidFill>
                <a:latin typeface="Trebuchet MS" panose="020B0603020202020204" pitchFamily="34" charset="0"/>
                <a:cs typeface="Arial" pitchFamily="34" charset="0"/>
              </a:rPr>
              <a:t>proyectos</a:t>
            </a:r>
            <a:endParaRPr lang="en-US" altLang="ko-KR" sz="2400" b="1">
              <a:solidFill>
                <a:srgbClr val="F36A0D"/>
              </a:solidFill>
              <a:latin typeface="Trebuchet MS" panose="020B0603020202020204" pitchFamily="34" charset="0"/>
              <a:cs typeface="Arial" pitchFamily="34" charset="0"/>
            </a:endParaRPr>
          </a:p>
        </p:txBody>
      </p:sp>
      <p:sp>
        <p:nvSpPr>
          <p:cNvPr id="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729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495303"/>
            <a:ext cx="11079282" cy="2662267"/>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3.3: </a:t>
            </a:r>
            <a:r>
              <a:rPr lang="en-GB" altLang="es-ES" sz="2400" b="1" err="1">
                <a:solidFill>
                  <a:srgbClr val="0594A9"/>
                </a:solidFill>
                <a:latin typeface="Trebuchet MS" panose="020B0603020202020204" pitchFamily="34" charset="0"/>
                <a:cs typeface="Calibri" panose="020F0502020204030204" pitchFamily="34" charset="0"/>
              </a:rPr>
              <a:t>Listado</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buenas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prácticas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en</a:t>
            </a:r>
            <a:r>
              <a:rPr lang="en-GB" altLang="es-ES" sz="2400" b="1">
                <a:solidFill>
                  <a:srgbClr val="0594A9"/>
                </a:solidFill>
                <a:latin typeface="Trebuchet MS" panose="020B0603020202020204" pitchFamily="34" charset="0"/>
                <a:cs typeface="Calibri" panose="020F0502020204030204" pitchFamily="34" charset="0"/>
              </a:rPr>
              <a:t> la </a:t>
            </a:r>
            <a:r>
              <a:rPr lang="en-GB" altLang="es-ES" sz="2400" b="1" err="1">
                <a:solidFill>
                  <a:srgbClr val="0594A9"/>
                </a:solidFill>
                <a:latin typeface="Trebuchet MS" panose="020B0603020202020204" pitchFamily="34" charset="0"/>
                <a:cs typeface="Calibri" panose="020F0502020204030204" pitchFamily="34" charset="0"/>
              </a:rPr>
              <a:t>gestión</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remota</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proyectos</a:t>
            </a:r>
            <a:endParaRPr lang="en-GB" altLang="es-ES" sz="2400" b="1">
              <a:solidFill>
                <a:srgbClr val="0594A9"/>
              </a:solidFill>
              <a:latin typeface="Trebuchet MS" panose="020B0603020202020204" pitchFamily="34" charset="0"/>
              <a:cs typeface="Calibri" panose="020F0502020204030204" pitchFamily="34" charset="0"/>
            </a:endParaRPr>
          </a:p>
          <a:p>
            <a:pPr>
              <a:defRPr/>
            </a:pPr>
            <a:endParaRPr lang="en-GB" altLang="es-ES" sz="2400" b="1">
              <a:solidFill>
                <a:srgbClr val="0594A9"/>
              </a:solidFill>
              <a:latin typeface="Trebuchet MS" panose="020B0603020202020204" pitchFamily="34" charset="0"/>
              <a:cs typeface="Calibri" panose="020F0502020204030204" pitchFamily="34" charset="0"/>
            </a:endParaRPr>
          </a:p>
          <a:p>
            <a:pPr marL="342900" indent="-342900">
              <a:buFont typeface="Wingdings" panose="05000000000000000000" pitchFamily="2" charset="2"/>
              <a:buChar char="ü"/>
              <a:defRPr/>
            </a:pPr>
            <a:r>
              <a:rPr lang="en-GB" altLang="es-ES" sz="1700">
                <a:cs typeface="Calibri" panose="020F0502020204030204" pitchFamily="34" charset="0"/>
              </a:rPr>
              <a:t>Nutre la cultura de la colaboración. Considera la posibilidad de crear nuevos sistemas de almacenamiento de archivos a los que todos puedan acceder fácilmente.</a:t>
            </a:r>
          </a:p>
          <a:p>
            <a:pPr marL="342900" indent="-342900">
              <a:buFont typeface="Wingdings" panose="05000000000000000000" pitchFamily="2" charset="2"/>
              <a:buChar char="ü"/>
              <a:defRPr/>
            </a:pPr>
            <a:r>
              <a:rPr lang="en-GB" altLang="es-ES" sz="1700">
                <a:cs typeface="Calibri" panose="020F0502020204030204" pitchFamily="34" charset="0"/>
              </a:rPr>
              <a:t>Supervisa los logros de las metas clave e informa a tu equipo con antelación sobre cualquier ajuste recomendado.</a:t>
            </a:r>
          </a:p>
          <a:p>
            <a:pPr marL="342900" indent="-342900">
              <a:buFont typeface="Wingdings" panose="05000000000000000000" pitchFamily="2" charset="2"/>
              <a:buChar char="ü"/>
              <a:defRPr/>
            </a:pPr>
            <a:r>
              <a:rPr lang="en-GB" altLang="es-ES" sz="1700">
                <a:cs typeface="Calibri" panose="020F0502020204030204" pitchFamily="34" charset="0"/>
              </a:rPr>
              <a:t>Comprueba tu tiempo, no solo para comprobar el estado del trabajo.</a:t>
            </a:r>
          </a:p>
          <a:p>
            <a:pPr marL="342900" indent="-342900">
              <a:buFont typeface="Wingdings" panose="05000000000000000000" pitchFamily="2" charset="2"/>
              <a:buChar char="ü"/>
              <a:defRPr/>
            </a:pPr>
            <a:r>
              <a:rPr lang="en-GB" altLang="es-ES" sz="1700">
                <a:cs typeface="Calibri" panose="020F0502020204030204" pitchFamily="34" charset="0"/>
              </a:rPr>
              <a:t>Intercepta cualquier conflicto potencial que pueda surgir entre dos (o más) de tus empleados.</a:t>
            </a:r>
          </a:p>
          <a:p>
            <a:pPr marL="342900" indent="-342900">
              <a:buFont typeface="Wingdings" panose="05000000000000000000" pitchFamily="2" charset="2"/>
              <a:buChar char="ü"/>
              <a:defRPr/>
            </a:pPr>
            <a:r>
              <a:rPr lang="en-GB" altLang="es-ES" sz="1700">
                <a:cs typeface="Calibri" panose="020F0502020204030204" pitchFamily="34" charset="0"/>
              </a:rPr>
              <a:t>Aprovecha la diversidad interna de tu equipo, deja espacio para la autoiniciativa y haz una lluvia de ideas sobre alternativas nunca antes consideradas o problemas comunes.</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7712E8E-6FEE-471C-8AF1-E9581F4D3160}"/>
              </a:ext>
            </a:extLst>
          </p:cNvPr>
          <p:cNvSpPr txBox="1"/>
          <p:nvPr/>
        </p:nvSpPr>
        <p:spPr>
          <a:xfrm>
            <a:off x="4981463" y="150519"/>
            <a:ext cx="7210537" cy="1077218"/>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Otros</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consejos</a:t>
            </a:r>
            <a:r>
              <a:rPr lang="en-US" altLang="ko-KR" sz="3200" b="1">
                <a:solidFill>
                  <a:srgbClr val="F36A0D"/>
                </a:solidFill>
                <a:latin typeface="Trebuchet MS" panose="020B0603020202020204" pitchFamily="34" charset="0"/>
                <a:cs typeface="Arial" pitchFamily="34" charset="0"/>
              </a:rPr>
              <a:t> para la </a:t>
            </a:r>
            <a:r>
              <a:rPr lang="en-US" altLang="ko-KR" sz="3200" b="1" err="1">
                <a:solidFill>
                  <a:srgbClr val="F36A0D"/>
                </a:solidFill>
                <a:latin typeface="Trebuchet MS" panose="020B0603020202020204" pitchFamily="34" charset="0"/>
                <a:cs typeface="Arial" pitchFamily="34" charset="0"/>
              </a:rPr>
              <a:t>gestión</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remota</a:t>
            </a:r>
            <a:r>
              <a:rPr lang="en-US" altLang="ko-KR" sz="3200" b="1">
                <a:solidFill>
                  <a:srgbClr val="F36A0D"/>
                </a:solidFill>
                <a:latin typeface="Trebuchet MS" panose="020B0603020202020204" pitchFamily="34" charset="0"/>
                <a:cs typeface="Arial" pitchFamily="34" charset="0"/>
              </a:rPr>
              <a:t> de </a:t>
            </a:r>
            <a:r>
              <a:rPr lang="en-US" altLang="ko-KR" sz="3200" b="1" err="1">
                <a:solidFill>
                  <a:srgbClr val="F36A0D"/>
                </a:solidFill>
                <a:latin typeface="Trebuchet MS" panose="020B0603020202020204" pitchFamily="34" charset="0"/>
                <a:cs typeface="Arial" pitchFamily="34" charset="0"/>
              </a:rPr>
              <a:t>proyectos</a:t>
            </a:r>
            <a:endParaRPr lang="en-US" altLang="ko-KR" sz="2400" b="1">
              <a:solidFill>
                <a:srgbClr val="F36A0D"/>
              </a:solidFill>
              <a:latin typeface="Trebuchet MS" panose="020B0603020202020204" pitchFamily="34" charset="0"/>
              <a:cs typeface="Arial" pitchFamily="34" charset="0"/>
            </a:endParaRPr>
          </a:p>
        </p:txBody>
      </p:sp>
      <p:sp>
        <p:nvSpPr>
          <p:cNvPr id="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0023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41200" y="3711702"/>
            <a:ext cx="1312102" cy="523220"/>
          </a:xfrm>
          <a:prstGeom prst="rect">
            <a:avLst/>
          </a:prstGeom>
          <a:noFill/>
        </p:spPr>
        <p:txBody>
          <a:bodyPr wrap="square" rtlCol="0">
            <a:spAutoFit/>
          </a:bodyPr>
          <a:lstStyle/>
          <a:p>
            <a:pPr algn="ctr"/>
            <a:r>
              <a:rPr lang="en-US" altLang="ko-KR" sz="1400" b="1" err="1">
                <a:solidFill>
                  <a:schemeClr val="tx1">
                    <a:lumMod val="75000"/>
                    <a:lumOff val="25000"/>
                  </a:schemeClr>
                </a:solidFill>
                <a:ea typeface="FZShuTi" pitchFamily="2" charset="-122"/>
                <a:cs typeface="Arial" pitchFamily="34" charset="0"/>
              </a:rPr>
              <a:t>Conceptos</a:t>
            </a:r>
            <a:r>
              <a:rPr lang="en-US" altLang="ko-KR" sz="1400" b="1">
                <a:solidFill>
                  <a:schemeClr val="tx1">
                    <a:lumMod val="75000"/>
                    <a:lumOff val="25000"/>
                  </a:schemeClr>
                </a:solidFill>
                <a:ea typeface="FZShuTi" pitchFamily="2" charset="-122"/>
                <a:cs typeface="Arial" pitchFamily="34" charset="0"/>
              </a:rPr>
              <a:t> </a:t>
            </a:r>
            <a:r>
              <a:rPr lang="en-US" altLang="ko-KR" sz="1400" b="1" err="1">
                <a:solidFill>
                  <a:schemeClr val="tx1">
                    <a:lumMod val="75000"/>
                    <a:lumOff val="25000"/>
                  </a:schemeClr>
                </a:solidFill>
                <a:ea typeface="FZShuTi" pitchFamily="2" charset="-122"/>
                <a:cs typeface="Arial" pitchFamily="34" charset="0"/>
              </a:rPr>
              <a:t>principales</a:t>
            </a:r>
            <a:endParaRPr lang="ko-KR" altLang="en-US" sz="1400" b="1">
              <a:solidFill>
                <a:schemeClr val="tx1">
                  <a:lumMod val="75000"/>
                  <a:lumOff val="25000"/>
                </a:schemeClr>
              </a:solidFill>
              <a:cs typeface="Arial"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933656"/>
            <a:chOff x="3556042" y="1744979"/>
            <a:chExt cx="3240000" cy="933656"/>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646331"/>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¿Qué oportunidades hay para los teletrabajadores?</a:t>
              </a:r>
            </a:p>
            <a:p>
              <a:r>
                <a:rPr lang="en-US" altLang="ko-KR" sz="1200">
                  <a:solidFill>
                    <a:schemeClr val="tx1">
                      <a:lumMod val="75000"/>
                      <a:lumOff val="25000"/>
                    </a:schemeClr>
                  </a:solidFill>
                  <a:cs typeface="Arial" pitchFamily="34" charset="0"/>
                </a:rPr>
                <a:t>Comunicación y Colaboración</a:t>
              </a: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a:solidFill>
                    <a:schemeClr val="tx1">
                      <a:lumMod val="75000"/>
                      <a:lumOff val="25000"/>
                    </a:schemeClr>
                  </a:solidFill>
                  <a:ea typeface="FZShuTi" pitchFamily="2" charset="-122"/>
                  <a:cs typeface="Arial" pitchFamily="34" charset="0"/>
                </a:rPr>
                <a:t>Segundo pilar de DigComp</a:t>
              </a:r>
              <a:endParaRPr lang="ko-KR" altLang="en-US" sz="1400" b="1">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88834" y="4981897"/>
            <a:ext cx="3210396" cy="908162"/>
            <a:chOff x="3549574" y="1585807"/>
            <a:chExt cx="3246468" cy="908162"/>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461665"/>
            </a:xfrm>
            <a:prstGeom prst="rect">
              <a:avLst/>
            </a:prstGeom>
            <a:noFill/>
          </p:spPr>
          <p:txBody>
            <a:bodyPr wrap="square" rtlCol="0">
              <a:spAutoFit/>
            </a:bodyPr>
            <a:lstStyle/>
            <a:p>
              <a:r>
                <a:rPr lang="en-US" altLang="ko-KR" sz="1200">
                  <a:solidFill>
                    <a:schemeClr val="tx1">
                      <a:lumMod val="75000"/>
                      <a:lumOff val="25000"/>
                    </a:schemeClr>
                  </a:solidFill>
                  <a:ea typeface="FZShuTi" pitchFamily="2" charset="-122"/>
                  <a:cs typeface="Arial" pitchFamily="34" charset="0"/>
                </a:rPr>
                <a:t>Llevando la gestión de proyectos a los dominios online</a:t>
              </a:r>
              <a:endParaRPr lang="ko-KR" altLang="en-US" sz="120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49574" y="1585807"/>
              <a:ext cx="3240000" cy="523220"/>
            </a:xfrm>
            <a:prstGeom prst="rect">
              <a:avLst/>
            </a:prstGeom>
            <a:noFill/>
          </p:spPr>
          <p:txBody>
            <a:bodyPr wrap="square" rtlCol="0">
              <a:spAutoFit/>
            </a:bodyPr>
            <a:lstStyle/>
            <a:p>
              <a:r>
                <a:rPr lang="en-US" altLang="ko-KR" sz="1400" b="1">
                  <a:solidFill>
                    <a:schemeClr val="tx1">
                      <a:lumMod val="75000"/>
                      <a:lumOff val="25000"/>
                    </a:schemeClr>
                  </a:solidFill>
                  <a:ea typeface="FZShuTi" pitchFamily="2" charset="-122"/>
                  <a:cs typeface="Arial" pitchFamily="34" charset="0"/>
                </a:rPr>
                <a:t>Buenas prácticas para la gestión remota de proyectos</a:t>
              </a:r>
              <a:endParaRPr lang="ko-KR" altLang="en-US" sz="1400" b="1">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609513" y="5141069"/>
            <a:ext cx="3204000" cy="748990"/>
            <a:chOff x="3556042" y="1744979"/>
            <a:chExt cx="3240000" cy="748990"/>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461665"/>
            </a:xfrm>
            <a:prstGeom prst="rect">
              <a:avLst/>
            </a:prstGeom>
            <a:noFill/>
          </p:spPr>
          <p:txBody>
            <a:bodyPr wrap="square" rtlCol="0">
              <a:spAutoFit/>
            </a:bodyPr>
            <a:lstStyle/>
            <a:p>
              <a:pPr algn="r"/>
              <a:r>
                <a:rPr lang="en-US" altLang="ko-KR" sz="1200">
                  <a:solidFill>
                    <a:schemeClr val="tx1">
                      <a:lumMod val="75000"/>
                      <a:lumOff val="25000"/>
                    </a:schemeClr>
                  </a:solidFill>
                  <a:ea typeface="FZShuTi" pitchFamily="2" charset="-122"/>
                  <a:cs typeface="Arial" pitchFamily="34" charset="0"/>
                </a:rPr>
                <a:t>5 áreas de formación para un total de 21 competencias</a:t>
              </a:r>
              <a:endParaRPr lang="ko-KR" altLang="en-US" sz="120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a:solidFill>
                    <a:schemeClr val="tx1">
                      <a:lumMod val="75000"/>
                      <a:lumOff val="25000"/>
                    </a:schemeClr>
                  </a:solidFill>
                  <a:ea typeface="FZShuTi" pitchFamily="2" charset="-122"/>
                  <a:cs typeface="Arial" pitchFamily="34" charset="0"/>
                </a:rPr>
                <a:t>Contenido del DigComp</a:t>
              </a:r>
              <a:endParaRPr lang="ko-KR" altLang="en-US" sz="1400" b="1">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0" y="1783220"/>
            <a:ext cx="3813513" cy="748990"/>
            <a:chOff x="3556042" y="1744979"/>
            <a:chExt cx="3240000" cy="748990"/>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461665"/>
            </a:xfrm>
            <a:prstGeom prst="rect">
              <a:avLst/>
            </a:prstGeom>
            <a:noFill/>
          </p:spPr>
          <p:txBody>
            <a:bodyPr wrap="square" rtlCol="0">
              <a:spAutoFit/>
            </a:bodyPr>
            <a:lstStyle/>
            <a:p>
              <a:pPr algn="r"/>
              <a:r>
                <a:rPr lang="en-US" altLang="ko-KR" sz="1200">
                  <a:solidFill>
                    <a:schemeClr val="tx1">
                      <a:lumMod val="75000"/>
                      <a:lumOff val="25000"/>
                    </a:schemeClr>
                  </a:solidFill>
                  <a:ea typeface="FZShuTi" pitchFamily="2" charset="-122"/>
                  <a:cs typeface="Arial" pitchFamily="34" charset="0"/>
                </a:rPr>
                <a:t>El marco de la UE para habilidades digitales de los ciudadanos europeos</a:t>
              </a:r>
              <a:endParaRPr lang="ko-KR" altLang="en-US" sz="120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a:solidFill>
                    <a:schemeClr val="tx1">
                      <a:lumMod val="75000"/>
                      <a:lumOff val="25000"/>
                    </a:schemeClr>
                  </a:solidFill>
                  <a:ea typeface="FZShuTi" pitchFamily="2" charset="-122"/>
                  <a:cs typeface="Arial" pitchFamily="34" charset="0"/>
                </a:rPr>
                <a:t>Introducción al DigComp 2.1</a:t>
              </a:r>
              <a:endParaRPr lang="ko-KR" altLang="en-US" sz="1400" b="1">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Resumen</a:t>
            </a:r>
            <a:endParaRPr lang="en-US" altLang="ko-KR" sz="2400" b="1">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5" name="Immagin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a:solidFill>
                  <a:schemeClr val="bg1"/>
                </a:solidFill>
                <a:cs typeface="Arial" pitchFamily="34" charset="0"/>
              </a:rPr>
              <a:t>GRACIAS</a:t>
            </a:r>
            <a:endParaRPr lang="ko-KR" altLang="en-US" sz="280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475397" y="1623980"/>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1205883" y="3702262"/>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697883" y="1623980"/>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390337" y="5103037"/>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884578" y="1636394"/>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a:solidFill>
                  <a:schemeClr val="bg1"/>
                </a:solidFill>
                <a:cs typeface="Arial" pitchFamily="34" charset="0"/>
              </a:rPr>
              <a:t> </a:t>
            </a:r>
            <a:endParaRPr lang="ko-KR" altLang="en-US" sz="280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897087" y="4171069"/>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534353" y="5216538"/>
            <a:ext cx="1194886"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2</a:t>
            </a:r>
            <a:endParaRPr lang="ko-KR" altLang="en-US" sz="1200" b="1">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6046436" y="4269182"/>
            <a:ext cx="1080120"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3</a:t>
            </a:r>
            <a:endParaRPr lang="ko-KR" altLang="en-US" sz="1200" b="1">
              <a:solidFill>
                <a:schemeClr val="bg1"/>
              </a:solidFill>
              <a:cs typeface="Arial" pitchFamily="34" charset="0"/>
            </a:endParaRPr>
          </a:p>
        </p:txBody>
      </p:sp>
      <p:sp>
        <p:nvSpPr>
          <p:cNvPr id="15" name="TextBox 14">
            <a:extLst>
              <a:ext uri="{FF2B5EF4-FFF2-40B4-BE49-F238E27FC236}">
                <a16:creationId xmlns:a16="http://schemas.microsoft.com/office/drawing/2014/main" xmlns="" id="{F7BC1956-F7E9-4901-8692-C85717C85F25}"/>
              </a:ext>
            </a:extLst>
          </p:cNvPr>
          <p:cNvSpPr txBox="1"/>
          <p:nvPr/>
        </p:nvSpPr>
        <p:spPr>
          <a:xfrm>
            <a:off x="4897487" y="3279856"/>
            <a:ext cx="1888231" cy="646331"/>
          </a:xfrm>
          <a:prstGeom prst="rect">
            <a:avLst/>
          </a:prstGeom>
          <a:noFill/>
        </p:spPr>
        <p:txBody>
          <a:bodyPr wrap="square" rtlCol="0">
            <a:spAutoFit/>
          </a:bodyPr>
          <a:lstStyle/>
          <a:p>
            <a:r>
              <a:rPr lang="en-US" altLang="ko-KR" err="1">
                <a:solidFill>
                  <a:schemeClr val="bg1"/>
                </a:solidFill>
                <a:cs typeface="Arial" pitchFamily="34" charset="0"/>
              </a:rPr>
              <a:t>DigComp</a:t>
            </a:r>
            <a:r>
              <a:rPr lang="en-US" altLang="ko-KR">
                <a:solidFill>
                  <a:schemeClr val="bg1"/>
                </a:solidFill>
                <a:cs typeface="Arial" pitchFamily="34" charset="0"/>
              </a:rPr>
              <a:t> para </a:t>
            </a:r>
            <a:r>
              <a:rPr lang="en-US" altLang="ko-KR" err="1">
                <a:solidFill>
                  <a:schemeClr val="bg1"/>
                </a:solidFill>
                <a:cs typeface="Arial" pitchFamily="34" charset="0"/>
              </a:rPr>
              <a:t>teletrabajadores</a:t>
            </a:r>
            <a:endParaRPr lang="ko-KR" altLang="en-US">
              <a:solidFill>
                <a:schemeClr val="bg1"/>
              </a:solidFill>
              <a:cs typeface="Arial" pitchFamily="34" charset="0"/>
            </a:endParaRPr>
          </a:p>
        </p:txBody>
      </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276999"/>
          </a:xfrm>
          <a:prstGeom prst="rect">
            <a:avLst/>
          </a:prstGeom>
          <a:noFill/>
        </p:spPr>
        <p:txBody>
          <a:bodyPr wrap="square" rtlCol="0">
            <a:spAutoFit/>
          </a:bodyPr>
          <a:lstStyle/>
          <a:p>
            <a:pPr algn="ctr"/>
            <a:r>
              <a:rPr lang="en-US" altLang="ko-KR" sz="1200" b="1">
                <a:solidFill>
                  <a:schemeClr val="bg1"/>
                </a:solidFill>
                <a:cs typeface="Arial" pitchFamily="34" charset="0"/>
              </a:rPr>
              <a:t>Unit 4</a:t>
            </a:r>
            <a:endParaRPr lang="ko-KR" altLang="en-US" sz="1200" b="1">
              <a:solidFill>
                <a:schemeClr val="bg1"/>
              </a:solidFill>
              <a:cs typeface="Arial" pitchFamily="34" charset="0"/>
            </a:endParaRPr>
          </a:p>
        </p:txBody>
      </p:sp>
      <p:sp>
        <p:nvSpPr>
          <p:cNvPr id="21" name="TextBox 20">
            <a:extLst>
              <a:ext uri="{FF2B5EF4-FFF2-40B4-BE49-F238E27FC236}">
                <a16:creationId xmlns:a16="http://schemas.microsoft.com/office/drawing/2014/main" xmlns="" id="{D68E4EB0-406D-40B1-AFF7-187DA607E41E}"/>
              </a:ext>
            </a:extLst>
          </p:cNvPr>
          <p:cNvSpPr txBox="1"/>
          <p:nvPr/>
        </p:nvSpPr>
        <p:spPr>
          <a:xfrm>
            <a:off x="7235757" y="2229274"/>
            <a:ext cx="1820701" cy="276999"/>
          </a:xfrm>
          <a:prstGeom prst="rect">
            <a:avLst/>
          </a:prstGeom>
          <a:noFill/>
        </p:spPr>
        <p:txBody>
          <a:bodyPr wrap="square" rtlCol="0">
            <a:spAutoFit/>
          </a:bodyPr>
          <a:lstStyle/>
          <a:p>
            <a:endParaRPr lang="ko-KR" altLang="en-US" sz="1200">
              <a:solidFill>
                <a:schemeClr val="bg1"/>
              </a:solidFill>
              <a:cs typeface="Arial" pitchFamily="34" charset="0"/>
            </a:endParaRPr>
          </a:p>
        </p:txBody>
      </p:sp>
      <p:sp>
        <p:nvSpPr>
          <p:cNvPr id="24" name="TextBox 23">
            <a:extLst>
              <a:ext uri="{FF2B5EF4-FFF2-40B4-BE49-F238E27FC236}">
                <a16:creationId xmlns:a16="http://schemas.microsoft.com/office/drawing/2014/main" xmlns="" id="{028A7F7F-7AB6-45B3-B17C-FDCE317B5BEC}"/>
              </a:ext>
            </a:extLst>
          </p:cNvPr>
          <p:cNvSpPr txBox="1"/>
          <p:nvPr/>
        </p:nvSpPr>
        <p:spPr>
          <a:xfrm>
            <a:off x="2713197" y="3316101"/>
            <a:ext cx="1820701" cy="923330"/>
          </a:xfrm>
          <a:prstGeom prst="rect">
            <a:avLst/>
          </a:prstGeom>
          <a:noFill/>
        </p:spPr>
        <p:txBody>
          <a:bodyPr wrap="square" rtlCol="0">
            <a:spAutoFit/>
          </a:bodyPr>
          <a:lstStyle/>
          <a:p>
            <a:r>
              <a:rPr lang="en-US" altLang="ko-KR" err="1">
                <a:solidFill>
                  <a:schemeClr val="bg1"/>
                </a:solidFill>
                <a:cs typeface="Arial" pitchFamily="34" charset="0"/>
              </a:rPr>
              <a:t>Presentación</a:t>
            </a:r>
            <a:r>
              <a:rPr lang="en-US" altLang="ko-KR">
                <a:solidFill>
                  <a:schemeClr val="bg1"/>
                </a:solidFill>
                <a:cs typeface="Arial" pitchFamily="34" charset="0"/>
              </a:rPr>
              <a:t> del </a:t>
            </a:r>
            <a:r>
              <a:rPr lang="en-US" altLang="ko-KR" err="1">
                <a:solidFill>
                  <a:schemeClr val="bg1"/>
                </a:solidFill>
                <a:cs typeface="Arial" pitchFamily="34" charset="0"/>
              </a:rPr>
              <a:t>marco</a:t>
            </a:r>
            <a:r>
              <a:rPr lang="en-US" altLang="ko-KR">
                <a:solidFill>
                  <a:schemeClr val="bg1"/>
                </a:solidFill>
                <a:cs typeface="Arial" pitchFamily="34" charset="0"/>
              </a:rPr>
              <a:t> </a:t>
            </a:r>
            <a:r>
              <a:rPr lang="en-US" altLang="ko-KR" err="1">
                <a:solidFill>
                  <a:schemeClr val="bg1"/>
                </a:solidFill>
                <a:cs typeface="Arial" pitchFamily="34" charset="0"/>
              </a:rPr>
              <a:t>DigComp</a:t>
            </a:r>
            <a:endParaRPr lang="ko-KR" altLang="en-US">
              <a:solidFill>
                <a:schemeClr val="bg1"/>
              </a:solidFill>
              <a:cs typeface="Arial" pitchFamily="34" charset="0"/>
            </a:endParaRPr>
          </a:p>
        </p:txBody>
      </p:sp>
      <p:sp>
        <p:nvSpPr>
          <p:cNvPr id="26" name="TextBox 25">
            <a:extLst>
              <a:ext uri="{FF2B5EF4-FFF2-40B4-BE49-F238E27FC236}">
                <a16:creationId xmlns:a16="http://schemas.microsoft.com/office/drawing/2014/main" xmlns="" id="{4510B67E-8E93-4120-9E79-1F71B09B3327}"/>
              </a:ext>
            </a:extLst>
          </p:cNvPr>
          <p:cNvSpPr txBox="1"/>
          <p:nvPr/>
        </p:nvSpPr>
        <p:spPr>
          <a:xfrm>
            <a:off x="1471090" y="3813588"/>
            <a:ext cx="917813"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1</a:t>
            </a:r>
            <a:endParaRPr lang="ko-KR" altLang="en-US" sz="1200" b="1">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60670"/>
            <a:ext cx="399068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Índice</a:t>
            </a:r>
            <a:endParaRPr lang="en-US" altLang="ko-KR" sz="2400" b="1">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F7BC1956-F7E9-4901-8692-C85717C85F25}"/>
              </a:ext>
            </a:extLst>
          </p:cNvPr>
          <p:cNvSpPr txBox="1"/>
          <p:nvPr/>
        </p:nvSpPr>
        <p:spPr>
          <a:xfrm>
            <a:off x="7064743" y="3295703"/>
            <a:ext cx="1907670" cy="923330"/>
          </a:xfrm>
          <a:prstGeom prst="rect">
            <a:avLst/>
          </a:prstGeom>
          <a:noFill/>
        </p:spPr>
        <p:txBody>
          <a:bodyPr wrap="square" rtlCol="0">
            <a:spAutoFit/>
          </a:bodyPr>
          <a:lstStyle/>
          <a:p>
            <a:r>
              <a:rPr lang="en-US" altLang="ko-KR" err="1">
                <a:solidFill>
                  <a:schemeClr val="bg1"/>
                </a:solidFill>
                <a:cs typeface="Arial" pitchFamily="34" charset="0"/>
              </a:rPr>
              <a:t>Otros</a:t>
            </a:r>
            <a:r>
              <a:rPr lang="en-US" altLang="ko-KR">
                <a:solidFill>
                  <a:schemeClr val="bg1"/>
                </a:solidFill>
                <a:cs typeface="Arial" pitchFamily="34" charset="0"/>
              </a:rPr>
              <a:t> </a:t>
            </a:r>
            <a:r>
              <a:rPr lang="en-US" altLang="ko-KR" err="1">
                <a:solidFill>
                  <a:schemeClr val="bg1"/>
                </a:solidFill>
                <a:cs typeface="Arial" pitchFamily="34" charset="0"/>
              </a:rPr>
              <a:t>consejos</a:t>
            </a:r>
            <a:r>
              <a:rPr lang="en-US" altLang="ko-KR">
                <a:solidFill>
                  <a:schemeClr val="bg1"/>
                </a:solidFill>
                <a:cs typeface="Arial" pitchFamily="34" charset="0"/>
              </a:rPr>
              <a:t> para </a:t>
            </a:r>
            <a:r>
              <a:rPr lang="en-US" altLang="ko-KR" err="1">
                <a:solidFill>
                  <a:schemeClr val="bg1"/>
                </a:solidFill>
                <a:cs typeface="Arial" pitchFamily="34" charset="0"/>
              </a:rPr>
              <a:t>teletrabajadores</a:t>
            </a:r>
            <a:endParaRPr lang="ko-KR" altLang="en-US">
              <a:solidFill>
                <a:schemeClr val="bg1"/>
              </a:solidFill>
              <a:cs typeface="Arial" pitchFamily="34" charset="0"/>
            </a:endParaRPr>
          </a:p>
        </p:txBody>
      </p:sp>
      <p:sp>
        <p:nvSpPr>
          <p:cNvPr id="2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3" name="Immagin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52431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1.1: </a:t>
            </a:r>
            <a:r>
              <a:rPr lang="en-GB" altLang="es-ES" sz="2400" b="1" err="1">
                <a:solidFill>
                  <a:srgbClr val="0594A9"/>
                </a:solidFill>
                <a:latin typeface="Trebuchet MS" panose="020B0603020202020204" pitchFamily="34" charset="0"/>
                <a:cs typeface="Calibri" panose="020F0502020204030204" pitchFamily="34" charset="0"/>
              </a:rPr>
              <a:t>Presentación</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DigComp</a:t>
            </a:r>
            <a:endParaRPr lang="en-GB" altLang="es-ES" sz="2400" b="1">
              <a:solidFill>
                <a:srgbClr val="0594A9"/>
              </a:solidFill>
              <a:latin typeface="Trebuchet MS" panose="020B0603020202020204" pitchFamily="34" charset="0"/>
              <a:cs typeface="Calibri" panose="020F0502020204030204" pitchFamily="34" charset="0"/>
            </a:endParaRPr>
          </a:p>
          <a:p>
            <a:pPr>
              <a:defRPr/>
            </a:pPr>
            <a:endParaRPr lang="en-GB" altLang="es-ES" sz="2400">
              <a:latin typeface="Trebuchet MS" panose="020B0603020202020204" pitchFamily="34" charset="0"/>
              <a:cs typeface="Calibri" panose="020F0502020204030204" pitchFamily="34" charset="0"/>
            </a:endParaRPr>
          </a:p>
          <a:p>
            <a:pPr algn="just">
              <a:defRPr/>
            </a:pPr>
            <a:r>
              <a:rPr lang="es-ES" sz="2400">
                <a:latin typeface="Calibri" panose="020F0502020204030204" pitchFamily="34" charset="0"/>
              </a:rPr>
              <a:t>En 2013, la Comisión Europea publicó el Marco Europeo de Competencias Digitales (DigComp): una herramienta concebida como un modelo de enseñanza y formación para potenciar y fortalecer las habilidades digitales y las competencias con sistemas informáticos de los ciudadanos europeos.</a:t>
            </a:r>
            <a:endParaRPr lang="en-GB" sz="2400">
              <a:effectLst/>
              <a:latin typeface="Calibri" panose="020F0502020204030204" pitchFamily="34" charset="0"/>
              <a:ea typeface="Times New Roman" panose="02020603050405020304" pitchFamily="18" charset="0"/>
            </a:endParaRPr>
          </a:p>
          <a:p>
            <a:pPr algn="just">
              <a:defRPr/>
            </a:pPr>
            <a:endParaRPr lang="en-GB" sz="2400">
              <a:latin typeface="Calibri" panose="020F0502020204030204" pitchFamily="34" charset="0"/>
              <a:ea typeface="Times New Roman" panose="02020603050405020304" pitchFamily="18" charset="0"/>
            </a:endParaRPr>
          </a:p>
          <a:p>
            <a:pPr algn="just">
              <a:defRPr/>
            </a:pPr>
            <a:r>
              <a:rPr lang="es-ES" sz="2400">
                <a:latin typeface="Calibri" panose="020F0502020204030204" pitchFamily="34" charset="0"/>
              </a:rPr>
              <a:t>En los años sucesivos a su publicación, el marco ha cosechado un éxito increible entre los Estados Miembros y se ha confiado en él como una herramienta muy sólida para diseñar el contenido y la estructura de programas de formación nacionales y transnacionales centrados en muchos entornos operativos diferentes (p.ej., educación y formación, sector privado y empleo).</a:t>
            </a:r>
            <a:endParaRPr lang="en-GB" sz="2400">
              <a:latin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3" y="533578"/>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Presentación</a:t>
            </a:r>
            <a:r>
              <a:rPr lang="en-US" altLang="ko-KR" sz="3200" b="1">
                <a:solidFill>
                  <a:srgbClr val="F36A0D"/>
                </a:solidFill>
                <a:latin typeface="Trebuchet MS" panose="020B0603020202020204" pitchFamily="34" charset="0"/>
                <a:cs typeface="Arial" pitchFamily="34" charset="0"/>
              </a:rPr>
              <a:t> del </a:t>
            </a:r>
            <a:r>
              <a:rPr lang="en-US" altLang="ko-KR" sz="3200" b="1" err="1">
                <a:solidFill>
                  <a:srgbClr val="F36A0D"/>
                </a:solidFill>
                <a:latin typeface="Trebuchet MS" panose="020B0603020202020204" pitchFamily="34" charset="0"/>
                <a:cs typeface="Arial" pitchFamily="34" charset="0"/>
              </a:rPr>
              <a:t>marco</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DigComp</a:t>
            </a:r>
            <a:endParaRPr lang="en-US" altLang="ko-KR" sz="2400" b="1">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293807"/>
            <a:ext cx="11079282" cy="5262979"/>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1.1: </a:t>
            </a:r>
            <a:r>
              <a:rPr lang="en-GB" altLang="es-ES" sz="2400" b="1" err="1">
                <a:solidFill>
                  <a:srgbClr val="0594A9"/>
                </a:solidFill>
                <a:latin typeface="Trebuchet MS" panose="020B0603020202020204" pitchFamily="34" charset="0"/>
                <a:cs typeface="Calibri" panose="020F0502020204030204" pitchFamily="34" charset="0"/>
              </a:rPr>
              <a:t>Antecedentes</a:t>
            </a:r>
            <a:r>
              <a:rPr lang="en-GB" altLang="es-ES" sz="2400" b="1">
                <a:solidFill>
                  <a:srgbClr val="0594A9"/>
                </a:solidFill>
                <a:latin typeface="Trebuchet MS" panose="020B0603020202020204" pitchFamily="34" charset="0"/>
                <a:cs typeface="Calibri" panose="020F0502020204030204" pitchFamily="34" charset="0"/>
              </a:rPr>
              <a:t>, </a:t>
            </a:r>
            <a:r>
              <a:rPr lang="en-GB" altLang="es-ES" sz="2400" b="1" err="1">
                <a:solidFill>
                  <a:srgbClr val="0594A9"/>
                </a:solidFill>
                <a:latin typeface="Trebuchet MS" panose="020B0603020202020204" pitchFamily="34" charset="0"/>
                <a:cs typeface="Calibri" panose="020F0502020204030204" pitchFamily="34" charset="0"/>
              </a:rPr>
              <a:t>el</a:t>
            </a:r>
            <a:r>
              <a:rPr lang="en-GB" altLang="es-ES" sz="2400" b="1">
                <a:solidFill>
                  <a:srgbClr val="0594A9"/>
                </a:solidFill>
                <a:latin typeface="Trebuchet MS" panose="020B0603020202020204" pitchFamily="34" charset="0"/>
                <a:cs typeface="Calibri" panose="020F0502020204030204" pitchFamily="34" charset="0"/>
              </a:rPr>
              <a:t> DigComp 2.0</a:t>
            </a:r>
          </a:p>
          <a:p>
            <a:pPr>
              <a:defRPr/>
            </a:pPr>
            <a:endParaRPr lang="en-GB" altLang="es-ES" sz="2400">
              <a:latin typeface="Trebuchet MS" panose="020B0603020202020204" pitchFamily="34" charset="0"/>
              <a:cs typeface="Calibri" panose="020F0502020204030204" pitchFamily="34" charset="0"/>
            </a:endParaRPr>
          </a:p>
          <a:p>
            <a:pPr algn="just">
              <a:defRPr/>
            </a:pPr>
            <a:r>
              <a:rPr lang="en-GB" sz="2400">
                <a:effectLst/>
                <a:latin typeface="Calibri" panose="020F0502020204030204" pitchFamily="34" charset="0"/>
                <a:ea typeface="Times New Roman" panose="02020603050405020304" pitchFamily="18" charset="0"/>
              </a:rPr>
              <a:t>Desde el inicio de la última década, las tecnologías digitales han evolucionado de forma exponencial. </a:t>
            </a:r>
            <a:r>
              <a:rPr lang="en-GB" sz="2400">
                <a:latin typeface="Calibri" panose="020F0502020204030204" pitchFamily="34" charset="0"/>
                <a:ea typeface="Times New Roman" panose="02020603050405020304" pitchFamily="18" charset="0"/>
              </a:rPr>
              <a:t>En vista del nuevo contexto, la Comisión Europea impulsó una revision actualizada de DigComp que llegó en 2016 con el </a:t>
            </a:r>
            <a:r>
              <a:rPr lang="en-GB" sz="2400">
                <a:solidFill>
                  <a:srgbClr val="0070C0"/>
                </a:solidFill>
                <a:latin typeface="Calibri" panose="020F0502020204030204" pitchFamily="34" charset="0"/>
                <a:ea typeface="Times New Roman" panose="02020603050405020304" pitchFamily="18" charset="0"/>
              </a:rPr>
              <a:t>DigComp 2.0</a:t>
            </a:r>
            <a:r>
              <a:rPr lang="en-GB" sz="2400">
                <a:latin typeface="Calibri" panose="020F0502020204030204" pitchFamily="34" charset="0"/>
                <a:ea typeface="Times New Roman" panose="02020603050405020304" pitchFamily="18" charset="0"/>
              </a:rPr>
              <a:t>: un modelo conceptual de referencia de 21 competencias divididas entre cinco áreas estratégicas de formación, previsto como un “esencial” en la alfabetización digital.  </a:t>
            </a:r>
          </a:p>
          <a:p>
            <a:pPr algn="just">
              <a:defRPr/>
            </a:pPr>
            <a:endParaRPr lang="en-GB" sz="2400">
              <a:latin typeface="Calibri" panose="020F0502020204030204" pitchFamily="34" charset="0"/>
              <a:ea typeface="Times New Roman" panose="02020603050405020304" pitchFamily="18" charset="0"/>
            </a:endParaRPr>
          </a:p>
          <a:p>
            <a:pPr algn="just">
              <a:defRPr/>
            </a:pPr>
            <a:r>
              <a:rPr lang="en-GB" sz="2400">
                <a:latin typeface="Calibri" panose="020F0502020204030204" pitchFamily="34" charset="0"/>
                <a:ea typeface="Times New Roman" panose="02020603050405020304" pitchFamily="18" charset="0"/>
              </a:rPr>
              <a:t>La escala y el alcance de DigComp 2.0 (y sucesivas revisiones) son esencialmente tres: </a:t>
            </a:r>
          </a:p>
          <a:p>
            <a:pPr marL="457200" indent="-457200" algn="just">
              <a:buFont typeface="+mj-lt"/>
              <a:buAutoNum type="arabicPeriod"/>
              <a:defRPr/>
            </a:pPr>
            <a:r>
              <a:rPr lang="en-GB" sz="2400">
                <a:latin typeface="Calibri" panose="020F0502020204030204" pitchFamily="34" charset="0"/>
                <a:ea typeface="Times New Roman" panose="02020603050405020304" pitchFamily="18" charset="0"/>
              </a:rPr>
              <a:t>Apoyar intervenciones políticas mejor informadas en el ámbito de la ciudadanía digital</a:t>
            </a:r>
          </a:p>
          <a:p>
            <a:pPr marL="457200" indent="-457200" algn="just">
              <a:buFont typeface="+mj-lt"/>
              <a:buAutoNum type="arabicPeriod"/>
              <a:defRPr/>
            </a:pPr>
            <a:r>
              <a:rPr lang="en-GB" sz="2400">
                <a:latin typeface="Calibri" panose="020F0502020204030204" pitchFamily="34" charset="0"/>
                <a:ea typeface="Times New Roman" panose="02020603050405020304" pitchFamily="18" charset="0"/>
              </a:rPr>
              <a:t>Apoyar planes de formación mejor informados a nivel formal e informal</a:t>
            </a:r>
          </a:p>
          <a:p>
            <a:pPr marL="457200" indent="-457200" algn="just">
              <a:buFont typeface="+mj-lt"/>
              <a:buAutoNum type="arabicPeriod"/>
              <a:defRPr/>
            </a:pPr>
            <a:r>
              <a:rPr lang="en-GB" sz="2400">
                <a:latin typeface="Calibri" panose="020F0502020204030204" pitchFamily="34" charset="0"/>
                <a:ea typeface="Times New Roman" panose="02020603050405020304" pitchFamily="18" charset="0"/>
              </a:rPr>
              <a:t>Apoyar modelos de evaluación mejor fundamentados para la evaluación de los resultados del aprendizaje</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Presentación</a:t>
            </a:r>
            <a:r>
              <a:rPr lang="en-US" altLang="ko-KR" sz="3200" b="1">
                <a:solidFill>
                  <a:srgbClr val="F36A0D"/>
                </a:solidFill>
                <a:latin typeface="Trebuchet MS" panose="020B0603020202020204" pitchFamily="34" charset="0"/>
                <a:cs typeface="Arial" pitchFamily="34" charset="0"/>
              </a:rPr>
              <a:t> del </a:t>
            </a:r>
            <a:r>
              <a:rPr lang="en-US" altLang="ko-KR" sz="3200" b="1" err="1">
                <a:solidFill>
                  <a:srgbClr val="F36A0D"/>
                </a:solidFill>
                <a:latin typeface="Trebuchet MS" panose="020B0603020202020204" pitchFamily="34" charset="0"/>
                <a:cs typeface="Arial" pitchFamily="34" charset="0"/>
              </a:rPr>
              <a:t>marco</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DigComp</a:t>
            </a:r>
            <a:endParaRPr lang="en-US" altLang="ko-KR" sz="2400" b="1">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98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154984"/>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1.2: DigComp 2.1 </a:t>
            </a:r>
          </a:p>
          <a:p>
            <a:pPr>
              <a:defRPr/>
            </a:pPr>
            <a:endParaRPr lang="en-GB" altLang="es-ES" sz="2400">
              <a:latin typeface="Trebuchet MS" panose="020B0603020202020204" pitchFamily="34" charset="0"/>
              <a:cs typeface="Calibri" panose="020F0502020204030204" pitchFamily="34" charset="0"/>
            </a:endParaRPr>
          </a:p>
          <a:p>
            <a:pPr algn="just">
              <a:defRPr/>
            </a:pPr>
            <a:r>
              <a:rPr lang="en-GB" sz="2400">
                <a:effectLst/>
                <a:latin typeface="Calibri" panose="020F0502020204030204" pitchFamily="34" charset="0"/>
                <a:ea typeface="Times New Roman" panose="02020603050405020304" pitchFamily="18" charset="0"/>
              </a:rPr>
              <a:t>La revisión de 2016 de DigComp ya se anticipó a la versión 2.0.</a:t>
            </a:r>
          </a:p>
          <a:p>
            <a:pPr algn="just">
              <a:defRPr/>
            </a:pPr>
            <a:endParaRPr lang="en-GB" sz="2400">
              <a:latin typeface="Calibri" panose="020F0502020204030204" pitchFamily="34" charset="0"/>
              <a:ea typeface="Times New Roman" panose="02020603050405020304" pitchFamily="18" charset="0"/>
            </a:endParaRPr>
          </a:p>
          <a:p>
            <a:pPr algn="just">
              <a:defRPr/>
            </a:pPr>
            <a:r>
              <a:rPr lang="en-GB" sz="2400">
                <a:effectLst/>
                <a:latin typeface="Calibri" panose="020F0502020204030204" pitchFamily="34" charset="0"/>
                <a:ea typeface="Times New Roman" panose="02020603050405020304" pitchFamily="18" charset="0"/>
              </a:rPr>
              <a:t>En términos más generales, DigComp 2.1 da continuidad a un área de investigación que interesa al CCI desde 2005 y que se centra en: </a:t>
            </a:r>
          </a:p>
          <a:p>
            <a:pPr marL="457200" indent="-457200" algn="just">
              <a:buFont typeface="+mj-lt"/>
              <a:buAutoNum type="arabicPeriod"/>
              <a:defRPr/>
            </a:pPr>
            <a:r>
              <a:rPr lang="en-GB" sz="2400">
                <a:latin typeface="Calibri" panose="020F0502020204030204" pitchFamily="34" charset="0"/>
                <a:ea typeface="Times New Roman" panose="02020603050405020304" pitchFamily="18" charset="0"/>
              </a:rPr>
              <a:t>Repensar el aprendizaje a través del aprovechamiento de las TIC.</a:t>
            </a:r>
            <a:endParaRPr lang="en-GB" sz="2400">
              <a:effectLst/>
              <a:latin typeface="Calibri" panose="020F0502020204030204" pitchFamily="34" charset="0"/>
              <a:ea typeface="Times New Roman" panose="02020603050405020304" pitchFamily="18" charset="0"/>
            </a:endParaRPr>
          </a:p>
          <a:p>
            <a:pPr marL="457200" indent="-457200" algn="just">
              <a:buFont typeface="+mj-lt"/>
              <a:buAutoNum type="arabicPeriod"/>
              <a:defRPr/>
            </a:pPr>
            <a:r>
              <a:rPr lang="en-GB" sz="2400">
                <a:effectLst/>
                <a:latin typeface="Calibri" panose="020F0502020204030204" pitchFamily="34" charset="0"/>
                <a:ea typeface="Times New Roman" panose="02020603050405020304" pitchFamily="18" charset="0"/>
              </a:rPr>
              <a:t>Planes de </a:t>
            </a:r>
            <a:r>
              <a:rPr lang="en-GB" sz="2400">
                <a:latin typeface="Calibri" panose="020F0502020204030204" pitchFamily="34" charset="0"/>
                <a:ea typeface="Times New Roman" panose="02020603050405020304" pitchFamily="18" charset="0"/>
              </a:rPr>
              <a:t>estudio innovadores para abordar la nueva demanda de competencias digitales en el mercado de trabajo.</a:t>
            </a:r>
            <a:endParaRPr lang="en-GB" sz="2400">
              <a:effectLst/>
              <a:latin typeface="Calibri" panose="020F0502020204030204" pitchFamily="34" charset="0"/>
              <a:ea typeface="Times New Roman" panose="02020603050405020304" pitchFamily="18" charset="0"/>
            </a:endParaRPr>
          </a:p>
          <a:p>
            <a:pPr marL="457200" indent="-457200" algn="just">
              <a:buFont typeface="+mj-lt"/>
              <a:buAutoNum type="arabicPeriod"/>
              <a:defRPr/>
            </a:pPr>
            <a:r>
              <a:rPr lang="en-GB" sz="2400">
                <a:latin typeface="Calibri" panose="020F0502020204030204" pitchFamily="34" charset="0"/>
                <a:ea typeface="Times New Roman" panose="02020603050405020304" pitchFamily="18" charset="0"/>
              </a:rPr>
              <a:t>F</a:t>
            </a:r>
            <a:r>
              <a:rPr lang="en-GB" sz="2400">
                <a:effectLst/>
                <a:latin typeface="Calibri" panose="020F0502020204030204" pitchFamily="34" charset="0"/>
                <a:ea typeface="Times New Roman" panose="02020603050405020304" pitchFamily="18" charset="0"/>
              </a:rPr>
              <a:t>avorecer mayor igualdad de oportunidades en inclusión socioeconómica y  empleabilidad. </a:t>
            </a:r>
            <a:endParaRPr lang="en-GB" sz="2400">
              <a:effectLst/>
              <a:latin typeface="Times New Roman" panose="02020603050405020304" pitchFamily="18"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Presentación</a:t>
            </a:r>
            <a:r>
              <a:rPr lang="en-US" altLang="ko-KR" sz="3200" b="1">
                <a:solidFill>
                  <a:srgbClr val="F36A0D"/>
                </a:solidFill>
                <a:latin typeface="Trebuchet MS" panose="020B0603020202020204" pitchFamily="34" charset="0"/>
                <a:cs typeface="Arial" pitchFamily="34" charset="0"/>
              </a:rPr>
              <a:t> del </a:t>
            </a:r>
            <a:r>
              <a:rPr lang="en-US" altLang="ko-KR" sz="3200" b="1" err="1">
                <a:solidFill>
                  <a:srgbClr val="F36A0D"/>
                </a:solidFill>
                <a:latin typeface="Trebuchet MS" panose="020B0603020202020204" pitchFamily="34" charset="0"/>
                <a:cs typeface="Arial" pitchFamily="34" charset="0"/>
              </a:rPr>
              <a:t>marco</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DigComp</a:t>
            </a:r>
            <a:endParaRPr lang="en-US" altLang="ko-KR" sz="2400" b="1">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60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1.3: </a:t>
            </a:r>
            <a:r>
              <a:rPr lang="en-GB" altLang="es-ES" sz="2400" b="1" err="1">
                <a:solidFill>
                  <a:srgbClr val="0594A9"/>
                </a:solidFill>
                <a:latin typeface="Trebuchet MS" panose="020B0603020202020204" pitchFamily="34" charset="0"/>
                <a:cs typeface="Calibri" panose="020F0502020204030204" pitchFamily="34" charset="0"/>
              </a:rPr>
              <a:t>Sobre</a:t>
            </a:r>
            <a:r>
              <a:rPr lang="en-GB" altLang="es-ES" sz="2400" b="1">
                <a:solidFill>
                  <a:srgbClr val="0594A9"/>
                </a:solidFill>
                <a:latin typeface="Trebuchet MS" panose="020B0603020202020204" pitchFamily="34" charset="0"/>
                <a:cs typeface="Calibri" panose="020F0502020204030204" pitchFamily="34" charset="0"/>
              </a:rPr>
              <a:t> las 21 </a:t>
            </a:r>
            <a:r>
              <a:rPr lang="en-GB" altLang="es-ES" sz="2400" b="1" err="1">
                <a:solidFill>
                  <a:srgbClr val="0594A9"/>
                </a:solidFill>
                <a:latin typeface="Trebuchet MS" panose="020B0603020202020204" pitchFamily="34" charset="0"/>
                <a:cs typeface="Calibri" panose="020F0502020204030204" pitchFamily="34" charset="0"/>
              </a:rPr>
              <a:t>competencias</a:t>
            </a:r>
            <a:r>
              <a:rPr lang="en-GB" altLang="es-ES" sz="2400" b="1">
                <a:solidFill>
                  <a:srgbClr val="0594A9"/>
                </a:solidFill>
                <a:latin typeface="Trebuchet MS" panose="020B0603020202020204" pitchFamily="34" charset="0"/>
                <a:cs typeface="Calibri" panose="020F0502020204030204" pitchFamily="34" charset="0"/>
              </a:rPr>
              <a:t> – una </a:t>
            </a:r>
            <a:r>
              <a:rPr lang="en-GB" altLang="es-ES" sz="2400" b="1" err="1">
                <a:solidFill>
                  <a:srgbClr val="0594A9"/>
                </a:solidFill>
                <a:latin typeface="Trebuchet MS" panose="020B0603020202020204" pitchFamily="34" charset="0"/>
                <a:cs typeface="Calibri" panose="020F0502020204030204" pitchFamily="34" charset="0"/>
              </a:rPr>
              <a:t>representación</a:t>
            </a:r>
            <a:r>
              <a:rPr lang="en-GB" altLang="es-ES" sz="2400" b="1">
                <a:solidFill>
                  <a:srgbClr val="0594A9"/>
                </a:solidFill>
                <a:latin typeface="Trebuchet MS" panose="020B0603020202020204" pitchFamily="34" charset="0"/>
                <a:cs typeface="Calibri" panose="020F0502020204030204" pitchFamily="34" charset="0"/>
              </a:rPr>
              <a:t> visual</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Presentación</a:t>
            </a:r>
            <a:r>
              <a:rPr lang="en-US" altLang="ko-KR" sz="3200" b="1">
                <a:solidFill>
                  <a:srgbClr val="F36A0D"/>
                </a:solidFill>
                <a:latin typeface="Trebuchet MS" panose="020B0603020202020204" pitchFamily="34" charset="0"/>
                <a:cs typeface="Arial" pitchFamily="34" charset="0"/>
              </a:rPr>
              <a:t> del </a:t>
            </a:r>
            <a:r>
              <a:rPr lang="en-US" altLang="ko-KR" sz="3200" b="1" err="1">
                <a:solidFill>
                  <a:srgbClr val="F36A0D"/>
                </a:solidFill>
                <a:latin typeface="Trebuchet MS" panose="020B0603020202020204" pitchFamily="34" charset="0"/>
                <a:cs typeface="Arial" pitchFamily="34" charset="0"/>
              </a:rPr>
              <a:t>marco</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DigComp</a:t>
            </a:r>
            <a:endParaRPr lang="en-US" altLang="ko-KR" sz="2400" b="1">
              <a:solidFill>
                <a:srgbClr val="F36A0D"/>
              </a:solidFill>
              <a:latin typeface="Trebuchet MS" panose="020B0603020202020204" pitchFamily="34" charset="0"/>
              <a:cs typeface="Arial" pitchFamily="34" charset="0"/>
            </a:endParaRPr>
          </a:p>
        </p:txBody>
      </p:sp>
      <p:sp>
        <p:nvSpPr>
          <p:cNvPr id="8" name="CuadroTexto 34">
            <a:extLst>
              <a:ext uri="{FF2B5EF4-FFF2-40B4-BE49-F238E27FC236}">
                <a16:creationId xmlns:a16="http://schemas.microsoft.com/office/drawing/2014/main" xmlns="" id="{E03BCF01-14C5-432E-879F-80D50BD91AC3}"/>
              </a:ext>
            </a:extLst>
          </p:cNvPr>
          <p:cNvSpPr txBox="1"/>
          <p:nvPr/>
        </p:nvSpPr>
        <p:spPr>
          <a:xfrm>
            <a:off x="7899906" y="1988737"/>
            <a:ext cx="3735733" cy="4524315"/>
          </a:xfrm>
          <a:prstGeom prst="rect">
            <a:avLst/>
          </a:prstGeom>
          <a:noFill/>
        </p:spPr>
        <p:txBody>
          <a:bodyPr wrap="square">
            <a:spAutoFit/>
          </a:bodyPr>
          <a:lstStyle/>
          <a:p>
            <a:pPr algn="just">
              <a:defRPr/>
            </a:pPr>
            <a:r>
              <a:rPr lang="en-GB" sz="2400">
                <a:effectLst/>
                <a:latin typeface="Calibri" panose="020F0502020204030204" pitchFamily="34" charset="0"/>
                <a:ea typeface="Times New Roman" panose="02020603050405020304" pitchFamily="18" charset="0"/>
              </a:rPr>
              <a:t>En la versión 2.1, cada una de las 21 competencias se clasifica además en base al modelo de evaluación de 8 niveles que está concebido para identificar con más precisión los resultados de aprendizaje y las habilidades clave que se esperan adquirir por los estudiantes para fortalecer y fomentar su destreza digital.</a:t>
            </a:r>
          </a:p>
        </p:txBody>
      </p:sp>
      <p:pic>
        <p:nvPicPr>
          <p:cNvPr id="9" name="Immagine 8">
            <a:extLst>
              <a:ext uri="{FF2B5EF4-FFF2-40B4-BE49-F238E27FC236}">
                <a16:creationId xmlns:a16="http://schemas.microsoft.com/office/drawing/2014/main" xmlns="" id="{3118DA41-C4A9-4BE7-990D-18A912A4A255}"/>
              </a:ext>
            </a:extLst>
          </p:cNvPr>
          <p:cNvPicPr>
            <a:picLocks noChangeAspect="1"/>
          </p:cNvPicPr>
          <p:nvPr/>
        </p:nvPicPr>
        <p:blipFill>
          <a:blip r:embed="rId3"/>
          <a:stretch>
            <a:fillRect/>
          </a:stretch>
        </p:blipFill>
        <p:spPr>
          <a:xfrm>
            <a:off x="2398234" y="2055476"/>
            <a:ext cx="5166455" cy="4404630"/>
          </a:xfrm>
          <a:prstGeom prst="rect">
            <a:avLst/>
          </a:prstGeom>
          <a:ln w="28575">
            <a:solidFill>
              <a:srgbClr val="002060"/>
            </a:solidFill>
          </a:ln>
        </p:spPr>
      </p:pic>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2" name="Immagin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101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1.4: DigComp 2.1 – </a:t>
            </a:r>
            <a:r>
              <a:rPr lang="en-GB" altLang="es-ES" sz="2400" b="1" err="1">
                <a:solidFill>
                  <a:srgbClr val="0594A9"/>
                </a:solidFill>
                <a:latin typeface="Trebuchet MS" panose="020B0603020202020204" pitchFamily="34" charset="0"/>
                <a:cs typeface="Calibri" panose="020F0502020204030204" pitchFamily="34" charset="0"/>
              </a:rPr>
              <a:t>áreas</a:t>
            </a:r>
            <a:r>
              <a:rPr lang="en-GB" altLang="es-ES" sz="2400" b="1">
                <a:solidFill>
                  <a:srgbClr val="0594A9"/>
                </a:solidFill>
                <a:latin typeface="Trebuchet MS" panose="020B0603020202020204" pitchFamily="34" charset="0"/>
                <a:cs typeface="Calibri" panose="020F0502020204030204" pitchFamily="34" charset="0"/>
              </a:rPr>
              <a:t> de </a:t>
            </a:r>
            <a:r>
              <a:rPr lang="en-GB" altLang="es-ES" sz="2400" b="1" err="1">
                <a:solidFill>
                  <a:srgbClr val="0594A9"/>
                </a:solidFill>
                <a:latin typeface="Trebuchet MS" panose="020B0603020202020204" pitchFamily="34" charset="0"/>
                <a:cs typeface="Calibri" panose="020F0502020204030204" pitchFamily="34" charset="0"/>
              </a:rPr>
              <a:t>formación</a:t>
            </a:r>
            <a:r>
              <a:rPr lang="en-GB" altLang="es-ES" sz="2400" b="1">
                <a:solidFill>
                  <a:srgbClr val="0594A9"/>
                </a:solidFill>
                <a:latin typeface="Trebuchet MS" panose="020B0603020202020204" pitchFamily="34" charset="0"/>
                <a:cs typeface="Calibri" panose="020F0502020204030204" pitchFamily="34" charset="0"/>
              </a:rPr>
              <a:t> y </a:t>
            </a:r>
            <a:r>
              <a:rPr lang="en-GB" altLang="es-ES" sz="2400" b="1" err="1">
                <a:solidFill>
                  <a:srgbClr val="0594A9"/>
                </a:solidFill>
                <a:latin typeface="Trebuchet MS" panose="020B0603020202020204" pitchFamily="34" charset="0"/>
                <a:cs typeface="Calibri" panose="020F0502020204030204" pitchFamily="34" charset="0"/>
              </a:rPr>
              <a:t>competencias</a:t>
            </a:r>
            <a:endParaRPr lang="en-GB" altLang="es-ES" sz="2400" b="1">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Presentación</a:t>
            </a:r>
            <a:r>
              <a:rPr lang="en-US" altLang="ko-KR" sz="3200" b="1">
                <a:solidFill>
                  <a:srgbClr val="F36A0D"/>
                </a:solidFill>
                <a:latin typeface="Trebuchet MS" panose="020B0603020202020204" pitchFamily="34" charset="0"/>
                <a:cs typeface="Arial" pitchFamily="34" charset="0"/>
              </a:rPr>
              <a:t> del </a:t>
            </a:r>
            <a:r>
              <a:rPr lang="en-US" altLang="ko-KR" sz="3200" b="1" err="1">
                <a:solidFill>
                  <a:srgbClr val="F36A0D"/>
                </a:solidFill>
                <a:latin typeface="Trebuchet MS" panose="020B0603020202020204" pitchFamily="34" charset="0"/>
                <a:cs typeface="Arial" pitchFamily="34" charset="0"/>
              </a:rPr>
              <a:t>marco</a:t>
            </a:r>
            <a:r>
              <a:rPr lang="en-US" altLang="ko-KR" sz="3200" b="1">
                <a:solidFill>
                  <a:srgbClr val="F36A0D"/>
                </a:solidFill>
                <a:latin typeface="Trebuchet MS" panose="020B0603020202020204" pitchFamily="34" charset="0"/>
                <a:cs typeface="Arial" pitchFamily="34" charset="0"/>
              </a:rPr>
              <a:t> </a:t>
            </a:r>
            <a:r>
              <a:rPr lang="en-US" altLang="ko-KR" sz="3200" b="1" err="1">
                <a:solidFill>
                  <a:srgbClr val="F36A0D"/>
                </a:solidFill>
                <a:latin typeface="Trebuchet MS" panose="020B0603020202020204" pitchFamily="34" charset="0"/>
                <a:cs typeface="Arial" pitchFamily="34" charset="0"/>
              </a:rPr>
              <a:t>DigComp</a:t>
            </a:r>
            <a:endParaRPr lang="en-US" altLang="ko-KR" sz="2400" b="1">
              <a:solidFill>
                <a:srgbClr val="F36A0D"/>
              </a:solidFill>
              <a:latin typeface="Trebuchet MS" panose="020B0603020202020204" pitchFamily="34" charset="0"/>
              <a:cs typeface="Arial" pitchFamily="34" charset="0"/>
            </a:endParaRPr>
          </a:p>
        </p:txBody>
      </p:sp>
      <p:graphicFrame>
        <p:nvGraphicFramePr>
          <p:cNvPr id="8" name="Tabella 4">
            <a:extLst>
              <a:ext uri="{FF2B5EF4-FFF2-40B4-BE49-F238E27FC236}">
                <a16:creationId xmlns:a16="http://schemas.microsoft.com/office/drawing/2014/main" xmlns="" id="{46A9099B-BC41-4E04-BD19-AB22A49C46AF}"/>
              </a:ext>
            </a:extLst>
          </p:cNvPr>
          <p:cNvGraphicFramePr>
            <a:graphicFrameLocks noGrp="1"/>
          </p:cNvGraphicFramePr>
          <p:nvPr>
            <p:extLst>
              <p:ext uri="{D42A27DB-BD31-4B8C-83A1-F6EECF244321}">
                <p14:modId xmlns:p14="http://schemas.microsoft.com/office/powerpoint/2010/main" val="3043227798"/>
              </p:ext>
            </p:extLst>
          </p:nvPr>
        </p:nvGraphicFramePr>
        <p:xfrm>
          <a:off x="232270" y="2041960"/>
          <a:ext cx="11727460" cy="4160520"/>
        </p:xfrm>
        <a:graphic>
          <a:graphicData uri="http://schemas.openxmlformats.org/drawingml/2006/table">
            <a:tbl>
              <a:tblPr firstRow="1" bandRow="1">
                <a:tableStyleId>{5C22544A-7EE6-4342-B048-85BDC9FD1C3A}</a:tableStyleId>
              </a:tblPr>
              <a:tblGrid>
                <a:gridCol w="2345492">
                  <a:extLst>
                    <a:ext uri="{9D8B030D-6E8A-4147-A177-3AD203B41FA5}">
                      <a16:colId xmlns:a16="http://schemas.microsoft.com/office/drawing/2014/main" xmlns="" val="821952852"/>
                    </a:ext>
                  </a:extLst>
                </a:gridCol>
                <a:gridCol w="2345492">
                  <a:extLst>
                    <a:ext uri="{9D8B030D-6E8A-4147-A177-3AD203B41FA5}">
                      <a16:colId xmlns:a16="http://schemas.microsoft.com/office/drawing/2014/main" xmlns="" val="2058387191"/>
                    </a:ext>
                  </a:extLst>
                </a:gridCol>
                <a:gridCol w="2345492">
                  <a:extLst>
                    <a:ext uri="{9D8B030D-6E8A-4147-A177-3AD203B41FA5}">
                      <a16:colId xmlns:a16="http://schemas.microsoft.com/office/drawing/2014/main" xmlns="" val="1284630000"/>
                    </a:ext>
                  </a:extLst>
                </a:gridCol>
                <a:gridCol w="2345492">
                  <a:extLst>
                    <a:ext uri="{9D8B030D-6E8A-4147-A177-3AD203B41FA5}">
                      <a16:colId xmlns:a16="http://schemas.microsoft.com/office/drawing/2014/main" xmlns="" val="1550310676"/>
                    </a:ext>
                  </a:extLst>
                </a:gridCol>
                <a:gridCol w="2345492">
                  <a:extLst>
                    <a:ext uri="{9D8B030D-6E8A-4147-A177-3AD203B41FA5}">
                      <a16:colId xmlns:a16="http://schemas.microsoft.com/office/drawing/2014/main" xmlns="" val="819861291"/>
                    </a:ext>
                  </a:extLst>
                </a:gridCol>
              </a:tblGrid>
              <a:tr h="661264">
                <a:tc>
                  <a:txBody>
                    <a:bodyPr/>
                    <a:lstStyle/>
                    <a:p>
                      <a:pPr algn="ctr"/>
                      <a:r>
                        <a:rPr lang="en-US" sz="2000">
                          <a:solidFill>
                            <a:schemeClr val="accent6">
                              <a:lumMod val="20000"/>
                              <a:lumOff val="80000"/>
                            </a:schemeClr>
                          </a:solidFill>
                        </a:rPr>
                        <a:t>1. Alfabetización en información y datos</a:t>
                      </a:r>
                    </a:p>
                  </a:txBody>
                  <a:tcPr anchor="ctr">
                    <a:solidFill>
                      <a:schemeClr val="accent4">
                        <a:lumMod val="75000"/>
                      </a:schemeClr>
                    </a:solidFill>
                  </a:tcPr>
                </a:tc>
                <a:tc>
                  <a:txBody>
                    <a:bodyPr/>
                    <a:lstStyle/>
                    <a:p>
                      <a:pPr algn="ctr"/>
                      <a:r>
                        <a:rPr lang="en-US" sz="2000">
                          <a:solidFill>
                            <a:schemeClr val="accent6">
                              <a:lumMod val="20000"/>
                              <a:lumOff val="80000"/>
                            </a:schemeClr>
                          </a:solidFill>
                        </a:rPr>
                        <a:t>2. Comunicación y colaboración</a:t>
                      </a:r>
                    </a:p>
                  </a:txBody>
                  <a:tcPr anchor="ctr">
                    <a:solidFill>
                      <a:schemeClr val="accent4">
                        <a:lumMod val="75000"/>
                      </a:schemeClr>
                    </a:solidFill>
                  </a:tcPr>
                </a:tc>
                <a:tc>
                  <a:txBody>
                    <a:bodyPr/>
                    <a:lstStyle/>
                    <a:p>
                      <a:pPr algn="ctr"/>
                      <a:r>
                        <a:rPr lang="en-US" sz="2000">
                          <a:solidFill>
                            <a:schemeClr val="accent6">
                              <a:lumMod val="20000"/>
                              <a:lumOff val="80000"/>
                            </a:schemeClr>
                          </a:solidFill>
                        </a:rPr>
                        <a:t>3. Creación de contenido digital</a:t>
                      </a:r>
                    </a:p>
                  </a:txBody>
                  <a:tcPr anchor="ctr">
                    <a:solidFill>
                      <a:schemeClr val="accent4">
                        <a:lumMod val="75000"/>
                      </a:schemeClr>
                    </a:solidFill>
                  </a:tcPr>
                </a:tc>
                <a:tc>
                  <a:txBody>
                    <a:bodyPr/>
                    <a:lstStyle/>
                    <a:p>
                      <a:pPr algn="ctr"/>
                      <a:r>
                        <a:rPr lang="en-US" sz="2000">
                          <a:solidFill>
                            <a:schemeClr val="accent6">
                              <a:lumMod val="20000"/>
                              <a:lumOff val="80000"/>
                            </a:schemeClr>
                          </a:solidFill>
                        </a:rPr>
                        <a:t>4. Seguridad</a:t>
                      </a:r>
                    </a:p>
                  </a:txBody>
                  <a:tcPr anchor="ctr">
                    <a:solidFill>
                      <a:schemeClr val="accent4">
                        <a:lumMod val="75000"/>
                      </a:schemeClr>
                    </a:solidFill>
                  </a:tcPr>
                </a:tc>
                <a:tc>
                  <a:txBody>
                    <a:bodyPr/>
                    <a:lstStyle/>
                    <a:p>
                      <a:pPr algn="ctr"/>
                      <a:r>
                        <a:rPr lang="en-US" sz="2000">
                          <a:solidFill>
                            <a:schemeClr val="accent6">
                              <a:lumMod val="20000"/>
                              <a:lumOff val="80000"/>
                            </a:schemeClr>
                          </a:solidFill>
                        </a:rPr>
                        <a:t>5. Resolución de problemas</a:t>
                      </a:r>
                    </a:p>
                  </a:txBody>
                  <a:tcPr anchor="ctr">
                    <a:solidFill>
                      <a:schemeClr val="accent4">
                        <a:lumMod val="75000"/>
                      </a:schemeClr>
                    </a:solidFill>
                  </a:tcPr>
                </a:tc>
                <a:extLst>
                  <a:ext uri="{0D108BD9-81ED-4DB2-BD59-A6C34878D82A}">
                    <a16:rowId xmlns:a16="http://schemas.microsoft.com/office/drawing/2014/main" xmlns="" val="518767087"/>
                  </a:ext>
                </a:extLst>
              </a:tr>
              <a:tr h="3263196">
                <a:tc>
                  <a:txBody>
                    <a:bodyPr/>
                    <a:lstStyle/>
                    <a:p>
                      <a:pPr marL="285750" indent="-285750">
                        <a:buFont typeface="Arial" panose="020B0604020202020204" pitchFamily="34" charset="0"/>
                        <a:buChar char="•"/>
                      </a:pPr>
                      <a:r>
                        <a:rPr lang="en-GB" sz="1300" b="1"/>
                        <a:t>1.1 Navegar, buscar y filtrar datos, información y contenido digital</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1.2 Evaluación de datos, información y contenido digital</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1.3 Gestión de datos, información y contenido digital</a:t>
                      </a:r>
                      <a:endParaRPr lang="en-US" sz="1300" b="1"/>
                    </a:p>
                  </a:txBody>
                  <a:tcPr>
                    <a:solidFill>
                      <a:srgbClr val="E0A920"/>
                    </a:solidFill>
                  </a:tcPr>
                </a:tc>
                <a:tc>
                  <a:txBody>
                    <a:bodyPr/>
                    <a:lstStyle/>
                    <a:p>
                      <a:pPr marL="285750" indent="-285750">
                        <a:buFont typeface="Arial" panose="020B0604020202020204" pitchFamily="34" charset="0"/>
                        <a:buChar char="•"/>
                      </a:pPr>
                      <a:r>
                        <a:rPr lang="en-GB" sz="1300" b="1"/>
                        <a:t>2.1 Interacción a través de tecnologías digitales</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2.2 Compartir a través de tecnologías digitales</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2.3 Compromiso con la ciudadanía a través de tecnologías digitales</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2.4 Colaboración a través de tecnologías digitales</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2.5 Etiqueta de red</a:t>
                      </a:r>
                    </a:p>
                    <a:p>
                      <a:pPr marL="285750" indent="-285750">
                        <a:buFont typeface="Arial" panose="020B0604020202020204" pitchFamily="34" charset="0"/>
                        <a:buChar char="•"/>
                      </a:pPr>
                      <a:endParaRPr lang="en-GB" sz="1300" b="1"/>
                    </a:p>
                    <a:p>
                      <a:pPr marL="285750" indent="-285750">
                        <a:buFont typeface="Arial" panose="020B0604020202020204" pitchFamily="34" charset="0"/>
                        <a:buChar char="•"/>
                      </a:pPr>
                      <a:r>
                        <a:rPr lang="en-GB" sz="1300" b="1"/>
                        <a:t>2.6 Gestión de la identidad digital</a:t>
                      </a:r>
                      <a:endParaRPr lang="en-US" sz="1300" b="1"/>
                    </a:p>
                  </a:txBody>
                  <a:tcPr>
                    <a:solidFill>
                      <a:srgbClr val="E0A920"/>
                    </a:solidFill>
                  </a:tcPr>
                </a:tc>
                <a:tc>
                  <a:txBody>
                    <a:bodyPr/>
                    <a:lstStyle/>
                    <a:p>
                      <a:pPr marL="171450" indent="-171450">
                        <a:buFont typeface="Arial" panose="020B0604020202020204" pitchFamily="34" charset="0"/>
                        <a:buChar char="•"/>
                      </a:pPr>
                      <a:r>
                        <a:rPr lang="en-GB" sz="1300" b="1"/>
                        <a:t>3.1 Desarrollo de contenido digital</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3.2 Integración y reelaboración de contenido digital</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3.3 Derechos de autor y licencias</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3.4 Programación</a:t>
                      </a:r>
                      <a:endParaRPr lang="en-US" sz="1300" b="1"/>
                    </a:p>
                  </a:txBody>
                  <a:tcPr>
                    <a:solidFill>
                      <a:srgbClr val="E0A920"/>
                    </a:solidFill>
                  </a:tcPr>
                </a:tc>
                <a:tc>
                  <a:txBody>
                    <a:bodyPr/>
                    <a:lstStyle/>
                    <a:p>
                      <a:pPr marL="171450" indent="-171450">
                        <a:buFont typeface="Arial" panose="020B0604020202020204" pitchFamily="34" charset="0"/>
                        <a:buChar char="•"/>
                      </a:pPr>
                      <a:r>
                        <a:rPr lang="en-GB" sz="1300" b="1"/>
                        <a:t>4.1 Protección de dispositivos</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4.2 Protección de datos personales y privacidad</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4.3 Protección de salud y bienestar</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4.4 Protección del medio ambiente</a:t>
                      </a:r>
                      <a:endParaRPr lang="en-US" sz="1300" b="1"/>
                    </a:p>
                  </a:txBody>
                  <a:tcPr>
                    <a:solidFill>
                      <a:srgbClr val="E0A920"/>
                    </a:solidFill>
                  </a:tcPr>
                </a:tc>
                <a:tc>
                  <a:txBody>
                    <a:bodyPr/>
                    <a:lstStyle/>
                    <a:p>
                      <a:pPr marL="171450" indent="-171450">
                        <a:buFont typeface="Arial" panose="020B0604020202020204" pitchFamily="34" charset="0"/>
                        <a:buChar char="•"/>
                      </a:pPr>
                      <a:r>
                        <a:rPr lang="en-GB" sz="1300" b="1"/>
                        <a:t>5.1 Resolución de problemas técnicos</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GB" sz="1300" b="1"/>
                        <a:t>5.2 Identificación de necesidades y respuesta tecnológica </a:t>
                      </a:r>
                    </a:p>
                    <a:p>
                      <a:pPr marL="171450" indent="-171450">
                        <a:buFont typeface="Arial" panose="020B0604020202020204" pitchFamily="34" charset="0"/>
                        <a:buChar char="•"/>
                      </a:pPr>
                      <a:endParaRPr lang="en-GB" sz="1300" b="1"/>
                    </a:p>
                    <a:p>
                      <a:pPr marL="171450" indent="-171450">
                        <a:buFont typeface="Arial" panose="020B0604020202020204" pitchFamily="34" charset="0"/>
                        <a:buChar char="•"/>
                      </a:pPr>
                      <a:r>
                        <a:rPr lang="en-US" sz="1300" b="1"/>
                        <a:t>5.3 Utilización creativa de las tecnologías digitales</a:t>
                      </a:r>
                    </a:p>
                    <a:p>
                      <a:pPr marL="171450" indent="-171450">
                        <a:buFont typeface="Arial" panose="020B0604020202020204" pitchFamily="34" charset="0"/>
                        <a:buChar char="•"/>
                      </a:pPr>
                      <a:endParaRPr lang="en-US" sz="1300" b="1"/>
                    </a:p>
                    <a:p>
                      <a:pPr marL="171450" indent="-171450">
                        <a:buFont typeface="Arial" panose="020B0604020202020204" pitchFamily="34" charset="0"/>
                        <a:buChar char="•"/>
                      </a:pPr>
                      <a:r>
                        <a:rPr lang="en-US" sz="1300" b="1"/>
                        <a:t>5.4 Identificación de las carencias en materia de competencias digitales</a:t>
                      </a:r>
                    </a:p>
                  </a:txBody>
                  <a:tcPr>
                    <a:solidFill>
                      <a:srgbClr val="E0A920"/>
                    </a:solidFill>
                  </a:tcPr>
                </a:tc>
                <a:extLst>
                  <a:ext uri="{0D108BD9-81ED-4DB2-BD59-A6C34878D82A}">
                    <a16:rowId xmlns:a16="http://schemas.microsoft.com/office/drawing/2014/main" xmlns="" val="687716327"/>
                  </a:ext>
                </a:extLst>
              </a:tr>
            </a:tbl>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601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524315"/>
          </a:xfrm>
          <a:prstGeom prst="rect">
            <a:avLst/>
          </a:prstGeom>
          <a:noFill/>
        </p:spPr>
        <p:txBody>
          <a:bodyPr wrap="square">
            <a:spAutoFit/>
          </a:bodyPr>
          <a:lstStyle/>
          <a:p>
            <a:pPr>
              <a:defRPr/>
            </a:pPr>
            <a:r>
              <a:rPr lang="en-GB" altLang="es-ES" sz="2400" b="1" err="1">
                <a:solidFill>
                  <a:srgbClr val="0594A9"/>
                </a:solidFill>
                <a:latin typeface="Trebuchet MS" panose="020B0603020202020204" pitchFamily="34" charset="0"/>
                <a:cs typeface="Calibri" panose="020F0502020204030204" pitchFamily="34" charset="0"/>
              </a:rPr>
              <a:t>Sección</a:t>
            </a:r>
            <a:r>
              <a:rPr lang="en-GB" altLang="es-ES" sz="2400" b="1">
                <a:solidFill>
                  <a:srgbClr val="0594A9"/>
                </a:solidFill>
                <a:latin typeface="Trebuchet MS" panose="020B0603020202020204" pitchFamily="34" charset="0"/>
                <a:cs typeface="Calibri" panose="020F0502020204030204" pitchFamily="34" charset="0"/>
              </a:rPr>
              <a:t> 2.1: “</a:t>
            </a:r>
            <a:r>
              <a:rPr lang="en-GB" altLang="es-ES" sz="2400" b="1" err="1">
                <a:solidFill>
                  <a:srgbClr val="0594A9"/>
                </a:solidFill>
                <a:latin typeface="Trebuchet MS" panose="020B0603020202020204" pitchFamily="34" charset="0"/>
                <a:cs typeface="Calibri" panose="020F0502020204030204" pitchFamily="34" charset="0"/>
              </a:rPr>
              <a:t>Comunicación</a:t>
            </a:r>
            <a:r>
              <a:rPr lang="en-GB" altLang="es-ES" sz="2400" b="1">
                <a:solidFill>
                  <a:srgbClr val="0594A9"/>
                </a:solidFill>
                <a:latin typeface="Trebuchet MS" panose="020B0603020202020204" pitchFamily="34" charset="0"/>
                <a:cs typeface="Calibri" panose="020F0502020204030204" pitchFamily="34" charset="0"/>
              </a:rPr>
              <a:t> y </a:t>
            </a:r>
            <a:r>
              <a:rPr lang="en-GB" altLang="es-ES" sz="2400" b="1" err="1">
                <a:solidFill>
                  <a:srgbClr val="0594A9"/>
                </a:solidFill>
                <a:latin typeface="Trebuchet MS" panose="020B0603020202020204" pitchFamily="34" charset="0"/>
                <a:cs typeface="Calibri" panose="020F0502020204030204" pitchFamily="34" charset="0"/>
              </a:rPr>
              <a:t>Colaboración</a:t>
            </a:r>
            <a:r>
              <a:rPr lang="en-GB" altLang="es-ES" sz="2400" b="1">
                <a:solidFill>
                  <a:srgbClr val="0594A9"/>
                </a:solidFill>
                <a:latin typeface="Trebuchet MS" panose="020B0603020202020204" pitchFamily="34" charset="0"/>
                <a:cs typeface="Calibri" panose="020F0502020204030204" pitchFamily="34" charset="0"/>
              </a:rPr>
              <a:t>”</a:t>
            </a:r>
          </a:p>
          <a:p>
            <a:pPr>
              <a:defRPr/>
            </a:pPr>
            <a:endParaRPr lang="en-GB" altLang="es-ES" sz="2400">
              <a:latin typeface="Trebuchet MS" panose="020B0603020202020204" pitchFamily="34" charset="0"/>
              <a:cs typeface="Calibri" panose="020F0502020204030204" pitchFamily="34" charset="0"/>
            </a:endParaRPr>
          </a:p>
          <a:p>
            <a:pPr algn="just">
              <a:defRPr/>
            </a:pPr>
            <a:r>
              <a:rPr lang="en-GB" sz="2400">
                <a:effectLst/>
                <a:latin typeface="Calibri" panose="020F0502020204030204" pitchFamily="34" charset="0"/>
                <a:ea typeface="Times New Roman" panose="02020603050405020304" pitchFamily="18" charset="0"/>
              </a:rPr>
              <a:t>Si volvemos a la tabla de la Sección 1.4, veremos que aunque todos los pilares tienen gran relevancia para los teletrabajadores, </a:t>
            </a:r>
            <a:r>
              <a:rPr lang="en-GB" sz="2400" b="1">
                <a:effectLst/>
                <a:latin typeface="Calibri" panose="020F0502020204030204" pitchFamily="34" charset="0"/>
                <a:ea typeface="Times New Roman" panose="02020603050405020304" pitchFamily="18" charset="0"/>
              </a:rPr>
              <a:t>Comunicación y Colaboración </a:t>
            </a:r>
            <a:r>
              <a:rPr lang="en-GB" sz="2400">
                <a:effectLst/>
                <a:latin typeface="Calibri" panose="020F0502020204030204" pitchFamily="34" charset="0"/>
                <a:ea typeface="Times New Roman" panose="02020603050405020304" pitchFamily="18" charset="0"/>
              </a:rPr>
              <a:t>adquiere particular importancia para aquellas organizaciones/equipos que invierten en proyectos de gran envergadura que afectan y/o implican a varias partes externas.</a:t>
            </a:r>
          </a:p>
          <a:p>
            <a:pPr algn="just">
              <a:defRPr/>
            </a:pPr>
            <a:endParaRPr lang="en-GB" sz="2400">
              <a:latin typeface="Calibri" panose="020F0502020204030204" pitchFamily="34" charset="0"/>
              <a:ea typeface="Times New Roman" panose="02020603050405020304" pitchFamily="18" charset="0"/>
            </a:endParaRPr>
          </a:p>
          <a:p>
            <a:pPr algn="just">
              <a:defRPr/>
            </a:pPr>
            <a:r>
              <a:rPr lang="en-GB" sz="2400">
                <a:latin typeface="Calibri" panose="020F0502020204030204" pitchFamily="34" charset="0"/>
                <a:ea typeface="Times New Roman" panose="02020603050405020304" pitchFamily="18" charset="0"/>
              </a:rPr>
              <a:t>El trabajo remoto impide a los project managers un intercambio rápido de información con compañeros y personal en general, reduciendo su eficacia (y efectividad) al llevar a cabo sus actividades. Además, la reunión y coordinación con socios/clientes en remoto puede generar malentendidos ya que la comunicación está limitada únicamente al canal verbal.    </a:t>
            </a:r>
            <a:endParaRPr lang="en-GB" sz="2400">
              <a:effectLst/>
              <a:latin typeface="Calibri" panose="020F0502020204030204" pitchFamily="34"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537782"/>
            <a:ext cx="7210537" cy="584775"/>
          </a:xfrm>
          <a:prstGeom prst="rect">
            <a:avLst/>
          </a:prstGeom>
          <a:noFill/>
        </p:spPr>
        <p:txBody>
          <a:bodyPr wrap="square" rtlCol="0">
            <a:spAutoFit/>
          </a:bodyPr>
          <a:lstStyle/>
          <a:p>
            <a:r>
              <a:rPr lang="en-US" altLang="ko-KR" sz="3200" b="1" err="1">
                <a:solidFill>
                  <a:srgbClr val="F36A0D"/>
                </a:solidFill>
                <a:latin typeface="Trebuchet MS" panose="020B0603020202020204" pitchFamily="34" charset="0"/>
                <a:cs typeface="Arial" pitchFamily="34" charset="0"/>
              </a:rPr>
              <a:t>DigComp</a:t>
            </a:r>
            <a:r>
              <a:rPr lang="en-US" altLang="ko-KR" sz="3200" b="1">
                <a:solidFill>
                  <a:srgbClr val="F36A0D"/>
                </a:solidFill>
                <a:latin typeface="Trebuchet MS" panose="020B0603020202020204" pitchFamily="34" charset="0"/>
                <a:cs typeface="Arial" pitchFamily="34" charset="0"/>
              </a:rPr>
              <a:t> para </a:t>
            </a:r>
            <a:r>
              <a:rPr lang="en-US" altLang="ko-KR" sz="3200" b="1" err="1">
                <a:solidFill>
                  <a:srgbClr val="F36A0D"/>
                </a:solidFill>
                <a:latin typeface="Trebuchet MS" panose="020B0603020202020204" pitchFamily="34" charset="0"/>
                <a:cs typeface="Arial" pitchFamily="34" charset="0"/>
              </a:rPr>
              <a:t>teletrabajadores</a:t>
            </a:r>
            <a:endParaRPr lang="en-US" altLang="ko-KR" sz="2400" b="1">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1424894"/>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4617</Words>
  <Application>Microsoft Office PowerPoint</Application>
  <PresentationFormat>Widescreen</PresentationFormat>
  <Paragraphs>251</Paragraphs>
  <Slides>25</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25</vt:i4>
      </vt:variant>
    </vt:vector>
  </HeadingPairs>
  <TitlesOfParts>
    <vt:vector size="37" baseType="lpstr">
      <vt:lpstr>Arial Unicode MS</vt:lpstr>
      <vt:lpstr>맑은 고딕</vt:lpstr>
      <vt:lpstr>Arial</vt:lpstr>
      <vt:lpstr>Calibri</vt:lpstr>
      <vt:lpstr>Calibri Light</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113</cp:revision>
  <dcterms:created xsi:type="dcterms:W3CDTF">2020-01-20T05:08:25Z</dcterms:created>
  <dcterms:modified xsi:type="dcterms:W3CDTF">2023-03-03T11:42:30Z</dcterms:modified>
</cp:coreProperties>
</file>