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44" r:id="rId4"/>
    <p:sldId id="312" r:id="rId5"/>
    <p:sldId id="337" r:id="rId6"/>
    <p:sldId id="343" r:id="rId7"/>
    <p:sldId id="353" r:id="rId8"/>
    <p:sldId id="346" r:id="rId9"/>
    <p:sldId id="354" r:id="rId10"/>
    <p:sldId id="347" r:id="rId11"/>
    <p:sldId id="355" r:id="rId12"/>
    <p:sldId id="356" r:id="rId13"/>
    <p:sldId id="358" r:id="rId14"/>
    <p:sldId id="349" r:id="rId15"/>
    <p:sldId id="350" r:id="rId16"/>
    <p:sldId id="351" r:id="rId17"/>
    <p:sldId id="348" r:id="rId18"/>
    <p:sldId id="357" r:id="rId19"/>
    <p:sldId id="352" r:id="rId20"/>
    <p:sldId id="321" r:id="rId21"/>
    <p:sldId id="36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ca Simona (MRK GmbH)" initials="BS(G" lastIdx="2" clrIdx="0">
    <p:extLst>
      <p:ext uri="{19B8F6BF-5375-455C-9EA6-DF929625EA0E}">
        <p15:presenceInfo xmlns:p15="http://schemas.microsoft.com/office/powerpoint/2012/main" userId="S-1-5-21-1978268711-1742210403-3745341505-5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02F"/>
    <a:srgbClr val="0191A7"/>
    <a:srgbClr val="0594A9"/>
    <a:srgbClr val="F7CA8D"/>
    <a:srgbClr val="FBE6D1"/>
    <a:srgbClr val="FDF2E7"/>
    <a:srgbClr val="F5FDED"/>
    <a:srgbClr val="FBE5CC"/>
    <a:srgbClr val="A2D368"/>
    <a:srgbClr val="8BE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0487" autoAdjust="0"/>
  </p:normalViewPr>
  <p:slideViewPr>
    <p:cSldViewPr snapToGrid="0" showGuides="1">
      <p:cViewPr varScale="1">
        <p:scale>
          <a:sx n="60" d="100"/>
          <a:sy n="60" d="100"/>
        </p:scale>
        <p:origin x="924" y="66"/>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de-DE" sz="1000"/>
            <a:t>Medir</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de-DE" sz="1000"/>
            <a:t>Aprender  </a:t>
          </a:r>
          <a:endParaRPr lang="de-DE" sz="1000" dirty="0"/>
        </a:p>
        <a:p>
          <a:endParaRPr lang="de-DE" sz="1000" dirty="0"/>
        </a:p>
        <a:p>
          <a:endParaRPr lang="de-DE" sz="1000" dirty="0"/>
        </a:p>
        <a:p>
          <a:r>
            <a:rPr lang="de-DE" sz="1000"/>
            <a:t>Definir</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a:t>Investigar</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de-DE" sz="1000"/>
            <a:t>Idear</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de-DE" sz="1000"/>
            <a:t>Prototipar</a:t>
          </a:r>
          <a:endParaRPr lang="de-DE" sz="1000" dirty="0"/>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de-DE" sz="1000"/>
            <a:t>Medir</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de-DE" sz="1000"/>
            <a:t>Aprender    </a:t>
          </a:r>
          <a:endParaRPr lang="de-DE" sz="1000" dirty="0"/>
        </a:p>
        <a:p>
          <a:endParaRPr lang="de-DE" sz="1000" dirty="0"/>
        </a:p>
        <a:p>
          <a:endParaRPr lang="de-DE" sz="1000" dirty="0"/>
        </a:p>
        <a:p>
          <a:r>
            <a:rPr lang="de-DE" sz="1000"/>
            <a:t>Definir</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a:t>Investigar</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de-DE" sz="1000"/>
            <a:t>Idear</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de-DE" sz="1000"/>
            <a:t>Prototipar</a:t>
          </a:r>
          <a:endParaRPr lang="de-DE" sz="1000" dirty="0"/>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de-DE" sz="1000"/>
            <a:t>Medir</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de-DE" sz="1000"/>
            <a:t>Aprender    </a:t>
          </a:r>
          <a:endParaRPr lang="de-DE" sz="1000" dirty="0"/>
        </a:p>
        <a:p>
          <a:endParaRPr lang="de-DE" sz="1000" dirty="0"/>
        </a:p>
        <a:p>
          <a:endParaRPr lang="de-DE" sz="1000" dirty="0"/>
        </a:p>
        <a:p>
          <a:r>
            <a:rPr lang="de-DE" sz="1000"/>
            <a:t>Definir</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a:t>Investigar</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de-DE" sz="1000"/>
            <a:t>Idear</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de-DE" sz="1000"/>
            <a:t>Prototipar</a:t>
          </a:r>
          <a:endParaRPr lang="de-DE" sz="1000" dirty="0"/>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20618"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Medir</a:t>
          </a:r>
          <a:endParaRPr lang="de-DE" sz="1000" kern="1200" dirty="0"/>
        </a:p>
      </dsp:txBody>
      <dsp:txXfrm>
        <a:off x="1820618" y="17966"/>
        <a:ext cx="592902"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Aprender  </a:t>
          </a: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de-DE" sz="1000" kern="1200"/>
            <a:t>Definir</a:t>
          </a:r>
          <a:endParaRPr lang="de-DE" sz="1000" kern="1200" dirty="0"/>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4016719"/>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39995" y="1804939"/>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Investigar</a:t>
          </a:r>
          <a:endParaRPr lang="de-DE" sz="1000" kern="1200" dirty="0"/>
        </a:p>
      </dsp:txBody>
      <dsp:txXfrm>
        <a:off x="1239995" y="1804939"/>
        <a:ext cx="592902"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6447846"/>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Idear</a:t>
          </a:r>
          <a:endParaRPr lang="de-DE" sz="1000" kern="1200" dirty="0"/>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Prototipar</a:t>
          </a:r>
          <a:endParaRPr lang="de-DE" sz="1000" kern="1200" dirty="0"/>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867702"/>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20618"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Medir</a:t>
          </a:r>
          <a:endParaRPr lang="de-DE" sz="1000" kern="1200" dirty="0"/>
        </a:p>
      </dsp:txBody>
      <dsp:txXfrm>
        <a:off x="1820618" y="17966"/>
        <a:ext cx="592902"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Aprender    </a:t>
          </a: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de-DE" sz="1000" kern="1200"/>
            <a:t>Definir</a:t>
          </a:r>
          <a:endParaRPr lang="de-DE" sz="1000" kern="1200" dirty="0"/>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4016719"/>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39995" y="1804939"/>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Investigar</a:t>
          </a:r>
          <a:endParaRPr lang="de-DE" sz="1000" kern="1200" dirty="0"/>
        </a:p>
      </dsp:txBody>
      <dsp:txXfrm>
        <a:off x="1239995" y="1804939"/>
        <a:ext cx="592902"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6447846"/>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Idear</a:t>
          </a:r>
          <a:endParaRPr lang="de-DE" sz="1000" kern="1200" dirty="0"/>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Prototipar</a:t>
          </a:r>
          <a:endParaRPr lang="de-DE" sz="1000" kern="1200" dirty="0"/>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867702"/>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20618"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Medir</a:t>
          </a:r>
          <a:endParaRPr lang="de-DE" sz="1000" kern="1200" dirty="0"/>
        </a:p>
      </dsp:txBody>
      <dsp:txXfrm>
        <a:off x="1820618" y="17966"/>
        <a:ext cx="592902"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Aprender    </a:t>
          </a: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de-DE" sz="1000" kern="1200"/>
            <a:t>Definir</a:t>
          </a:r>
          <a:endParaRPr lang="de-DE" sz="1000" kern="1200" dirty="0"/>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4016719"/>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39995" y="1804939"/>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Investigar</a:t>
          </a:r>
          <a:endParaRPr lang="de-DE" sz="1000" kern="1200" dirty="0"/>
        </a:p>
      </dsp:txBody>
      <dsp:txXfrm>
        <a:off x="1239995" y="1804939"/>
        <a:ext cx="592902"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6447846"/>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Idear</a:t>
          </a:r>
          <a:endParaRPr lang="de-DE" sz="1000" kern="1200" dirty="0"/>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a:t>Prototipar</a:t>
          </a:r>
          <a:endParaRPr lang="de-DE" sz="1000" kern="1200" dirty="0"/>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867702"/>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Top management defines an annual "shared" goal and hands out bonuses at the end of the year to people when this goal is achieved.</a:t>
            </a:r>
          </a:p>
          <a:p>
            <a:endParaRPr lang="en-US" dirty="0"/>
          </a:p>
          <a:p>
            <a:r>
              <a:rPr lang="de-DE" sz="1200" b="0" i="1" kern="1200" dirty="0">
                <a:solidFill>
                  <a:schemeClr val="tx1"/>
                </a:solidFill>
                <a:effectLst/>
                <a:latin typeface="+mn-lt"/>
                <a:ea typeface="+mn-ea"/>
                <a:cs typeface="+mn-cs"/>
              </a:rPr>
              <a:t>“The Practice </a:t>
            </a:r>
            <a:r>
              <a:rPr lang="de-DE" sz="1200" b="0" i="1" kern="1200" dirty="0" err="1">
                <a:solidFill>
                  <a:schemeClr val="tx1"/>
                </a:solidFill>
                <a:effectLst/>
                <a:latin typeface="+mn-lt"/>
                <a:ea typeface="+mn-ea"/>
                <a:cs typeface="+mn-cs"/>
              </a:rPr>
              <a:t>of</a:t>
            </a:r>
            <a:r>
              <a:rPr lang="de-DE" sz="1200" b="0" i="1" kern="1200" dirty="0">
                <a:solidFill>
                  <a:schemeClr val="tx1"/>
                </a:solidFill>
                <a:effectLst/>
                <a:latin typeface="+mn-lt"/>
                <a:ea typeface="+mn-ea"/>
                <a:cs typeface="+mn-cs"/>
              </a:rPr>
              <a:t> Management”, Peter Drucker, 1954</a:t>
            </a:r>
            <a:endParaRPr lang="de-DE" dirty="0"/>
          </a:p>
        </p:txBody>
      </p:sp>
      <p:sp>
        <p:nvSpPr>
          <p:cNvPr id="4" name="Foliennummernplatzhalter 3"/>
          <p:cNvSpPr>
            <a:spLocks noGrp="1"/>
          </p:cNvSpPr>
          <p:nvPr>
            <p:ph type="sldNum" sz="quarter" idx="10"/>
          </p:nvPr>
        </p:nvSpPr>
        <p:spPr/>
        <p:txBody>
          <a:bodyPr/>
          <a:lstStyle/>
          <a:p>
            <a:fld id="{FA70BD6D-1BCC-4A91-94E8-ABBE7DE3D4F0}" type="slidenum">
              <a:rPr lang="en-US" smtClean="0"/>
              <a:t>5</a:t>
            </a:fld>
            <a:endParaRPr lang="en-US"/>
          </a:p>
        </p:txBody>
      </p:sp>
    </p:spTree>
    <p:extLst>
      <p:ext uri="{BB962C8B-B14F-4D97-AF65-F5344CB8AC3E}">
        <p14:creationId xmlns:p14="http://schemas.microsoft.com/office/powerpoint/2010/main" val="73608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“Intrinsic motivation involves performing a task because it’s personally rewarding to you. Extrinsic motivation involves completing a task because of outside causes such as avoiding punishment or receiving a reward.</a:t>
            </a:r>
          </a:p>
          <a:p>
            <a:r>
              <a:rPr lang="en-US" dirty="0"/>
              <a:t>Motivated people are crucial to create a sustainable competitive advantage for your company. In a knowledge-based society, this goal cannot be achieved by extrinsic motivation alone. Pay for performance often even hurts because it crowds out intrinsic motivation like work morale. To succeed, companies have to find ways of fostering and sustaining intrinsic motivation.”</a:t>
            </a:r>
          </a:p>
          <a:p>
            <a:r>
              <a:rPr lang="de-DE" dirty="0"/>
              <a:t>https://www.diva-portal.org/smash/get/diva2:944047/FULLTEXT01.pdf </a:t>
            </a:r>
          </a:p>
        </p:txBody>
      </p:sp>
      <p:sp>
        <p:nvSpPr>
          <p:cNvPr id="4" name="Foliennummernplatzhalter 3"/>
          <p:cNvSpPr>
            <a:spLocks noGrp="1"/>
          </p:cNvSpPr>
          <p:nvPr>
            <p:ph type="sldNum" sz="quarter" idx="10"/>
          </p:nvPr>
        </p:nvSpPr>
        <p:spPr/>
        <p:txBody>
          <a:bodyPr/>
          <a:lstStyle/>
          <a:p>
            <a:fld id="{FA70BD6D-1BCC-4A91-94E8-ABBE7DE3D4F0}" type="slidenum">
              <a:rPr lang="en-US" smtClean="0"/>
              <a:t>7</a:t>
            </a:fld>
            <a:endParaRPr lang="en-US"/>
          </a:p>
        </p:txBody>
      </p:sp>
    </p:spTree>
    <p:extLst>
      <p:ext uri="{BB962C8B-B14F-4D97-AF65-F5344CB8AC3E}">
        <p14:creationId xmlns:p14="http://schemas.microsoft.com/office/powerpoint/2010/main" val="230067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9.tif"/><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4.xml"/><Relationship Id="rId1" Type="http://schemas.openxmlformats.org/officeDocument/2006/relationships/video" Target="https://www.youtube.com/embed/K57rvR2nGu0?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4.xml"/><Relationship Id="rId1" Type="http://schemas.openxmlformats.org/officeDocument/2006/relationships/video" Target="https://www.youtube.com/embed/1iccpf2eN1Q"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420681" y="4554938"/>
            <a:ext cx="8902461" cy="1077218"/>
          </a:xfrm>
          <a:prstGeom prst="rect">
            <a:avLst/>
          </a:prstGeom>
          <a:noFill/>
        </p:spPr>
        <p:txBody>
          <a:bodyPr wrap="square" rtlCol="0" anchor="ctr">
            <a:spAutoFit/>
          </a:bodyPr>
          <a:lstStyle/>
          <a:p>
            <a:pPr algn="ctr"/>
            <a:r>
              <a:rPr lang="en-US" altLang="ko-KR" sz="3200" b="1">
                <a:solidFill>
                  <a:schemeClr val="bg1"/>
                </a:solidFill>
                <a:cs typeface="Arial" pitchFamily="34" charset="0"/>
              </a:rPr>
              <a:t>Gestión Ágil por Objetivos</a:t>
            </a: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MRK Management Consultants 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6" name="Textfeld 5">
            <a:extLst>
              <a:ext uri="{FF2B5EF4-FFF2-40B4-BE49-F238E27FC236}">
                <a16:creationId xmlns:a16="http://schemas.microsoft.com/office/drawing/2014/main" xmlns="" id="{529BE1A4-700E-4D15-8BE6-BA5B2C324F34}"/>
              </a:ext>
            </a:extLst>
          </p:cNvPr>
          <p:cNvSpPr txBox="1"/>
          <p:nvPr/>
        </p:nvSpPr>
        <p:spPr>
          <a:xfrm>
            <a:off x="637805" y="4730846"/>
            <a:ext cx="6008878" cy="1754326"/>
          </a:xfrm>
          <a:prstGeom prst="rect">
            <a:avLst/>
          </a:prstGeom>
          <a:noFill/>
        </p:spPr>
        <p:txBody>
          <a:bodyPr wrap="square" rtlCol="0">
            <a:spAutoFit/>
          </a:bodyPr>
          <a:lstStyle/>
          <a:p>
            <a:pPr marL="285750" indent="-285750">
              <a:buFont typeface="Arial" panose="020B0604020202020204" pitchFamily="34" charset="0"/>
              <a:buChar char="•"/>
            </a:pPr>
            <a:r>
              <a:rPr lang="de-DE"/>
              <a:t>Objetivos </a:t>
            </a:r>
            <a:r>
              <a:rPr lang="de-DE" u="sng"/>
              <a:t>a corto plazo</a:t>
            </a:r>
            <a:endParaRPr lang="de-DE" dirty="0"/>
          </a:p>
          <a:p>
            <a:pPr marL="285750" indent="-285750">
              <a:buFont typeface="Arial" panose="020B0604020202020204" pitchFamily="34" charset="0"/>
              <a:buChar char="•"/>
            </a:pPr>
            <a:r>
              <a:rPr lang="en-US"/>
              <a:t>Pronóstico del progreso del proyecto en base a la experiencia: </a:t>
            </a:r>
            <a:endParaRPr lang="en-US" dirty="0"/>
          </a:p>
          <a:p>
            <a:r>
              <a:rPr lang="en-US"/>
              <a:t>	dando lugar a </a:t>
            </a:r>
            <a:r>
              <a:rPr lang="en-US" u="sng"/>
              <a:t>revisiones constantes</a:t>
            </a:r>
            <a:endParaRPr lang="en-US" u="sng" dirty="0"/>
          </a:p>
          <a:p>
            <a:endParaRPr lang="en-US" u="sng" dirty="0"/>
          </a:p>
          <a:p>
            <a:endParaRPr lang="en-US" u="sng" dirty="0"/>
          </a:p>
        </p:txBody>
      </p:sp>
      <p:sp>
        <p:nvSpPr>
          <p:cNvPr id="18" name="CuadroTexto 34">
            <a:extLst>
              <a:ext uri="{FF2B5EF4-FFF2-40B4-BE49-F238E27FC236}">
                <a16:creationId xmlns:a16="http://schemas.microsoft.com/office/drawing/2014/main" xmlns="" id="{8128E1AC-A178-4762-8F18-7A6ECC004E30}"/>
              </a:ext>
            </a:extLst>
          </p:cNvPr>
          <p:cNvSpPr txBox="1"/>
          <p:nvPr/>
        </p:nvSpPr>
        <p:spPr>
          <a:xfrm>
            <a:off x="274088" y="1276988"/>
            <a:ext cx="6736312"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2 – </a:t>
            </a:r>
            <a:r>
              <a:rPr lang="en-US" sz="2400" b="1">
                <a:solidFill>
                  <a:srgbClr val="0594A9"/>
                </a:solidFill>
                <a:latin typeface="Trebuchet MS" panose="020B0603020202020204" pitchFamily="34" charset="0"/>
                <a:cs typeface="Calibri" panose="020F0502020204030204" pitchFamily="34" charset="0"/>
              </a:rPr>
              <a:t>Fases del Proceso Ágil</a:t>
            </a:r>
            <a:endParaRPr lang="en-US" sz="2400" b="1" dirty="0">
              <a:solidFill>
                <a:srgbClr val="0594A9"/>
              </a:solidFill>
              <a:latin typeface="Trebuchet MS" panose="020B0603020202020204" pitchFamily="34" charset="0"/>
              <a:cs typeface="Calibri" panose="020F0502020204030204" pitchFamily="34" charset="0"/>
            </a:endParaRPr>
          </a:p>
        </p:txBody>
      </p:sp>
      <p:grpSp>
        <p:nvGrpSpPr>
          <p:cNvPr id="19" name="Group 33">
            <a:extLst>
              <a:ext uri="{FF2B5EF4-FFF2-40B4-BE49-F238E27FC236}">
                <a16:creationId xmlns:a16="http://schemas.microsoft.com/office/drawing/2014/main" xmlns="" id="{32ECD839-C702-439E-A37B-4B331008B36B}"/>
              </a:ext>
            </a:extLst>
          </p:cNvPr>
          <p:cNvGrpSpPr/>
          <p:nvPr/>
        </p:nvGrpSpPr>
        <p:grpSpPr>
          <a:xfrm>
            <a:off x="265828" y="2907374"/>
            <a:ext cx="199272" cy="206152"/>
            <a:chOff x="2411760" y="3708613"/>
            <a:chExt cx="206152" cy="206152"/>
          </a:xfrm>
        </p:grpSpPr>
        <p:sp>
          <p:nvSpPr>
            <p:cNvPr id="20" name="Oval 34">
              <a:extLst>
                <a:ext uri="{FF2B5EF4-FFF2-40B4-BE49-F238E27FC236}">
                  <a16:creationId xmlns:a16="http://schemas.microsoft.com/office/drawing/2014/main" xmlns="" id="{E2B190B5-E33E-467F-8DC3-F6087669D6BF}"/>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1" name="Chevron 45">
              <a:extLst>
                <a:ext uri="{FF2B5EF4-FFF2-40B4-BE49-F238E27FC236}">
                  <a16:creationId xmlns:a16="http://schemas.microsoft.com/office/drawing/2014/main" xmlns="" id="{BBCE7C3D-FA88-4464-BD80-62E26858B64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aphicFrame>
        <p:nvGraphicFramePr>
          <p:cNvPr id="22" name="Diagramm 21">
            <a:extLst>
              <a:ext uri="{FF2B5EF4-FFF2-40B4-BE49-F238E27FC236}">
                <a16:creationId xmlns:a16="http://schemas.microsoft.com/office/drawing/2014/main" xmlns="" id="{CC42F8EA-B3BA-4642-BF77-BDD1A504DA93}"/>
              </a:ext>
            </a:extLst>
          </p:cNvPr>
          <p:cNvGraphicFramePr/>
          <p:nvPr>
            <p:extLst>
              <p:ext uri="{D42A27DB-BD31-4B8C-83A1-F6EECF244321}">
                <p14:modId xmlns:p14="http://schemas.microsoft.com/office/powerpoint/2010/main" val="1357351139"/>
              </p:ext>
            </p:extLst>
          </p:nvPr>
        </p:nvGraphicFramePr>
        <p:xfrm>
          <a:off x="2714823" y="2079820"/>
          <a:ext cx="3137633" cy="239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 22">
            <a:extLst>
              <a:ext uri="{FF2B5EF4-FFF2-40B4-BE49-F238E27FC236}">
                <a16:creationId xmlns:a16="http://schemas.microsoft.com/office/drawing/2014/main" xmlns="" id="{9ED812AC-7A4E-44A3-A5B0-64330A77A665}"/>
              </a:ext>
            </a:extLst>
          </p:cNvPr>
          <p:cNvGraphicFramePr/>
          <p:nvPr>
            <p:extLst>
              <p:ext uri="{D42A27DB-BD31-4B8C-83A1-F6EECF244321}">
                <p14:modId xmlns:p14="http://schemas.microsoft.com/office/powerpoint/2010/main" val="2899845133"/>
              </p:ext>
            </p:extLst>
          </p:nvPr>
        </p:nvGraphicFramePr>
        <p:xfrm>
          <a:off x="5198044" y="2079820"/>
          <a:ext cx="3137633" cy="23990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m 23">
            <a:extLst>
              <a:ext uri="{FF2B5EF4-FFF2-40B4-BE49-F238E27FC236}">
                <a16:creationId xmlns:a16="http://schemas.microsoft.com/office/drawing/2014/main" xmlns="" id="{268FDE1E-0DAA-4E35-AF63-61AD81DB9F0B}"/>
              </a:ext>
            </a:extLst>
          </p:cNvPr>
          <p:cNvGraphicFramePr/>
          <p:nvPr>
            <p:extLst>
              <p:ext uri="{D42A27DB-BD31-4B8C-83A1-F6EECF244321}">
                <p14:modId xmlns:p14="http://schemas.microsoft.com/office/powerpoint/2010/main" val="3522444798"/>
              </p:ext>
            </p:extLst>
          </p:nvPr>
        </p:nvGraphicFramePr>
        <p:xfrm>
          <a:off x="8128085" y="2079820"/>
          <a:ext cx="3137633" cy="23990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Legende mit Pfeil nach rechts 13">
            <a:extLst>
              <a:ext uri="{FF2B5EF4-FFF2-40B4-BE49-F238E27FC236}">
                <a16:creationId xmlns:a16="http://schemas.microsoft.com/office/drawing/2014/main" xmlns="" id="{231897A9-72A3-44C5-B451-14AF8E77B132}"/>
              </a:ext>
            </a:extLst>
          </p:cNvPr>
          <p:cNvSpPr/>
          <p:nvPr/>
        </p:nvSpPr>
        <p:spPr>
          <a:xfrm>
            <a:off x="961843" y="2549870"/>
            <a:ext cx="1874004" cy="1264023"/>
          </a:xfrm>
          <a:prstGeom prst="rightArrowCallout">
            <a:avLst/>
          </a:prstGeom>
          <a:solidFill>
            <a:srgbClr val="0594A9"/>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b="1"/>
              <a:t>Enfoque Ágil</a:t>
            </a:r>
            <a:endParaRPr lang="de-DE" sz="1400" b="1" dirty="0"/>
          </a:p>
          <a:p>
            <a:pPr algn="ctr"/>
            <a:r>
              <a:rPr lang="de-DE" sz="1400" b="1"/>
              <a:t>(Proceso Scrum)</a:t>
            </a:r>
            <a:endParaRPr lang="de-DE" sz="1400" b="1" dirty="0"/>
          </a:p>
        </p:txBody>
      </p:sp>
      <p:sp>
        <p:nvSpPr>
          <p:cNvPr id="26" name="Textfeld 25">
            <a:extLst>
              <a:ext uri="{FF2B5EF4-FFF2-40B4-BE49-F238E27FC236}">
                <a16:creationId xmlns:a16="http://schemas.microsoft.com/office/drawing/2014/main" xmlns="" id="{CB5452F7-6148-455D-B6C7-07B2EF4A50E3}"/>
              </a:ext>
            </a:extLst>
          </p:cNvPr>
          <p:cNvSpPr txBox="1"/>
          <p:nvPr/>
        </p:nvSpPr>
        <p:spPr>
          <a:xfrm>
            <a:off x="3766919" y="3012147"/>
            <a:ext cx="911916" cy="369332"/>
          </a:xfrm>
          <a:prstGeom prst="rect">
            <a:avLst/>
          </a:prstGeom>
          <a:noFill/>
        </p:spPr>
        <p:txBody>
          <a:bodyPr wrap="none" rtlCol="0">
            <a:spAutoFit/>
          </a:bodyPr>
          <a:lstStyle/>
          <a:p>
            <a:r>
              <a:rPr lang="de-DE" dirty="0"/>
              <a:t>Sprint 1</a:t>
            </a:r>
          </a:p>
        </p:txBody>
      </p:sp>
      <p:sp>
        <p:nvSpPr>
          <p:cNvPr id="27" name="Textfeld 26">
            <a:extLst>
              <a:ext uri="{FF2B5EF4-FFF2-40B4-BE49-F238E27FC236}">
                <a16:creationId xmlns:a16="http://schemas.microsoft.com/office/drawing/2014/main" xmlns="" id="{E6CB654B-D89D-4347-B39A-371C6ACF4B1D}"/>
              </a:ext>
            </a:extLst>
          </p:cNvPr>
          <p:cNvSpPr txBox="1"/>
          <p:nvPr/>
        </p:nvSpPr>
        <p:spPr>
          <a:xfrm>
            <a:off x="6310902" y="2997215"/>
            <a:ext cx="911916" cy="369332"/>
          </a:xfrm>
          <a:prstGeom prst="rect">
            <a:avLst/>
          </a:prstGeom>
          <a:noFill/>
        </p:spPr>
        <p:txBody>
          <a:bodyPr wrap="none" rtlCol="0">
            <a:spAutoFit/>
          </a:bodyPr>
          <a:lstStyle/>
          <a:p>
            <a:r>
              <a:rPr lang="de-DE" dirty="0"/>
              <a:t>Sprint 2</a:t>
            </a:r>
          </a:p>
        </p:txBody>
      </p:sp>
      <p:sp>
        <p:nvSpPr>
          <p:cNvPr id="28" name="Textfeld 27">
            <a:extLst>
              <a:ext uri="{FF2B5EF4-FFF2-40B4-BE49-F238E27FC236}">
                <a16:creationId xmlns:a16="http://schemas.microsoft.com/office/drawing/2014/main" xmlns="" id="{5340B65A-A90D-44D5-81D3-BB6B3F2FC02F}"/>
              </a:ext>
            </a:extLst>
          </p:cNvPr>
          <p:cNvSpPr txBox="1"/>
          <p:nvPr/>
        </p:nvSpPr>
        <p:spPr>
          <a:xfrm>
            <a:off x="9178171" y="2997215"/>
            <a:ext cx="911916" cy="369332"/>
          </a:xfrm>
          <a:prstGeom prst="rect">
            <a:avLst/>
          </a:prstGeom>
          <a:noFill/>
        </p:spPr>
        <p:txBody>
          <a:bodyPr wrap="none" rtlCol="0">
            <a:spAutoFit/>
          </a:bodyPr>
          <a:lstStyle/>
          <a:p>
            <a:r>
              <a:rPr lang="de-DE" dirty="0"/>
              <a:t>Sprint n</a:t>
            </a:r>
          </a:p>
        </p:txBody>
      </p:sp>
      <p:sp>
        <p:nvSpPr>
          <p:cNvPr id="29" name="Textfeld 28">
            <a:extLst>
              <a:ext uri="{FF2B5EF4-FFF2-40B4-BE49-F238E27FC236}">
                <a16:creationId xmlns:a16="http://schemas.microsoft.com/office/drawing/2014/main" xmlns="" id="{1754EDDE-BA17-42FB-9BCA-6D7D52DAF22B}"/>
              </a:ext>
            </a:extLst>
          </p:cNvPr>
          <p:cNvSpPr txBox="1"/>
          <p:nvPr/>
        </p:nvSpPr>
        <p:spPr>
          <a:xfrm>
            <a:off x="7995035" y="3102496"/>
            <a:ext cx="463588" cy="369332"/>
          </a:xfrm>
          <a:prstGeom prst="rect">
            <a:avLst/>
          </a:prstGeom>
          <a:noFill/>
        </p:spPr>
        <p:txBody>
          <a:bodyPr wrap="none" rtlCol="0">
            <a:spAutoFit/>
          </a:bodyPr>
          <a:lstStyle/>
          <a:p>
            <a:r>
              <a:rPr lang="de-DE" dirty="0"/>
              <a:t>. . .</a:t>
            </a:r>
          </a:p>
        </p:txBody>
      </p:sp>
      <p:sp>
        <p:nvSpPr>
          <p:cNvPr id="7" name="Textfeld 6">
            <a:extLst>
              <a:ext uri="{FF2B5EF4-FFF2-40B4-BE49-F238E27FC236}">
                <a16:creationId xmlns:a16="http://schemas.microsoft.com/office/drawing/2014/main" xmlns="" id="{4440B28D-C8AD-43C9-AF36-4C4824844CB0}"/>
              </a:ext>
            </a:extLst>
          </p:cNvPr>
          <p:cNvSpPr txBox="1"/>
          <p:nvPr/>
        </p:nvSpPr>
        <p:spPr>
          <a:xfrm>
            <a:off x="6289993" y="4478914"/>
            <a:ext cx="5679821" cy="1477328"/>
          </a:xfrm>
          <a:prstGeom prst="rect">
            <a:avLst/>
          </a:prstGeom>
          <a:noFill/>
        </p:spPr>
        <p:txBody>
          <a:bodyPr wrap="square" rtlCol="0">
            <a:spAutoFit/>
          </a:bodyPr>
          <a:lstStyle/>
          <a:p>
            <a:endParaRPr lang="en-US" u="sng" dirty="0"/>
          </a:p>
          <a:p>
            <a:r>
              <a:rPr lang="es-ES" u="sng"/>
              <a:t>Esto permite una forma más continua de establecer y alcanzar los objetivos, además de ser más eficientes a la hora de responder a los cambios si es necesario.</a:t>
            </a:r>
            <a:endParaRPr lang="de-DE" u="sng" dirty="0"/>
          </a:p>
          <a:p>
            <a:endParaRPr lang="de-DE" dirty="0"/>
          </a:p>
        </p:txBody>
      </p:sp>
      <p:sp>
        <p:nvSpPr>
          <p:cNvPr id="31" name="TextBox 3">
            <a:extLst>
              <a:ext uri="{FF2B5EF4-FFF2-40B4-BE49-F238E27FC236}">
                <a16:creationId xmlns:a16="http://schemas.microsoft.com/office/drawing/2014/main" xmlns="" id="{561F5019-0C46-4DCA-9E23-9958FE7A2F73}"/>
              </a:ext>
            </a:extLst>
          </p:cNvPr>
          <p:cNvSpPr txBox="1"/>
          <p:nvPr/>
        </p:nvSpPr>
        <p:spPr>
          <a:xfrm>
            <a:off x="5975926" y="451493"/>
            <a:ext cx="5868883" cy="954107"/>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2 – Enfoque Ágil</a:t>
            </a:r>
            <a:endParaRPr lang="en-US" altLang="ko-KR" sz="3200" b="1" dirty="0">
              <a:solidFill>
                <a:srgbClr val="F36A0D"/>
              </a:solidFill>
              <a:latin typeface="Trebuchet MS" panose="020B0603020202020204" pitchFamily="34" charset="0"/>
              <a:cs typeface="Arial" pitchFamily="34" charset="0"/>
            </a:endParaRPr>
          </a:p>
          <a:p>
            <a:endParaRPr lang="en-US" altLang="ko-KR" sz="2400" b="1" dirty="0">
              <a:solidFill>
                <a:srgbClr val="F36A0D"/>
              </a:solidFill>
              <a:latin typeface="Trebuchet MS" panose="020B0603020202020204" pitchFamily="34" charset="0"/>
              <a:cs typeface="Arial" pitchFamily="34" charset="0"/>
            </a:endParaRPr>
          </a:p>
        </p:txBody>
      </p:sp>
      <p:sp>
        <p:nvSpPr>
          <p:cNvPr id="3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35" name="Immagine 3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315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8" name="CuadroTexto 34">
            <a:extLst>
              <a:ext uri="{FF2B5EF4-FFF2-40B4-BE49-F238E27FC236}">
                <a16:creationId xmlns:a16="http://schemas.microsoft.com/office/drawing/2014/main" xmlns="" id="{8128E1AC-A178-4762-8F18-7A6ECC004E30}"/>
              </a:ext>
            </a:extLst>
          </p:cNvPr>
          <p:cNvSpPr txBox="1"/>
          <p:nvPr/>
        </p:nvSpPr>
        <p:spPr>
          <a:xfrm>
            <a:off x="274087" y="1276988"/>
            <a:ext cx="7379779"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3 – </a:t>
            </a:r>
            <a:r>
              <a:rPr lang="en-US" sz="2400" b="1">
                <a:solidFill>
                  <a:srgbClr val="0594A9"/>
                </a:solidFill>
                <a:latin typeface="Trebuchet MS" panose="020B0603020202020204" pitchFamily="34" charset="0"/>
                <a:cs typeface="Calibri" panose="020F0502020204030204" pitchFamily="34" charset="0"/>
              </a:rPr>
              <a:t>Ventajas y desventajas de Ágil</a:t>
            </a:r>
            <a:endParaRPr lang="ko-KR" altLang="en-US" sz="2400" b="1" dirty="0">
              <a:solidFill>
                <a:srgbClr val="0594A9"/>
              </a:solidFill>
              <a:latin typeface="Trebuchet MS" panose="020B0603020202020204" pitchFamily="34" charset="0"/>
              <a:cs typeface="Calibri" panose="020F0502020204030204" pitchFamily="34" charset="0"/>
            </a:endParaRPr>
          </a:p>
        </p:txBody>
      </p:sp>
      <p:graphicFrame>
        <p:nvGraphicFramePr>
          <p:cNvPr id="19" name="Tabelle 18">
            <a:extLst>
              <a:ext uri="{FF2B5EF4-FFF2-40B4-BE49-F238E27FC236}">
                <a16:creationId xmlns:a16="http://schemas.microsoft.com/office/drawing/2014/main" xmlns="" id="{4F38C950-BA37-4F32-9D8E-4E51357F7AD8}"/>
              </a:ext>
            </a:extLst>
          </p:cNvPr>
          <p:cNvGraphicFramePr>
            <a:graphicFrameLocks noGrp="1"/>
          </p:cNvGraphicFramePr>
          <p:nvPr>
            <p:extLst>
              <p:ext uri="{D42A27DB-BD31-4B8C-83A1-F6EECF244321}">
                <p14:modId xmlns:p14="http://schemas.microsoft.com/office/powerpoint/2010/main" val="118174451"/>
              </p:ext>
            </p:extLst>
          </p:nvPr>
        </p:nvGraphicFramePr>
        <p:xfrm>
          <a:off x="945372" y="2473309"/>
          <a:ext cx="10301256" cy="3082016"/>
        </p:xfrm>
        <a:graphic>
          <a:graphicData uri="http://schemas.openxmlformats.org/drawingml/2006/table">
            <a:tbl>
              <a:tblPr firstRow="1" bandRow="1">
                <a:tableStyleId>{0660B408-B3CF-4A94-85FC-2B1E0A45F4A2}</a:tableStyleId>
              </a:tblPr>
              <a:tblGrid>
                <a:gridCol w="5150628">
                  <a:extLst>
                    <a:ext uri="{9D8B030D-6E8A-4147-A177-3AD203B41FA5}">
                      <a16:colId xmlns:a16="http://schemas.microsoft.com/office/drawing/2014/main" xmlns="" val="3321254773"/>
                    </a:ext>
                  </a:extLst>
                </a:gridCol>
                <a:gridCol w="5150628">
                  <a:extLst>
                    <a:ext uri="{9D8B030D-6E8A-4147-A177-3AD203B41FA5}">
                      <a16:colId xmlns:a16="http://schemas.microsoft.com/office/drawing/2014/main" xmlns="" val="1836251787"/>
                    </a:ext>
                  </a:extLst>
                </a:gridCol>
              </a:tblGrid>
              <a:tr h="342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a:t>Ventajas de Ágil</a:t>
                      </a:r>
                      <a:endParaRPr lang="de-DE" sz="1800" b="1" dirty="0"/>
                    </a:p>
                  </a:txBody>
                  <a:tcPr>
                    <a:solidFill>
                      <a:srgbClr val="0191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Limitaciones de Ágil</a:t>
                      </a:r>
                      <a:endParaRPr lang="en-US" sz="1800" b="1" dirty="0"/>
                    </a:p>
                  </a:txBody>
                  <a:tcPr>
                    <a:solidFill>
                      <a:srgbClr val="EE902F"/>
                    </a:solidFill>
                  </a:tcPr>
                </a:tc>
                <a:extLst>
                  <a:ext uri="{0D108BD9-81ED-4DB2-BD59-A6C34878D82A}">
                    <a16:rowId xmlns:a16="http://schemas.microsoft.com/office/drawing/2014/main" xmlns="" val="2184498399"/>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t>Adaptación regular a las circunstancias cambiantes</a:t>
                      </a:r>
                      <a:endParaRPr lang="de-DE" sz="1400" kern="1200" dirty="0">
                        <a:solidFill>
                          <a:schemeClr val="dk1"/>
                        </a:solidFill>
                        <a:latin typeface="+mn-lt"/>
                        <a:ea typeface="+mn-ea"/>
                        <a:cs typeface="+mn-cs"/>
                      </a:endParaRPr>
                    </a:p>
                  </a:txBody>
                  <a:tcPr/>
                </a:tc>
                <a:tc>
                  <a:txBody>
                    <a:bodyPr/>
                    <a:lstStyle/>
                    <a:p>
                      <a:r>
                        <a:rPr lang="en-US" sz="1400"/>
                        <a:t>El coste de la metodología de desarrollo ágil es ligeramente superior al de otras metodologías de desarrollo</a:t>
                      </a:r>
                      <a:endParaRPr lang="de-DE" sz="1400" dirty="0"/>
                    </a:p>
                  </a:txBody>
                  <a:tcPr/>
                </a:tc>
                <a:extLst>
                  <a:ext uri="{0D108BD9-81ED-4DB2-BD59-A6C34878D82A}">
                    <a16:rowId xmlns:a16="http://schemas.microsoft.com/office/drawing/2014/main" xmlns="" val="962120338"/>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t>Cooperación diaria y estrecha entre empresarios y desarrolladores</a:t>
                      </a:r>
                      <a:endParaRPr lang="de-DE" sz="1400" kern="1200" dirty="0">
                        <a:solidFill>
                          <a:schemeClr val="dk1"/>
                        </a:solidFill>
                        <a:latin typeface="+mn-lt"/>
                        <a:ea typeface="+mn-ea"/>
                        <a:cs typeface="+mn-cs"/>
                      </a:endParaRPr>
                    </a:p>
                  </a:txBody>
                  <a:tcPr/>
                </a:tc>
                <a:tc>
                  <a:txBody>
                    <a:bodyPr/>
                    <a:lstStyle/>
                    <a:p>
                      <a:r>
                        <a:rPr lang="en-US" sz="1400"/>
                        <a:t>El proyecto puede descarrilarse si el project manager no tiene claros los requisitos y el resultado que desea</a:t>
                      </a:r>
                      <a:endParaRPr lang="de-DE" sz="1400" dirty="0"/>
                    </a:p>
                  </a:txBody>
                  <a:tcPr/>
                </a:tc>
                <a:extLst>
                  <a:ext uri="{0D108BD9-81ED-4DB2-BD59-A6C34878D82A}">
                    <a16:rowId xmlns:a16="http://schemas.microsoft.com/office/drawing/2014/main" xmlns="" val="2521698506"/>
                  </a:ext>
                </a:extLst>
              </a:tr>
              <a:tr h="339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t>Incluso los cambios tardíos en los requisitos son bienvenidos</a:t>
                      </a:r>
                      <a:endParaRPr lang="de-DE"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No es útil para proyectos de pequeño desarrollo</a:t>
                      </a:r>
                      <a:endParaRPr lang="en-US" sz="1400" dirty="0"/>
                    </a:p>
                  </a:txBody>
                  <a:tcPr/>
                </a:tc>
                <a:extLst>
                  <a:ext uri="{0D108BD9-81ED-4DB2-BD59-A6C34878D82A}">
                    <a16:rowId xmlns:a16="http://schemas.microsoft.com/office/drawing/2014/main" xmlns="" val="3902144717"/>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t>Dividir en sprints da al equipo la oportunidad de enfocarse en las fases individuales y trabajar más rápido</a:t>
                      </a:r>
                      <a:endParaRPr lang="de-DE" sz="1400" kern="1200" dirty="0">
                        <a:solidFill>
                          <a:schemeClr val="dk1"/>
                        </a:solidFill>
                        <a:latin typeface="+mn-lt"/>
                        <a:ea typeface="+mn-ea"/>
                        <a:cs typeface="+mn-cs"/>
                      </a:endParaRPr>
                    </a:p>
                  </a:txBody>
                  <a:tcPr/>
                </a:tc>
                <a:tc>
                  <a:txBody>
                    <a:bodyPr/>
                    <a:lstStyle/>
                    <a:p>
                      <a:endParaRPr lang="de-DE" sz="1400" dirty="0"/>
                    </a:p>
                  </a:txBody>
                  <a:tcPr/>
                </a:tc>
                <a:extLst>
                  <a:ext uri="{0D108BD9-81ED-4DB2-BD59-A6C34878D82A}">
                    <a16:rowId xmlns:a16="http://schemas.microsoft.com/office/drawing/2014/main" xmlns="" val="1431494006"/>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t>Flexibilidad en la definición de las funciones prioritarias y la fijación de objetivos</a:t>
                      </a:r>
                      <a:endParaRPr lang="de-DE"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xmlns="" val="4162715724"/>
                  </a:ext>
                </a:extLst>
              </a:tr>
            </a:tbl>
          </a:graphicData>
        </a:graphic>
      </p:graphicFrame>
      <p:grpSp>
        <p:nvGrpSpPr>
          <p:cNvPr id="20" name="Group 39">
            <a:extLst>
              <a:ext uri="{FF2B5EF4-FFF2-40B4-BE49-F238E27FC236}">
                <a16:creationId xmlns:a16="http://schemas.microsoft.com/office/drawing/2014/main" xmlns="" id="{2C85A836-BEDD-459B-9E63-85CF465E3ED2}"/>
              </a:ext>
            </a:extLst>
          </p:cNvPr>
          <p:cNvGrpSpPr/>
          <p:nvPr/>
        </p:nvGrpSpPr>
        <p:grpSpPr>
          <a:xfrm>
            <a:off x="510094" y="2563620"/>
            <a:ext cx="199272" cy="206152"/>
            <a:chOff x="2411760" y="3708613"/>
            <a:chExt cx="206152" cy="206152"/>
          </a:xfrm>
        </p:grpSpPr>
        <p:sp>
          <p:nvSpPr>
            <p:cNvPr id="21" name="Oval 40">
              <a:extLst>
                <a:ext uri="{FF2B5EF4-FFF2-40B4-BE49-F238E27FC236}">
                  <a16:creationId xmlns:a16="http://schemas.microsoft.com/office/drawing/2014/main" xmlns="" id="{47C6F410-0236-4F10-9D59-0B713F7FE72B}"/>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2" name="Chevron 52">
              <a:extLst>
                <a:ext uri="{FF2B5EF4-FFF2-40B4-BE49-F238E27FC236}">
                  <a16:creationId xmlns:a16="http://schemas.microsoft.com/office/drawing/2014/main" xmlns="" id="{510FC48D-8D35-43E5-B4F0-0B1FE8EF598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2" name="TextBox 3">
            <a:extLst>
              <a:ext uri="{FF2B5EF4-FFF2-40B4-BE49-F238E27FC236}">
                <a16:creationId xmlns:a16="http://schemas.microsoft.com/office/drawing/2014/main" xmlns="" id="{5FA9DC11-7AE5-412A-B333-B762AEA3BA2A}"/>
              </a:ext>
            </a:extLst>
          </p:cNvPr>
          <p:cNvSpPr txBox="1"/>
          <p:nvPr/>
        </p:nvSpPr>
        <p:spPr>
          <a:xfrm>
            <a:off x="5975926" y="451493"/>
            <a:ext cx="5868883" cy="954107"/>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2 – Enfoque Ágil</a:t>
            </a:r>
            <a:endParaRPr lang="en-US" altLang="ko-KR" sz="3200" b="1" dirty="0">
              <a:solidFill>
                <a:srgbClr val="F36A0D"/>
              </a:solidFill>
              <a:latin typeface="Trebuchet MS" panose="020B0603020202020204" pitchFamily="34" charset="0"/>
              <a:cs typeface="Arial" pitchFamily="34" charset="0"/>
            </a:endParaRPr>
          </a:p>
          <a:p>
            <a:endParaRPr lang="en-US" altLang="ko-KR" sz="2400" b="1" dirty="0">
              <a:solidFill>
                <a:srgbClr val="F36A0D"/>
              </a:solidFill>
              <a:latin typeface="Trebuchet MS" panose="020B0603020202020204" pitchFamily="34" charset="0"/>
              <a:cs typeface="Arial" pitchFamily="34" charset="0"/>
            </a:endParaRPr>
          </a:p>
        </p:txBody>
      </p:sp>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14" name="Immagin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474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614554" y="1875419"/>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65235" y="1797160"/>
            <a:ext cx="5500672" cy="1493619"/>
            <a:chOff x="5865235" y="1765988"/>
            <a:chExt cx="3647182" cy="1493619"/>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de-DE" altLang="ko-KR" sz="1400" b="1">
                  <a:solidFill>
                    <a:schemeClr val="tx1">
                      <a:lumMod val="75000"/>
                      <a:lumOff val="25000"/>
                    </a:schemeClr>
                  </a:solidFill>
                </a:rPr>
                <a:t>(</a:t>
              </a:r>
              <a:r>
                <a:rPr lang="de-DE" altLang="ko-KR" sz="1400" b="1" dirty="0">
                  <a:solidFill>
                    <a:schemeClr val="tx1">
                      <a:lumMod val="75000"/>
                      <a:lumOff val="25000"/>
                    </a:schemeClr>
                  </a:solidFill>
                </a:rPr>
                <a:t>R</a:t>
              </a:r>
              <a:r>
                <a:rPr lang="de-DE" altLang="ko-KR" sz="1400" b="1">
                  <a:solidFill>
                    <a:schemeClr val="tx1">
                      <a:lumMod val="75000"/>
                      <a:lumOff val="25000"/>
                    </a:schemeClr>
                  </a:solidFill>
                </a:rPr>
                <a:t>)Evolución Ágil</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1200329"/>
            </a:xfrm>
            <a:prstGeom prst="rect">
              <a:avLst/>
            </a:prstGeom>
            <a:noFill/>
          </p:spPr>
          <p:txBody>
            <a:bodyPr wrap="square" rtlCol="0">
              <a:spAutoFit/>
            </a:bodyPr>
            <a:lstStyle/>
            <a:p>
              <a:r>
                <a:rPr lang="en-US" altLang="ko-KR" sz="1200">
                  <a:solidFill>
                    <a:schemeClr val="tx1">
                      <a:lumMod val="75000"/>
                      <a:lumOff val="25000"/>
                    </a:schemeClr>
                  </a:solidFill>
                </a:rPr>
                <a:t>Con el fin de reorganizar la estructura de la empresa de forma ágil, es necesario, por ejemplo, crear equipos más pequeños, pero bien conectados, en toda la organización. Uno de los pilares en los que se basa el éxito del modelo organizacional es la asunción de responsabilidad por las personas, combinado con la capacidad de los grupos de compañeros de definir prioridades y la asignación de recursos para gestionarlos.</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367464"/>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289207"/>
            <a:ext cx="5500672" cy="1493619"/>
            <a:chOff x="5865235" y="2880785"/>
            <a:chExt cx="3647182" cy="149361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sz="1400" b="1">
                  <a:solidFill>
                    <a:schemeClr val="tx1">
                      <a:lumMod val="75000"/>
                      <a:lumOff val="25000"/>
                    </a:schemeClr>
                  </a:solidFill>
                </a:rPr>
                <a:t>Por qué esta metodología es tan importante hoy día</a:t>
              </a:r>
              <a:endParaRPr 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200329"/>
            </a:xfrm>
            <a:prstGeom prst="rect">
              <a:avLst/>
            </a:prstGeom>
            <a:noFill/>
          </p:spPr>
          <p:txBody>
            <a:bodyPr wrap="square" rtlCol="0">
              <a:spAutoFit/>
            </a:bodyPr>
            <a:lstStyle/>
            <a:p>
              <a:r>
                <a:rPr lang="en-US" altLang="ko-KR" sz="1200">
                  <a:solidFill>
                    <a:schemeClr val="tx1">
                      <a:lumMod val="75000"/>
                      <a:lumOff val="25000"/>
                    </a:schemeClr>
                  </a:solidFill>
                </a:rPr>
                <a:t>Los ciclos de innovación cada vez más cortos y la demanda de los clientes de una mayor individualización están obligando a las empresas a cambiar sus planteamientos: no sólo hay que cuestionar los modelos de negocio, sino también la cultura empresarial y, por tanto, los métodos de gestión. Cada vez más departamentos de RH se replantean y se atreven a pasar de conceptos de gestión obsoletos como el MBO a una fijación de objetivos más ágil.</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838727"/>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750079"/>
            <a:ext cx="5500672" cy="1493619"/>
            <a:chOff x="5865235" y="4276139"/>
            <a:chExt cx="3647182" cy="149361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4276139"/>
              <a:ext cx="3647182" cy="307777"/>
            </a:xfrm>
            <a:prstGeom prst="rect">
              <a:avLst/>
            </a:prstGeom>
            <a:noFill/>
          </p:spPr>
          <p:txBody>
            <a:bodyPr wrap="square" rtlCol="0" anchor="ctr">
              <a:spAutoFit/>
            </a:bodyPr>
            <a:lstStyle/>
            <a:p>
              <a:r>
                <a:rPr lang="en-US" altLang="ko-KR" sz="1400" b="1">
                  <a:solidFill>
                    <a:schemeClr val="tx1">
                      <a:lumMod val="75000"/>
                      <a:lumOff val="25000"/>
                    </a:schemeClr>
                  </a:solidFill>
                </a:rPr>
                <a:t>Cómo llevar a cabo una transformación ágil</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569429"/>
              <a:ext cx="3646840" cy="1200329"/>
            </a:xfrm>
            <a:prstGeom prst="rect">
              <a:avLst/>
            </a:prstGeom>
            <a:noFill/>
          </p:spPr>
          <p:txBody>
            <a:bodyPr wrap="square" rtlCol="0">
              <a:spAutoFit/>
            </a:bodyPr>
            <a:lstStyle/>
            <a:p>
              <a:r>
                <a:rPr lang="en-US" altLang="ko-KR" sz="1200">
                  <a:solidFill>
                    <a:schemeClr val="tx1">
                      <a:lumMod val="75000"/>
                      <a:lumOff val="25000"/>
                    </a:schemeClr>
                  </a:solidFill>
                </a:rPr>
                <a:t>El enfoque MBO puede haber funcionado bien en el pasado pero apenas se actualiza en tiempos de cambio rápido. Los acuerdos de objetivos suelen celebrarse anualmente o, como máximo, cada seis meses, por lo que deben actualizarse constantemente cuando cambian las condiciones marco.</a:t>
              </a:r>
              <a:endParaRPr lang="en-US" altLang="ko-KR" sz="1200" dirty="0">
                <a:solidFill>
                  <a:schemeClr val="tx1">
                    <a:lumMod val="75000"/>
                    <a:lumOff val="25000"/>
                  </a:schemeClr>
                </a:solidFill>
              </a:endParaRPr>
            </a:p>
            <a:p>
              <a:r>
                <a:rPr lang="en-US" altLang="ko-KR" sz="1200">
                  <a:solidFill>
                    <a:schemeClr val="tx1">
                      <a:lumMod val="75000"/>
                      <a:lumOff val="25000"/>
                    </a:schemeClr>
                  </a:solidFill>
                </a:rPr>
                <a:t>Una alternativa de hoy día es la herramienta de OKRs </a:t>
              </a:r>
              <a:r>
                <a:rPr lang="en-US" altLang="ko-KR" sz="1200" dirty="0">
                  <a:solidFill>
                    <a:schemeClr val="tx1">
                      <a:lumMod val="75000"/>
                      <a:lumOff val="25000"/>
                    </a:schemeClr>
                  </a:solidFill>
                </a:rPr>
                <a:t>(Objectives and </a:t>
              </a:r>
              <a:r>
                <a:rPr lang="en-US" altLang="ko-KR" sz="1200">
                  <a:solidFill>
                    <a:schemeClr val="tx1">
                      <a:lumMod val="75000"/>
                      <a:lumOff val="25000"/>
                    </a:schemeClr>
                  </a:solidFill>
                </a:rPr>
                <a:t>Key Results – Objetivos y Resultados Clave)</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6733310" y="99976"/>
            <a:ext cx="5111500"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3 - (</a:t>
            </a:r>
            <a:r>
              <a:rPr lang="en-US" altLang="ko-KR" sz="3200" b="1" dirty="0">
                <a:solidFill>
                  <a:srgbClr val="F36A0D"/>
                </a:solidFill>
                <a:latin typeface="Trebuchet MS" panose="020B0603020202020204" pitchFamily="34" charset="0"/>
                <a:cs typeface="Arial" pitchFamily="34" charset="0"/>
              </a:rPr>
              <a:t>R</a:t>
            </a:r>
            <a:r>
              <a:rPr lang="en-US" altLang="ko-KR" sz="3200" b="1">
                <a:solidFill>
                  <a:srgbClr val="F36A0D"/>
                </a:solidFill>
                <a:latin typeface="Trebuchet MS" panose="020B0603020202020204" pitchFamily="34" charset="0"/>
                <a:cs typeface="Arial" pitchFamily="34" charset="0"/>
              </a:rPr>
              <a:t>)Evolución Ágil</a:t>
            </a:r>
            <a:endParaRPr lang="en-US" altLang="ko-KR" sz="32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2735179" cy="523220"/>
          </a:xfrm>
          <a:prstGeom prst="rect">
            <a:avLst/>
          </a:prstGeom>
          <a:noFill/>
        </p:spPr>
        <p:txBody>
          <a:bodyPr wrap="square" rtlCol="0">
            <a:spAutoFit/>
          </a:bodyPr>
          <a:lstStyle/>
          <a:p>
            <a:r>
              <a:rPr lang="en-US" altLang="ko-KR" sz="2800" b="1">
                <a:solidFill>
                  <a:srgbClr val="0594A9"/>
                </a:solidFill>
                <a:latin typeface="Trebuchet MS" panose="020B0603020202020204" pitchFamily="34" charset="0"/>
                <a:cs typeface="Arial" pitchFamily="34" charset="0"/>
              </a:rPr>
              <a:t>Secciones </a:t>
            </a:r>
            <a:r>
              <a:rPr lang="en-US" altLang="ko-KR" sz="2800" b="1" dirty="0">
                <a:solidFill>
                  <a:srgbClr val="0594A9"/>
                </a:solidFill>
                <a:latin typeface="Trebuchet MS" panose="020B0603020202020204" pitchFamily="34" charset="0"/>
                <a:cs typeface="Arial" pitchFamily="34" charset="0"/>
              </a:rPr>
              <a:t>1-3</a:t>
            </a:r>
            <a:endParaRPr lang="en-US" altLang="ko-KR" sz="2000" b="1" dirty="0">
              <a:solidFill>
                <a:srgbClr val="0594A9"/>
              </a:solidFill>
              <a:latin typeface="Trebuchet MS" panose="020B0603020202020204" pitchFamily="34" charset="0"/>
              <a:cs typeface="Arial" pitchFamily="34" charset="0"/>
            </a:endParaRPr>
          </a:p>
        </p:txBody>
      </p:sp>
      <p:sp>
        <p:nvSpPr>
          <p:cNvPr id="4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48" name="Immagin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40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0" name="CuadroTexto 34">
            <a:extLst>
              <a:ext uri="{FF2B5EF4-FFF2-40B4-BE49-F238E27FC236}">
                <a16:creationId xmlns:a16="http://schemas.microsoft.com/office/drawing/2014/main" xmlns="" id="{486A650B-1B81-458B-B55E-5B3AF64550EB}"/>
              </a:ext>
            </a:extLst>
          </p:cNvPr>
          <p:cNvSpPr txBox="1"/>
          <p:nvPr/>
        </p:nvSpPr>
        <p:spPr>
          <a:xfrm>
            <a:off x="7862351" y="1450897"/>
            <a:ext cx="3399615" cy="5170646"/>
          </a:xfrm>
          <a:prstGeom prst="rect">
            <a:avLst/>
          </a:prstGeom>
          <a:noFill/>
        </p:spPr>
        <p:txBody>
          <a:bodyPr wrap="square">
            <a:spAutoFit/>
          </a:bodyPr>
          <a:lstStyle/>
          <a:p>
            <a:pPr>
              <a:defRPr/>
            </a:pPr>
            <a:endParaRPr lang="en-GB" altLang="es-ES" dirty="0">
              <a:latin typeface="Trebuchet MS" panose="020B0603020202020204" pitchFamily="34" charset="0"/>
              <a:cs typeface="Calibri" panose="020F0502020204030204" pitchFamily="34" charset="0"/>
            </a:endParaRPr>
          </a:p>
          <a:p>
            <a:pPr marL="285750" indent="-285750">
              <a:buFont typeface="Wingdings" panose="05000000000000000000" pitchFamily="2" charset="2"/>
              <a:buChar char="Ø"/>
              <a:defRPr/>
            </a:pPr>
            <a:r>
              <a:rPr lang="en-US" altLang="es-ES">
                <a:cs typeface="Arial" panose="020B0604020202020204" pitchFamily="34" charset="0"/>
              </a:rPr>
              <a:t>Organizaciones “</a:t>
            </a:r>
            <a:r>
              <a:rPr lang="en-US" altLang="es-ES" u="sng">
                <a:cs typeface="Arial" panose="020B0604020202020204" pitchFamily="34" charset="0"/>
              </a:rPr>
              <a:t>tradicionales</a:t>
            </a:r>
            <a:r>
              <a:rPr lang="en-US" altLang="es-ES">
                <a:cs typeface="Arial" panose="020B0604020202020204" pitchFamily="34" charset="0"/>
              </a:rPr>
              <a:t>” : diseñadas principalmente para la estabilidad, implican una jerarquía </a:t>
            </a:r>
            <a:r>
              <a:rPr lang="en-US" altLang="es-ES" b="1">
                <a:cs typeface="Arial" panose="020B0604020202020204" pitchFamily="34" charset="0"/>
              </a:rPr>
              <a:t>estática</a:t>
            </a:r>
            <a:r>
              <a:rPr lang="en-US" altLang="es-ES">
                <a:cs typeface="Arial" panose="020B0604020202020204" pitchFamily="34" charset="0"/>
              </a:rPr>
              <a:t>, </a:t>
            </a:r>
            <a:r>
              <a:rPr lang="en-US" altLang="es-ES" b="1">
                <a:cs typeface="Arial" panose="020B0604020202020204" pitchFamily="34" charset="0"/>
              </a:rPr>
              <a:t>aislada</a:t>
            </a:r>
            <a:r>
              <a:rPr lang="en-US" altLang="es-ES">
                <a:cs typeface="Arial" panose="020B0604020202020204" pitchFamily="34" charset="0"/>
              </a:rPr>
              <a:t>, </a:t>
            </a:r>
            <a:r>
              <a:rPr lang="en-US" altLang="es-ES" b="1">
                <a:cs typeface="Arial" panose="020B0604020202020204" pitchFamily="34" charset="0"/>
              </a:rPr>
              <a:t>estructural</a:t>
            </a:r>
            <a:r>
              <a:rPr lang="en-US" altLang="es-ES">
                <a:cs typeface="Arial" panose="020B0604020202020204" pitchFamily="34" charset="0"/>
              </a:rPr>
              <a:t>.</a:t>
            </a:r>
            <a:endParaRPr lang="en-US" altLang="es-ES" dirty="0">
              <a:cs typeface="Arial" panose="020B0604020202020204" pitchFamily="34" charset="0"/>
            </a:endParaRPr>
          </a:p>
          <a:p>
            <a:pPr>
              <a:defRPr/>
            </a:pPr>
            <a:endParaRPr lang="en-US"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Ø"/>
              <a:defRPr/>
            </a:pPr>
            <a:r>
              <a:rPr lang="en-US">
                <a:ea typeface="Calibri" panose="020F0502020204030204" pitchFamily="34" charset="0"/>
                <a:cs typeface="Calibri" panose="020F0502020204030204" pitchFamily="34" charset="0"/>
              </a:rPr>
              <a:t>Organizaciones </a:t>
            </a:r>
            <a:r>
              <a:rPr lang="en-US">
                <a:ea typeface="Calibri" panose="020F0502020204030204" pitchFamily="34" charset="0"/>
                <a:cs typeface="Arial" panose="020B0604020202020204" pitchFamily="34" charset="0"/>
              </a:rPr>
              <a:t>“</a:t>
            </a:r>
            <a:r>
              <a:rPr lang="en-US" u="sng">
                <a:ea typeface="Calibri" panose="020F0502020204030204" pitchFamily="34" charset="0"/>
                <a:cs typeface="Arial" panose="020B0604020202020204" pitchFamily="34" charset="0"/>
              </a:rPr>
              <a:t>Ágiles</a:t>
            </a:r>
            <a:r>
              <a:rPr lang="en-US">
                <a:ea typeface="Calibri" panose="020F0502020204030204" pitchFamily="34" charset="0"/>
                <a:cs typeface="Calibri" panose="020F0502020204030204" pitchFamily="34" charset="0"/>
              </a:rPr>
              <a:t>” : diseñadas tanto para estabilidad como dinamismo. </a:t>
            </a:r>
            <a:endParaRPr lang="en-US" dirty="0">
              <a:ea typeface="Calibri" panose="020F0502020204030204" pitchFamily="34" charset="0"/>
              <a:cs typeface="Calibri" panose="020F0502020204030204" pitchFamily="34" charset="0"/>
            </a:endParaRPr>
          </a:p>
          <a:p>
            <a:pPr marL="285750" indent="-285750">
              <a:buFont typeface="Symbol" panose="05050102010706020507" pitchFamily="18" charset="2"/>
              <a:buChar char="-"/>
              <a:defRPr/>
            </a:pPr>
            <a:r>
              <a:rPr lang="en-US">
                <a:ea typeface="Calibri" panose="020F0502020204030204" pitchFamily="34" charset="0"/>
                <a:cs typeface="Calibri" panose="020F0502020204030204" pitchFamily="34" charset="0"/>
              </a:rPr>
              <a:t>Redes de equipos en una </a:t>
            </a:r>
            <a:r>
              <a:rPr lang="en-US" b="1">
                <a:ea typeface="Calibri" panose="020F0502020204030204" pitchFamily="34" charset="0"/>
                <a:cs typeface="Calibri" panose="020F0502020204030204" pitchFamily="34" charset="0"/>
              </a:rPr>
              <a:t>cultura centrada en las personas</a:t>
            </a:r>
            <a:endParaRPr lang="en-US" b="1" dirty="0">
              <a:ea typeface="Calibri" panose="020F0502020204030204" pitchFamily="34" charset="0"/>
              <a:cs typeface="Calibri" panose="020F0502020204030204" pitchFamily="34" charset="0"/>
            </a:endParaRPr>
          </a:p>
          <a:p>
            <a:pPr marL="285750" indent="-285750">
              <a:buFont typeface="Symbol" panose="05050102010706020507" pitchFamily="18" charset="2"/>
              <a:buChar char="-"/>
              <a:defRPr/>
            </a:pPr>
            <a:r>
              <a:rPr lang="en-US">
                <a:ea typeface="Calibri" panose="020F0502020204030204" pitchFamily="34" charset="0"/>
                <a:cs typeface="Calibri" panose="020F0502020204030204" pitchFamily="34" charset="0"/>
              </a:rPr>
              <a:t>Aprendizaje </a:t>
            </a:r>
            <a:r>
              <a:rPr lang="en-US" b="1">
                <a:ea typeface="Calibri" panose="020F0502020204030204" pitchFamily="34" charset="0"/>
                <a:cs typeface="Calibri" panose="020F0502020204030204" pitchFamily="34" charset="0"/>
              </a:rPr>
              <a:t>rápido</a:t>
            </a:r>
            <a:r>
              <a:rPr lang="en-US">
                <a:ea typeface="Calibri" panose="020F0502020204030204" pitchFamily="34" charset="0"/>
                <a:cs typeface="Calibri" panose="020F0502020204030204" pitchFamily="34" charset="0"/>
              </a:rPr>
              <a:t> y ciclos de decisión </a:t>
            </a:r>
            <a:r>
              <a:rPr lang="en-US" b="1">
                <a:ea typeface="Calibri" panose="020F0502020204030204" pitchFamily="34" charset="0"/>
                <a:cs typeface="Calibri" panose="020F0502020204030204" pitchFamily="34" charset="0"/>
              </a:rPr>
              <a:t>veloces</a:t>
            </a:r>
            <a:r>
              <a:rPr lang="en-US">
                <a:ea typeface="Calibri" panose="020F0502020204030204" pitchFamily="34" charset="0"/>
                <a:cs typeface="Calibri" panose="020F0502020204030204" pitchFamily="34" charset="0"/>
              </a:rPr>
              <a:t> facilitados por la tecnología y guiados por un poderoso propósito común.</a:t>
            </a:r>
            <a:endParaRPr lang="en-US" dirty="0">
              <a:effectLst/>
              <a:ea typeface="Calibri" panose="020F0502020204030204" pitchFamily="34" charset="0"/>
              <a:cs typeface="Calibri" panose="020F0502020204030204" pitchFamily="34" charset="0"/>
            </a:endParaRPr>
          </a:p>
          <a:p>
            <a:endParaRPr lang="es-ES" sz="2400" dirty="0">
              <a:latin typeface="Trebuchet MS" panose="020B0603020202020204" pitchFamily="34" charset="0"/>
              <a:cs typeface="Calibri" panose="020F0502020204030204" pitchFamily="34" charset="0"/>
            </a:endParaRPr>
          </a:p>
        </p:txBody>
      </p:sp>
      <p:pic>
        <p:nvPicPr>
          <p:cNvPr id="2" name="Grafik 1"/>
          <p:cNvPicPr>
            <a:picLocks noChangeAspect="1"/>
          </p:cNvPicPr>
          <p:nvPr/>
        </p:nvPicPr>
        <p:blipFill>
          <a:blip r:embed="rId3"/>
          <a:stretch>
            <a:fillRect/>
          </a:stretch>
        </p:blipFill>
        <p:spPr>
          <a:xfrm>
            <a:off x="930034" y="1868578"/>
            <a:ext cx="6510897" cy="4317825"/>
          </a:xfrm>
          <a:prstGeom prst="rect">
            <a:avLst/>
          </a:prstGeom>
        </p:spPr>
      </p:pic>
      <p:sp>
        <p:nvSpPr>
          <p:cNvPr id="8" name="CuadroTexto 34">
            <a:extLst>
              <a:ext uri="{FF2B5EF4-FFF2-40B4-BE49-F238E27FC236}">
                <a16:creationId xmlns:a16="http://schemas.microsoft.com/office/drawing/2014/main" xmlns="" id="{9F44E7E7-06A8-4B80-8236-DB8BA8F00C10}"/>
              </a:ext>
            </a:extLst>
          </p:cNvPr>
          <p:cNvSpPr txBox="1"/>
          <p:nvPr/>
        </p:nvSpPr>
        <p:spPr>
          <a:xfrm>
            <a:off x="274087" y="1276988"/>
            <a:ext cx="7379779"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a:t>
            </a:r>
            <a:r>
              <a:rPr lang="en-GB" altLang="es-ES" sz="2400" b="1" dirty="0">
                <a:solidFill>
                  <a:srgbClr val="0594A9"/>
                </a:solidFill>
                <a:latin typeface="Trebuchet MS" panose="020B0603020202020204" pitchFamily="34" charset="0"/>
                <a:cs typeface="Calibri" panose="020F0502020204030204" pitchFamily="34" charset="0"/>
              </a:rPr>
              <a:t>1 </a:t>
            </a:r>
            <a:r>
              <a:rPr lang="en-GB" altLang="es-ES" sz="2400" b="1">
                <a:solidFill>
                  <a:srgbClr val="0594A9"/>
                </a:solidFill>
                <a:latin typeface="Trebuchet MS" panose="020B0603020202020204" pitchFamily="34" charset="0"/>
                <a:cs typeface="Calibri" panose="020F0502020204030204" pitchFamily="34" charset="0"/>
              </a:rPr>
              <a:t>- </a:t>
            </a:r>
            <a:r>
              <a:rPr lang="de-DE" altLang="ko-KR" sz="2400" b="1">
                <a:solidFill>
                  <a:srgbClr val="0594A9"/>
                </a:solidFill>
                <a:latin typeface="Trebuchet MS" panose="020B0603020202020204" pitchFamily="34" charset="0"/>
                <a:cs typeface="Calibri" panose="020F0502020204030204" pitchFamily="34" charset="0"/>
              </a:rPr>
              <a:t>(</a:t>
            </a:r>
            <a:r>
              <a:rPr lang="de-DE" altLang="ko-KR" sz="2400" b="1" dirty="0">
                <a:solidFill>
                  <a:srgbClr val="0594A9"/>
                </a:solidFill>
                <a:latin typeface="Trebuchet MS" panose="020B0603020202020204" pitchFamily="34" charset="0"/>
                <a:cs typeface="Calibri" panose="020F0502020204030204" pitchFamily="34" charset="0"/>
              </a:rPr>
              <a:t>R</a:t>
            </a:r>
            <a:r>
              <a:rPr lang="de-DE" altLang="ko-KR" sz="2400" b="1">
                <a:solidFill>
                  <a:srgbClr val="0594A9"/>
                </a:solidFill>
                <a:latin typeface="Trebuchet MS" panose="020B0603020202020204" pitchFamily="34" charset="0"/>
                <a:cs typeface="Calibri" panose="020F0502020204030204" pitchFamily="34" charset="0"/>
              </a:rPr>
              <a:t>)Evolución Ágil</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9" name="Textfeld 8">
            <a:extLst>
              <a:ext uri="{FF2B5EF4-FFF2-40B4-BE49-F238E27FC236}">
                <a16:creationId xmlns:a16="http://schemas.microsoft.com/office/drawing/2014/main" xmlns="" id="{AEE68B67-6AD7-4428-965A-D56A676ED43A}"/>
              </a:ext>
            </a:extLst>
          </p:cNvPr>
          <p:cNvSpPr txBox="1"/>
          <p:nvPr/>
        </p:nvSpPr>
        <p:spPr>
          <a:xfrm>
            <a:off x="5226871" y="6313329"/>
            <a:ext cx="6832543" cy="230832"/>
          </a:xfrm>
          <a:prstGeom prst="rect">
            <a:avLst/>
          </a:prstGeom>
          <a:noFill/>
        </p:spPr>
        <p:txBody>
          <a:bodyPr wrap="square" rtlCol="0">
            <a:spAutoFit/>
          </a:bodyPr>
          <a:lstStyle/>
          <a:p>
            <a:r>
              <a:rPr lang="de-DE" sz="900" dirty="0">
                <a:solidFill>
                  <a:schemeClr val="bg1">
                    <a:lumMod val="75000"/>
                  </a:schemeClr>
                </a:solidFill>
              </a:rPr>
              <a:t>Source: https://www.mckinsey.com/business-functions/organization/our-insights/performance-management-in-agile-organizations</a:t>
            </a:r>
          </a:p>
        </p:txBody>
      </p:sp>
      <p:grpSp>
        <p:nvGrpSpPr>
          <p:cNvPr id="11" name="Group 27">
            <a:extLst>
              <a:ext uri="{FF2B5EF4-FFF2-40B4-BE49-F238E27FC236}">
                <a16:creationId xmlns:a16="http://schemas.microsoft.com/office/drawing/2014/main" xmlns="" id="{143CC518-1F3D-4AF3-B4AB-384260104A6B}"/>
              </a:ext>
            </a:extLst>
          </p:cNvPr>
          <p:cNvGrpSpPr/>
          <p:nvPr/>
        </p:nvGrpSpPr>
        <p:grpSpPr>
          <a:xfrm>
            <a:off x="402789" y="2197277"/>
            <a:ext cx="199272" cy="206152"/>
            <a:chOff x="2411760" y="3708613"/>
            <a:chExt cx="206152" cy="206152"/>
          </a:xfrm>
        </p:grpSpPr>
        <p:sp>
          <p:nvSpPr>
            <p:cNvPr id="12" name="Oval 28">
              <a:extLst>
                <a:ext uri="{FF2B5EF4-FFF2-40B4-BE49-F238E27FC236}">
                  <a16:creationId xmlns:a16="http://schemas.microsoft.com/office/drawing/2014/main" xmlns="" id="{4018F467-DC26-44C2-8AE2-7B277D6099EE}"/>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38">
              <a:extLst>
                <a:ext uri="{FF2B5EF4-FFF2-40B4-BE49-F238E27FC236}">
                  <a16:creationId xmlns:a16="http://schemas.microsoft.com/office/drawing/2014/main" xmlns="" id="{E8981CD6-06E2-4A03-9C85-744B0563745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5" name="TextBox 3">
            <a:extLst>
              <a:ext uri="{FF2B5EF4-FFF2-40B4-BE49-F238E27FC236}">
                <a16:creationId xmlns:a16="http://schemas.microsoft.com/office/drawing/2014/main" xmlns="" id="{ABD44A84-ABAA-44C6-8A4F-2E5FD5BCFFCF}"/>
              </a:ext>
            </a:extLst>
          </p:cNvPr>
          <p:cNvSpPr txBox="1"/>
          <p:nvPr/>
        </p:nvSpPr>
        <p:spPr>
          <a:xfrm>
            <a:off x="6733310" y="99976"/>
            <a:ext cx="5111500"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3 - (</a:t>
            </a:r>
            <a:r>
              <a:rPr lang="en-US" altLang="ko-KR" sz="3200" b="1" dirty="0">
                <a:solidFill>
                  <a:srgbClr val="F36A0D"/>
                </a:solidFill>
                <a:latin typeface="Trebuchet MS" panose="020B0603020202020204" pitchFamily="34" charset="0"/>
                <a:cs typeface="Arial" pitchFamily="34" charset="0"/>
              </a:rPr>
              <a:t>R</a:t>
            </a:r>
            <a:r>
              <a:rPr lang="en-US" altLang="ko-KR" sz="3200" b="1">
                <a:solidFill>
                  <a:srgbClr val="F36A0D"/>
                </a:solidFill>
                <a:latin typeface="Trebuchet MS" panose="020B0603020202020204" pitchFamily="34" charset="0"/>
                <a:cs typeface="Arial" pitchFamily="34" charset="0"/>
              </a:rPr>
              <a:t>)Evolución Ágil</a:t>
            </a:r>
            <a:endParaRPr lang="en-US" altLang="ko-KR" sz="3200" b="1" dirty="0">
              <a:solidFill>
                <a:srgbClr val="F36A0D"/>
              </a:solidFill>
              <a:latin typeface="Trebuchet MS" panose="020B0603020202020204" pitchFamily="34" charset="0"/>
              <a:cs typeface="Arial" pitchFamily="34" charset="0"/>
            </a:endParaRPr>
          </a:p>
        </p:txBody>
      </p:sp>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17" name="Immagin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64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feld 7"/>
          <p:cNvSpPr txBox="1"/>
          <p:nvPr/>
        </p:nvSpPr>
        <p:spPr>
          <a:xfrm>
            <a:off x="9848760" y="5977202"/>
            <a:ext cx="1843774" cy="230832"/>
          </a:xfrm>
          <a:prstGeom prst="rect">
            <a:avLst/>
          </a:prstGeom>
          <a:noFill/>
        </p:spPr>
        <p:txBody>
          <a:bodyPr wrap="none" rtlCol="0">
            <a:spAutoFit/>
          </a:bodyPr>
          <a:lstStyle/>
          <a:p>
            <a:r>
              <a:rPr lang="de-DE" sz="900" dirty="0">
                <a:solidFill>
                  <a:schemeClr val="bg1">
                    <a:lumMod val="75000"/>
                  </a:schemeClr>
                </a:solidFill>
              </a:rPr>
              <a:t>Source: managementsolutions.com</a:t>
            </a:r>
          </a:p>
        </p:txBody>
      </p:sp>
      <p:sp>
        <p:nvSpPr>
          <p:cNvPr id="19" name="CuadroTexto 34">
            <a:extLst>
              <a:ext uri="{FF2B5EF4-FFF2-40B4-BE49-F238E27FC236}">
                <a16:creationId xmlns:a16="http://schemas.microsoft.com/office/drawing/2014/main" xmlns="" id="{0236AEA1-BA78-469C-A843-DC16874F1923}"/>
              </a:ext>
            </a:extLst>
          </p:cNvPr>
          <p:cNvSpPr txBox="1"/>
          <p:nvPr/>
        </p:nvSpPr>
        <p:spPr>
          <a:xfrm>
            <a:off x="274087" y="1286224"/>
            <a:ext cx="10316328"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2 – </a:t>
            </a:r>
            <a:r>
              <a:rPr lang="en-US" sz="2400" b="1">
                <a:solidFill>
                  <a:srgbClr val="0594A9"/>
                </a:solidFill>
                <a:latin typeface="Trebuchet MS" panose="020B0603020202020204" pitchFamily="34" charset="0"/>
                <a:cs typeface="Calibri" panose="020F0502020204030204" pitchFamily="34" charset="0"/>
              </a:rPr>
              <a:t>Por qué esta metodologia es tan importante hoy día</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2" name="Textfeld 1">
            <a:extLst>
              <a:ext uri="{FF2B5EF4-FFF2-40B4-BE49-F238E27FC236}">
                <a16:creationId xmlns:a16="http://schemas.microsoft.com/office/drawing/2014/main" xmlns="" id="{0BDDE608-48CA-44AD-818E-0A053F1ACD76}"/>
              </a:ext>
            </a:extLst>
          </p:cNvPr>
          <p:cNvSpPr txBox="1"/>
          <p:nvPr/>
        </p:nvSpPr>
        <p:spPr>
          <a:xfrm>
            <a:off x="5901110" y="2480744"/>
            <a:ext cx="5410089" cy="2308324"/>
          </a:xfrm>
          <a:prstGeom prst="rect">
            <a:avLst/>
          </a:prstGeom>
          <a:noFill/>
        </p:spPr>
        <p:txBody>
          <a:bodyPr wrap="square" rtlCol="0">
            <a:spAutoFit/>
          </a:bodyPr>
          <a:lstStyle/>
          <a:p>
            <a:pPr marL="285750" indent="-285750">
              <a:buFont typeface="Arial" panose="020B0604020202020204" pitchFamily="34" charset="0"/>
              <a:buChar char="•"/>
            </a:pPr>
            <a:r>
              <a:rPr lang="en-US"/>
              <a:t>La metodología ágil supera el riesgo de perder mucho tiempo si hay que hacer cambios.</a:t>
            </a:r>
            <a:endParaRPr lang="en-US" dirty="0"/>
          </a:p>
          <a:p>
            <a:endParaRPr lang="en-US" dirty="0"/>
          </a:p>
          <a:p>
            <a:pPr marL="285750" indent="-285750">
              <a:buFont typeface="Arial" panose="020B0604020202020204" pitchFamily="34" charset="0"/>
              <a:buChar char="•"/>
            </a:pPr>
            <a:r>
              <a:rPr lang="en-US"/>
              <a:t>Permite al equipo trabajar directamente con clientes, en lugar de trabajar con otros equipos. </a:t>
            </a:r>
            <a:endParaRPr lang="en-US" dirty="0"/>
          </a:p>
          <a:p>
            <a:endParaRPr lang="en-US" dirty="0"/>
          </a:p>
          <a:p>
            <a:pPr marL="285750" indent="-285750">
              <a:buFont typeface="Arial" panose="020B0604020202020204" pitchFamily="34" charset="0"/>
              <a:buChar char="•"/>
            </a:pPr>
            <a:r>
              <a:rPr lang="en-US"/>
              <a:t>Proporciona un resultados claro con un objetivo enfocado y de forma incremental.</a:t>
            </a:r>
            <a:endParaRPr lang="de-DE" dirty="0"/>
          </a:p>
        </p:txBody>
      </p:sp>
      <p:sp>
        <p:nvSpPr>
          <p:cNvPr id="23" name="CuadroTexto 34">
            <a:extLst>
              <a:ext uri="{FF2B5EF4-FFF2-40B4-BE49-F238E27FC236}">
                <a16:creationId xmlns:a16="http://schemas.microsoft.com/office/drawing/2014/main" xmlns="" id="{5E6E9302-19F4-4741-8B83-9E3CEB1A14F3}"/>
              </a:ext>
            </a:extLst>
          </p:cNvPr>
          <p:cNvSpPr txBox="1"/>
          <p:nvPr/>
        </p:nvSpPr>
        <p:spPr>
          <a:xfrm>
            <a:off x="498202" y="1954306"/>
            <a:ext cx="747892" cy="923330"/>
          </a:xfrm>
          <a:prstGeom prst="rect">
            <a:avLst/>
          </a:prstGeom>
          <a:noFill/>
        </p:spPr>
        <p:txBody>
          <a:bodyPr wrap="square">
            <a:spAutoFit/>
          </a:bodyPr>
          <a:lstStyle/>
          <a:p>
            <a:pPr>
              <a:defRPr/>
            </a:pPr>
            <a:r>
              <a:rPr lang="en-GB" altLang="es-ES" sz="5400" b="1" dirty="0">
                <a:solidFill>
                  <a:srgbClr val="0594A9"/>
                </a:solidFill>
                <a:latin typeface="Trebuchet MS" panose="020B0603020202020204" pitchFamily="34" charset="0"/>
                <a:cs typeface="Calibri" panose="020F0502020204030204" pitchFamily="34" charset="0"/>
              </a:rPr>
              <a:t>5</a:t>
            </a:r>
            <a:endParaRPr lang="en-GB" altLang="es-ES" sz="2400" dirty="0">
              <a:latin typeface="Trebuchet MS" panose="020B0603020202020204" pitchFamily="34" charset="0"/>
              <a:cs typeface="Calibri" panose="020F0502020204030204" pitchFamily="34" charset="0"/>
            </a:endParaRPr>
          </a:p>
        </p:txBody>
      </p:sp>
      <p:sp>
        <p:nvSpPr>
          <p:cNvPr id="24" name="Rechteck 23">
            <a:extLst>
              <a:ext uri="{FF2B5EF4-FFF2-40B4-BE49-F238E27FC236}">
                <a16:creationId xmlns:a16="http://schemas.microsoft.com/office/drawing/2014/main" xmlns="" id="{2B64215B-0E41-41F1-A63D-6A5BD01C55B0}"/>
              </a:ext>
            </a:extLst>
          </p:cNvPr>
          <p:cNvSpPr/>
          <p:nvPr/>
        </p:nvSpPr>
        <p:spPr>
          <a:xfrm>
            <a:off x="1246094" y="2088703"/>
            <a:ext cx="2238113" cy="707886"/>
          </a:xfrm>
          <a:prstGeom prst="rect">
            <a:avLst/>
          </a:prstGeom>
        </p:spPr>
        <p:txBody>
          <a:bodyPr wrap="none">
            <a:spAutoFit/>
          </a:bodyPr>
          <a:lstStyle/>
          <a:p>
            <a:r>
              <a:rPr lang="de-DE" sz="2000" b="1">
                <a:solidFill>
                  <a:srgbClr val="0594A9"/>
                </a:solidFill>
                <a:latin typeface="Trebuchet MS" panose="020B0603020202020204" pitchFamily="34" charset="0"/>
                <a:cs typeface="Calibri" panose="020F0502020204030204" pitchFamily="34" charset="0"/>
              </a:rPr>
              <a:t>Niveles de</a:t>
            </a:r>
            <a:endParaRPr lang="de-DE" sz="2000" b="1" dirty="0">
              <a:solidFill>
                <a:srgbClr val="0594A9"/>
              </a:solidFill>
              <a:latin typeface="Trebuchet MS" panose="020B0603020202020204" pitchFamily="34" charset="0"/>
              <a:cs typeface="Calibri" panose="020F0502020204030204" pitchFamily="34" charset="0"/>
            </a:endParaRPr>
          </a:p>
          <a:p>
            <a:r>
              <a:rPr lang="de-DE" sz="2000" b="1">
                <a:solidFill>
                  <a:srgbClr val="0594A9"/>
                </a:solidFill>
                <a:latin typeface="Trebuchet MS" panose="020B0603020202020204" pitchFamily="34" charset="0"/>
                <a:cs typeface="Calibri" panose="020F0502020204030204" pitchFamily="34" charset="0"/>
              </a:rPr>
              <a:t>Planificación Ágil</a:t>
            </a:r>
            <a:endParaRPr lang="de-DE" sz="2000" b="1" dirty="0">
              <a:solidFill>
                <a:srgbClr val="0594A9"/>
              </a:solidFill>
              <a:latin typeface="Trebuchet MS" panose="020B0603020202020204" pitchFamily="34" charset="0"/>
              <a:cs typeface="Calibri" panose="020F0502020204030204" pitchFamily="34" charset="0"/>
            </a:endParaRPr>
          </a:p>
        </p:txBody>
      </p:sp>
      <p:grpSp>
        <p:nvGrpSpPr>
          <p:cNvPr id="29" name="Group 33">
            <a:extLst>
              <a:ext uri="{FF2B5EF4-FFF2-40B4-BE49-F238E27FC236}">
                <a16:creationId xmlns:a16="http://schemas.microsoft.com/office/drawing/2014/main" xmlns="" id="{66C0C34C-AAC3-46A9-ACAF-09B167148A36}"/>
              </a:ext>
            </a:extLst>
          </p:cNvPr>
          <p:cNvGrpSpPr/>
          <p:nvPr/>
        </p:nvGrpSpPr>
        <p:grpSpPr>
          <a:xfrm>
            <a:off x="274087" y="2312895"/>
            <a:ext cx="199272" cy="206152"/>
            <a:chOff x="2411760" y="3708613"/>
            <a:chExt cx="206152" cy="206152"/>
          </a:xfrm>
        </p:grpSpPr>
        <p:sp>
          <p:nvSpPr>
            <p:cNvPr id="30" name="Oval 34">
              <a:extLst>
                <a:ext uri="{FF2B5EF4-FFF2-40B4-BE49-F238E27FC236}">
                  <a16:creationId xmlns:a16="http://schemas.microsoft.com/office/drawing/2014/main" xmlns="" id="{EE8B171A-00E9-4223-8135-37E3FD4F70DB}"/>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1" name="Chevron 45">
              <a:extLst>
                <a:ext uri="{FF2B5EF4-FFF2-40B4-BE49-F238E27FC236}">
                  <a16:creationId xmlns:a16="http://schemas.microsoft.com/office/drawing/2014/main" xmlns="" id="{F0FFA459-D1C4-405C-B728-3C54D69D3EB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15"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305" t="71359" r="3501" b="14199"/>
          <a:stretch/>
        </p:blipFill>
        <p:spPr bwMode="auto">
          <a:xfrm>
            <a:off x="3388659" y="5318286"/>
            <a:ext cx="1895475" cy="523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Flussdiagramm: Verbinder 15">
            <a:extLst>
              <a:ext uri="{FF2B5EF4-FFF2-40B4-BE49-F238E27FC236}">
                <a16:creationId xmlns:a16="http://schemas.microsoft.com/office/drawing/2014/main" xmlns="" id="{944B569D-8E5C-480F-B082-2901F85DD2F5}"/>
              </a:ext>
            </a:extLst>
          </p:cNvPr>
          <p:cNvSpPr/>
          <p:nvPr/>
        </p:nvSpPr>
        <p:spPr>
          <a:xfrm>
            <a:off x="498202" y="2811057"/>
            <a:ext cx="2899421" cy="28626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900" dirty="0">
              <a:solidFill>
                <a:schemeClr val="tx1"/>
              </a:solidFill>
              <a:latin typeface="Arial" panose="020B0604020202020204" pitchFamily="34" charset="0"/>
              <a:cs typeface="Arial" panose="020B0604020202020204" pitchFamily="34" charset="0"/>
            </a:endParaRPr>
          </a:p>
        </p:txBody>
      </p:sp>
      <p:sp>
        <p:nvSpPr>
          <p:cNvPr id="17" name="Flussdiagramm: Verbinder 16">
            <a:extLst>
              <a:ext uri="{FF2B5EF4-FFF2-40B4-BE49-F238E27FC236}">
                <a16:creationId xmlns:a16="http://schemas.microsoft.com/office/drawing/2014/main" xmlns="" id="{C12A3C79-AF3D-47EF-89B0-039E1436984A}"/>
              </a:ext>
            </a:extLst>
          </p:cNvPr>
          <p:cNvSpPr/>
          <p:nvPr/>
        </p:nvSpPr>
        <p:spPr>
          <a:xfrm>
            <a:off x="779929" y="3278375"/>
            <a:ext cx="2402542" cy="2395288"/>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de-DE" sz="900">
                <a:solidFill>
                  <a:schemeClr val="tx1"/>
                </a:solidFill>
                <a:latin typeface="Arial" panose="020B0604020202020204" pitchFamily="34" charset="0"/>
                <a:cs typeface="Arial" panose="020B0604020202020204" pitchFamily="34" charset="0"/>
              </a:rPr>
              <a:t>Hoja de ruta del producto</a:t>
            </a:r>
            <a:endParaRPr lang="de-DE" sz="900" dirty="0">
              <a:solidFill>
                <a:schemeClr val="tx1"/>
              </a:solidFill>
              <a:latin typeface="Arial" panose="020B0604020202020204" pitchFamily="34" charset="0"/>
              <a:cs typeface="Arial" panose="020B0604020202020204" pitchFamily="34" charset="0"/>
            </a:endParaRPr>
          </a:p>
        </p:txBody>
      </p:sp>
      <p:sp>
        <p:nvSpPr>
          <p:cNvPr id="18" name="Flussdiagramm: Verbinder 17">
            <a:extLst>
              <a:ext uri="{FF2B5EF4-FFF2-40B4-BE49-F238E27FC236}">
                <a16:creationId xmlns:a16="http://schemas.microsoft.com/office/drawing/2014/main" xmlns="" id="{7201B2FA-020F-4F87-BA2A-63ED2DA37124}"/>
              </a:ext>
            </a:extLst>
          </p:cNvPr>
          <p:cNvSpPr/>
          <p:nvPr/>
        </p:nvSpPr>
        <p:spPr>
          <a:xfrm>
            <a:off x="1086652" y="3862724"/>
            <a:ext cx="1815990" cy="1852688"/>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de-DE" sz="900">
                <a:solidFill>
                  <a:schemeClr val="tx1"/>
                </a:solidFill>
                <a:latin typeface="Arial" panose="020B0604020202020204" pitchFamily="34" charset="0"/>
                <a:cs typeface="Arial" panose="020B0604020202020204" pitchFamily="34" charset="0"/>
              </a:rPr>
              <a:t>Planificación de lanzamiento</a:t>
            </a:r>
            <a:endParaRPr lang="de-DE" sz="900" dirty="0">
              <a:solidFill>
                <a:schemeClr val="tx1"/>
              </a:solidFill>
              <a:latin typeface="Arial" panose="020B0604020202020204" pitchFamily="34" charset="0"/>
              <a:cs typeface="Arial" panose="020B0604020202020204" pitchFamily="34" charset="0"/>
            </a:endParaRPr>
          </a:p>
        </p:txBody>
      </p:sp>
      <p:sp>
        <p:nvSpPr>
          <p:cNvPr id="20" name="Flussdiagramm: Verbinder 19">
            <a:extLst>
              <a:ext uri="{FF2B5EF4-FFF2-40B4-BE49-F238E27FC236}">
                <a16:creationId xmlns:a16="http://schemas.microsoft.com/office/drawing/2014/main" xmlns="" id="{E1DCF720-E02C-466D-AB8D-065301874EEF}"/>
              </a:ext>
            </a:extLst>
          </p:cNvPr>
          <p:cNvSpPr/>
          <p:nvPr/>
        </p:nvSpPr>
        <p:spPr>
          <a:xfrm>
            <a:off x="1344706" y="4455458"/>
            <a:ext cx="1308848" cy="133574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de-DE" sz="900">
                <a:solidFill>
                  <a:schemeClr val="tx1"/>
                </a:solidFill>
                <a:latin typeface="Arial" panose="020B0604020202020204" pitchFamily="34" charset="0"/>
                <a:cs typeface="Arial" panose="020B0604020202020204" pitchFamily="34" charset="0"/>
              </a:rPr>
              <a:t>Planificación interactiva</a:t>
            </a:r>
            <a:endParaRPr lang="de-DE" sz="900" dirty="0">
              <a:solidFill>
                <a:schemeClr val="tx1"/>
              </a:solidFill>
              <a:latin typeface="Arial" panose="020B0604020202020204" pitchFamily="34" charset="0"/>
              <a:cs typeface="Arial" panose="020B0604020202020204" pitchFamily="34" charset="0"/>
            </a:endParaRPr>
          </a:p>
        </p:txBody>
      </p:sp>
      <p:sp>
        <p:nvSpPr>
          <p:cNvPr id="21" name="Flussdiagramm: Verbinder 20">
            <a:extLst>
              <a:ext uri="{FF2B5EF4-FFF2-40B4-BE49-F238E27FC236}">
                <a16:creationId xmlns:a16="http://schemas.microsoft.com/office/drawing/2014/main" xmlns="" id="{CC0691A8-8AA8-496F-8A6F-F54DF798DB1D}"/>
              </a:ext>
            </a:extLst>
          </p:cNvPr>
          <p:cNvSpPr/>
          <p:nvPr/>
        </p:nvSpPr>
        <p:spPr>
          <a:xfrm>
            <a:off x="1550894" y="4975412"/>
            <a:ext cx="887506" cy="815786"/>
          </a:xfrm>
          <a:prstGeom prst="flowChartConnector">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900">
                <a:solidFill>
                  <a:schemeClr val="tx1"/>
                </a:solidFill>
                <a:latin typeface="Arial" panose="020B0604020202020204" pitchFamily="34" charset="0"/>
                <a:cs typeface="Arial" panose="020B0604020202020204" pitchFamily="34" charset="0"/>
              </a:rPr>
              <a:t>Planificación diaria</a:t>
            </a:r>
            <a:endParaRPr lang="de-DE" sz="900" dirty="0">
              <a:solidFill>
                <a:schemeClr val="tx1"/>
              </a:solidFill>
              <a:latin typeface="Arial" panose="020B0604020202020204" pitchFamily="34" charset="0"/>
              <a:cs typeface="Arial" panose="020B0604020202020204" pitchFamily="34" charset="0"/>
            </a:endParaRPr>
          </a:p>
        </p:txBody>
      </p:sp>
      <p:sp>
        <p:nvSpPr>
          <p:cNvPr id="22" name="Textfeld 21">
            <a:extLst>
              <a:ext uri="{FF2B5EF4-FFF2-40B4-BE49-F238E27FC236}">
                <a16:creationId xmlns:a16="http://schemas.microsoft.com/office/drawing/2014/main" xmlns="" id="{A22B6051-09BA-40DF-8FE1-3305500AE1CE}"/>
              </a:ext>
            </a:extLst>
          </p:cNvPr>
          <p:cNvSpPr txBox="1"/>
          <p:nvPr/>
        </p:nvSpPr>
        <p:spPr>
          <a:xfrm>
            <a:off x="1483682" y="3116495"/>
            <a:ext cx="1165704" cy="507831"/>
          </a:xfrm>
          <a:prstGeom prst="rect">
            <a:avLst/>
          </a:prstGeom>
          <a:noFill/>
        </p:spPr>
        <p:txBody>
          <a:bodyPr wrap="none" rtlCol="0">
            <a:spAutoFit/>
          </a:bodyPr>
          <a:lstStyle/>
          <a:p>
            <a:r>
              <a:rPr lang="de-DE" sz="900">
                <a:latin typeface="Arial" panose="020B0604020202020204" pitchFamily="34" charset="0"/>
                <a:cs typeface="Arial" panose="020B0604020202020204" pitchFamily="34" charset="0"/>
              </a:rPr>
              <a:t>Visión del producto</a:t>
            </a:r>
            <a:endParaRPr lang="de-DE" sz="900" dirty="0">
              <a:latin typeface="Arial" panose="020B0604020202020204" pitchFamily="34" charset="0"/>
              <a:cs typeface="Arial" panose="020B0604020202020204" pitchFamily="34" charset="0"/>
            </a:endParaRPr>
          </a:p>
          <a:p>
            <a:endParaRPr lang="de-DE" dirty="0"/>
          </a:p>
        </p:txBody>
      </p:sp>
      <p:pic>
        <p:nvPicPr>
          <p:cNvPr id="25"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2" t="20787" b="67506"/>
          <a:stretch/>
        </p:blipFill>
        <p:spPr bwMode="auto">
          <a:xfrm>
            <a:off x="3085458" y="2842986"/>
            <a:ext cx="2229897" cy="424654"/>
          </a:xfrm>
          <a:prstGeom prst="rect">
            <a:avLst/>
          </a:prstGeom>
          <a:noFill/>
          <a:ln w="19050">
            <a:solidFill>
              <a:srgbClr val="F5B317"/>
            </a:solidFill>
          </a:ln>
          <a:extLst>
            <a:ext uri="{909E8E84-426E-40DD-AFC4-6F175D3DCCD1}">
              <a14:hiddenFill xmlns:a14="http://schemas.microsoft.com/office/drawing/2010/main">
                <a:solidFill>
                  <a:srgbClr val="FFFFFF"/>
                </a:solidFill>
              </a14:hiddenFill>
            </a:ext>
          </a:extLst>
        </p:spPr>
      </p:pic>
      <p:pic>
        <p:nvPicPr>
          <p:cNvPr id="26"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74" t="31706" r="3500" b="57527"/>
          <a:stretch/>
        </p:blipFill>
        <p:spPr bwMode="auto">
          <a:xfrm>
            <a:off x="3553430" y="4018189"/>
            <a:ext cx="2003435" cy="390525"/>
          </a:xfrm>
          <a:prstGeom prst="rect">
            <a:avLst/>
          </a:prstGeom>
          <a:noFill/>
          <a:ln w="19050">
            <a:solidFill>
              <a:srgbClr val="0684BF"/>
            </a:solidFill>
          </a:ln>
          <a:extLst>
            <a:ext uri="{909E8E84-426E-40DD-AFC4-6F175D3DCCD1}">
              <a14:hiddenFill xmlns:a14="http://schemas.microsoft.com/office/drawing/2010/main">
                <a:solidFill>
                  <a:srgbClr val="FFFFFF"/>
                </a:solidFill>
              </a14:hiddenFill>
            </a:ext>
          </a:extLst>
        </p:spPr>
      </p:pic>
      <p:pic>
        <p:nvPicPr>
          <p:cNvPr id="27"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09" t="43207" r="-439" b="46497"/>
          <a:stretch/>
        </p:blipFill>
        <p:spPr bwMode="auto">
          <a:xfrm>
            <a:off x="3461365" y="3448167"/>
            <a:ext cx="2095500" cy="373477"/>
          </a:xfrm>
          <a:prstGeom prst="rect">
            <a:avLst/>
          </a:prstGeom>
          <a:noFill/>
          <a:ln w="19050">
            <a:solidFill>
              <a:srgbClr val="3ED4B7"/>
            </a:solidFill>
          </a:ln>
          <a:extLst>
            <a:ext uri="{909E8E84-426E-40DD-AFC4-6F175D3DCCD1}">
              <a14:hiddenFill xmlns:a14="http://schemas.microsoft.com/office/drawing/2010/main">
                <a:solidFill>
                  <a:srgbClr val="FFFFFF"/>
                </a:solidFill>
              </a14:hiddenFill>
            </a:ext>
          </a:extLst>
        </p:spPr>
      </p:pic>
      <p:pic>
        <p:nvPicPr>
          <p:cNvPr id="28"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094" t="52715" r="2318" b="35206"/>
          <a:stretch/>
        </p:blipFill>
        <p:spPr bwMode="auto">
          <a:xfrm>
            <a:off x="3603811" y="4645781"/>
            <a:ext cx="1914525" cy="438150"/>
          </a:xfrm>
          <a:prstGeom prst="rect">
            <a:avLst/>
          </a:prstGeom>
          <a:noFill/>
          <a:ln w="19050">
            <a:solidFill>
              <a:srgbClr val="A2D368"/>
            </a:solidFill>
          </a:ln>
          <a:extLst>
            <a:ext uri="{909E8E84-426E-40DD-AFC4-6F175D3DCCD1}">
              <a14:hiddenFill xmlns:a14="http://schemas.microsoft.com/office/drawing/2010/main">
                <a:solidFill>
                  <a:srgbClr val="FFFFFF"/>
                </a:solidFill>
              </a14:hiddenFill>
            </a:ext>
          </a:extLst>
        </p:spPr>
      </p:pic>
      <p:sp>
        <p:nvSpPr>
          <p:cNvPr id="35" name="TextBox 3">
            <a:extLst>
              <a:ext uri="{FF2B5EF4-FFF2-40B4-BE49-F238E27FC236}">
                <a16:creationId xmlns:a16="http://schemas.microsoft.com/office/drawing/2014/main" xmlns="" id="{88D433E6-7738-47EF-BA79-F72EB3DAF6EF}"/>
              </a:ext>
            </a:extLst>
          </p:cNvPr>
          <p:cNvSpPr txBox="1"/>
          <p:nvPr/>
        </p:nvSpPr>
        <p:spPr>
          <a:xfrm>
            <a:off x="6733310" y="99976"/>
            <a:ext cx="5111500"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3 - (</a:t>
            </a:r>
            <a:r>
              <a:rPr lang="en-US" altLang="ko-KR" sz="3200" b="1" dirty="0">
                <a:solidFill>
                  <a:srgbClr val="F36A0D"/>
                </a:solidFill>
                <a:latin typeface="Trebuchet MS" panose="020B0603020202020204" pitchFamily="34" charset="0"/>
                <a:cs typeface="Arial" pitchFamily="34" charset="0"/>
              </a:rPr>
              <a:t>R</a:t>
            </a:r>
            <a:r>
              <a:rPr lang="en-US" altLang="ko-KR" sz="3200" b="1">
                <a:solidFill>
                  <a:srgbClr val="F36A0D"/>
                </a:solidFill>
                <a:latin typeface="Trebuchet MS" panose="020B0603020202020204" pitchFamily="34" charset="0"/>
                <a:cs typeface="Arial" pitchFamily="34" charset="0"/>
              </a:rPr>
              <a:t>)Evolución Ágil</a:t>
            </a:r>
            <a:endParaRPr lang="en-US" altLang="ko-KR" sz="3200" b="1" dirty="0">
              <a:solidFill>
                <a:srgbClr val="F36A0D"/>
              </a:solidFill>
              <a:latin typeface="Trebuchet MS" panose="020B0603020202020204" pitchFamily="34" charset="0"/>
              <a:cs typeface="Arial" pitchFamily="34" charset="0"/>
            </a:endParaRPr>
          </a:p>
        </p:txBody>
      </p:sp>
      <p:sp>
        <p:nvSpPr>
          <p:cNvPr id="3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38" name="Immagin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0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3074" name="Picture 2" descr="https://assets.website-files.com/5dc2f8d7ea14a8c4c7808afe/6113e53559aadb82ced8cb18_fin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1" t="9262" r="6181" b="49648"/>
          <a:stretch/>
        </p:blipFill>
        <p:spPr bwMode="auto">
          <a:xfrm>
            <a:off x="3165534" y="2307529"/>
            <a:ext cx="4191000" cy="3867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assets.website-files.com/5dc2f8d7ea14a8c4c7808afe/6113e53559aadb82ced8cb18_fin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210" b="10742"/>
          <a:stretch/>
        </p:blipFill>
        <p:spPr bwMode="auto">
          <a:xfrm>
            <a:off x="7272463" y="2505556"/>
            <a:ext cx="4878253" cy="3705613"/>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5"/>
          <a:stretch>
            <a:fillRect/>
          </a:stretch>
        </p:blipFill>
        <p:spPr>
          <a:xfrm>
            <a:off x="4073990" y="1918429"/>
            <a:ext cx="2190750" cy="581025"/>
          </a:xfrm>
          <a:prstGeom prst="rect">
            <a:avLst/>
          </a:prstGeom>
        </p:spPr>
      </p:pic>
      <p:sp>
        <p:nvSpPr>
          <p:cNvPr id="20" name="Textfeld 19"/>
          <p:cNvSpPr txBox="1"/>
          <p:nvPr/>
        </p:nvSpPr>
        <p:spPr>
          <a:xfrm>
            <a:off x="8865860" y="6128620"/>
            <a:ext cx="2821606" cy="230832"/>
          </a:xfrm>
          <a:prstGeom prst="rect">
            <a:avLst/>
          </a:prstGeom>
          <a:noFill/>
        </p:spPr>
        <p:txBody>
          <a:bodyPr wrap="none" rtlCol="0">
            <a:spAutoFit/>
          </a:bodyPr>
          <a:lstStyle/>
          <a:p>
            <a:r>
              <a:rPr lang="de-DE" sz="900" dirty="0">
                <a:solidFill>
                  <a:schemeClr val="bg1">
                    <a:lumMod val="75000"/>
                  </a:schemeClr>
                </a:solidFill>
              </a:rPr>
              <a:t>Source: https://www.workpath.com/magazine/okr-mbo</a:t>
            </a:r>
          </a:p>
        </p:txBody>
      </p:sp>
      <p:grpSp>
        <p:nvGrpSpPr>
          <p:cNvPr id="10" name="Group 39">
            <a:extLst>
              <a:ext uri="{FF2B5EF4-FFF2-40B4-BE49-F238E27FC236}">
                <a16:creationId xmlns:a16="http://schemas.microsoft.com/office/drawing/2014/main" xmlns="" id="{3202B3AB-6840-423E-B6B4-4364EA83F39F}"/>
              </a:ext>
            </a:extLst>
          </p:cNvPr>
          <p:cNvGrpSpPr/>
          <p:nvPr/>
        </p:nvGrpSpPr>
        <p:grpSpPr>
          <a:xfrm>
            <a:off x="512618" y="2152262"/>
            <a:ext cx="199272" cy="206152"/>
            <a:chOff x="2411760" y="3708613"/>
            <a:chExt cx="206152" cy="206152"/>
          </a:xfrm>
        </p:grpSpPr>
        <p:sp>
          <p:nvSpPr>
            <p:cNvPr id="11" name="Oval 40">
              <a:extLst>
                <a:ext uri="{FF2B5EF4-FFF2-40B4-BE49-F238E27FC236}">
                  <a16:creationId xmlns:a16="http://schemas.microsoft.com/office/drawing/2014/main" xmlns="" id="{FB1E62EC-AA6A-452E-B86E-6ABF4DE89FFD}"/>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52">
              <a:extLst>
                <a:ext uri="{FF2B5EF4-FFF2-40B4-BE49-F238E27FC236}">
                  <a16:creationId xmlns:a16="http://schemas.microsoft.com/office/drawing/2014/main" xmlns="" id="{32FFA9E5-C006-4140-BE19-5873AB1FA282}"/>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4">
            <a:extLst>
              <a:ext uri="{FF2B5EF4-FFF2-40B4-BE49-F238E27FC236}">
                <a16:creationId xmlns:a16="http://schemas.microsoft.com/office/drawing/2014/main" xmlns="" id="{C5449B17-8D5E-42C8-8B95-4BC0506B83FF}"/>
              </a:ext>
            </a:extLst>
          </p:cNvPr>
          <p:cNvSpPr txBox="1"/>
          <p:nvPr/>
        </p:nvSpPr>
        <p:spPr>
          <a:xfrm>
            <a:off x="274087" y="1286224"/>
            <a:ext cx="9534931"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3 – </a:t>
            </a:r>
            <a:r>
              <a:rPr lang="en-US" altLang="ko-KR" sz="2400" b="1">
                <a:solidFill>
                  <a:srgbClr val="0594A9"/>
                </a:solidFill>
                <a:latin typeface="Trebuchet MS" panose="020B0603020202020204" pitchFamily="34" charset="0"/>
                <a:cs typeface="Calibri" panose="020F0502020204030204" pitchFamily="34" charset="0"/>
              </a:rPr>
              <a:t>Cómo llevar a cabo una transformación ágil</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2" name="Textfeld 1">
            <a:extLst>
              <a:ext uri="{FF2B5EF4-FFF2-40B4-BE49-F238E27FC236}">
                <a16:creationId xmlns:a16="http://schemas.microsoft.com/office/drawing/2014/main" xmlns="" id="{79FDC041-06F5-43C0-A457-400AB82FE1A4}"/>
              </a:ext>
            </a:extLst>
          </p:cNvPr>
          <p:cNvSpPr txBox="1"/>
          <p:nvPr/>
        </p:nvSpPr>
        <p:spPr>
          <a:xfrm>
            <a:off x="776727" y="2052790"/>
            <a:ext cx="2925449" cy="1200329"/>
          </a:xfrm>
          <a:prstGeom prst="rect">
            <a:avLst/>
          </a:prstGeom>
          <a:noFill/>
        </p:spPr>
        <p:txBody>
          <a:bodyPr wrap="square" rtlCol="0">
            <a:spAutoFit/>
          </a:bodyPr>
          <a:lstStyle/>
          <a:p>
            <a:r>
              <a:rPr lang="en-US"/>
              <a:t>Los</a:t>
            </a:r>
            <a:r>
              <a:rPr lang="en-US" b="1"/>
              <a:t> OKR</a:t>
            </a:r>
            <a:r>
              <a:rPr lang="en-US"/>
              <a:t>s son el enfoque ideal para las empresas que trabajan con metodologías ágiles.</a:t>
            </a:r>
            <a:endParaRPr lang="en-US" dirty="0"/>
          </a:p>
        </p:txBody>
      </p:sp>
      <p:pic>
        <p:nvPicPr>
          <p:cNvPr id="15" name="Grafik 14">
            <a:extLst>
              <a:ext uri="{FF2B5EF4-FFF2-40B4-BE49-F238E27FC236}">
                <a16:creationId xmlns:a16="http://schemas.microsoft.com/office/drawing/2014/main" xmlns="" id="{463EF3AB-C29E-4ABF-A613-25CBEE3DCEAE}"/>
              </a:ext>
            </a:extLst>
          </p:cNvPr>
          <p:cNvPicPr>
            <a:picLocks noChangeAspect="1"/>
          </p:cNvPicPr>
          <p:nvPr/>
        </p:nvPicPr>
        <p:blipFill>
          <a:blip r:embed="rId5"/>
          <a:stretch>
            <a:fillRect/>
          </a:stretch>
        </p:blipFill>
        <p:spPr>
          <a:xfrm>
            <a:off x="8514612" y="1913702"/>
            <a:ext cx="2190750" cy="581025"/>
          </a:xfrm>
          <a:prstGeom prst="rect">
            <a:avLst/>
          </a:prstGeom>
        </p:spPr>
      </p:pic>
      <p:sp>
        <p:nvSpPr>
          <p:cNvPr id="18" name="TextBox 3">
            <a:extLst>
              <a:ext uri="{FF2B5EF4-FFF2-40B4-BE49-F238E27FC236}">
                <a16:creationId xmlns:a16="http://schemas.microsoft.com/office/drawing/2014/main" xmlns="" id="{329848DB-28A5-413A-BD81-EC731400BA52}"/>
              </a:ext>
            </a:extLst>
          </p:cNvPr>
          <p:cNvSpPr txBox="1"/>
          <p:nvPr/>
        </p:nvSpPr>
        <p:spPr>
          <a:xfrm>
            <a:off x="6733310" y="99976"/>
            <a:ext cx="5111500"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3 - (</a:t>
            </a:r>
            <a:r>
              <a:rPr lang="en-US" altLang="ko-KR" sz="3200" b="1" dirty="0">
                <a:solidFill>
                  <a:srgbClr val="F36A0D"/>
                </a:solidFill>
                <a:latin typeface="Trebuchet MS" panose="020B0603020202020204" pitchFamily="34" charset="0"/>
                <a:cs typeface="Arial" pitchFamily="34" charset="0"/>
              </a:rPr>
              <a:t>R</a:t>
            </a:r>
            <a:r>
              <a:rPr lang="en-US" altLang="ko-KR" sz="3200" b="1">
                <a:solidFill>
                  <a:srgbClr val="F36A0D"/>
                </a:solidFill>
                <a:latin typeface="Trebuchet MS" panose="020B0603020202020204" pitchFamily="34" charset="0"/>
                <a:cs typeface="Arial" pitchFamily="34" charset="0"/>
              </a:rPr>
              <a:t>)Evolución Ágil</a:t>
            </a:r>
            <a:endParaRPr lang="en-US" altLang="ko-KR" sz="3200" b="1" dirty="0">
              <a:solidFill>
                <a:srgbClr val="F36A0D"/>
              </a:solidFill>
              <a:latin typeface="Trebuchet MS" panose="020B0603020202020204" pitchFamily="34" charset="0"/>
              <a:cs typeface="Arial"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21" name="Immagin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82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7466FC09-E843-477E-84A0-369720002469}"/>
              </a:ext>
            </a:extLst>
          </p:cNvPr>
          <p:cNvGrpSpPr/>
          <p:nvPr/>
        </p:nvGrpSpPr>
        <p:grpSpPr>
          <a:xfrm>
            <a:off x="5751669" y="3726753"/>
            <a:ext cx="199272" cy="206152"/>
            <a:chOff x="2411760" y="3708613"/>
            <a:chExt cx="206152" cy="206152"/>
          </a:xfrm>
        </p:grpSpPr>
        <p:sp>
          <p:nvSpPr>
            <p:cNvPr id="35" name="Oval 34">
              <a:extLst>
                <a:ext uri="{FF2B5EF4-FFF2-40B4-BE49-F238E27FC236}">
                  <a16:creationId xmlns:a16="http://schemas.microsoft.com/office/drawing/2014/main" xmlns="" id="{B98C1D50-9B5C-4875-AF3C-AEDD3C0ED8AC}"/>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5964915E-4224-4CD7-9543-B35C3B0FA4A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0" name="Group 27">
            <a:extLst>
              <a:ext uri="{FF2B5EF4-FFF2-40B4-BE49-F238E27FC236}">
                <a16:creationId xmlns:a16="http://schemas.microsoft.com/office/drawing/2014/main" xmlns="" id="{81341A47-8B22-4A7F-9B9B-64BA2EF8007B}"/>
              </a:ext>
            </a:extLst>
          </p:cNvPr>
          <p:cNvGrpSpPr/>
          <p:nvPr/>
        </p:nvGrpSpPr>
        <p:grpSpPr>
          <a:xfrm>
            <a:off x="5751669" y="3193789"/>
            <a:ext cx="199272" cy="206152"/>
            <a:chOff x="2411760" y="3708613"/>
            <a:chExt cx="206152" cy="206152"/>
          </a:xfrm>
        </p:grpSpPr>
        <p:sp>
          <p:nvSpPr>
            <p:cNvPr id="41" name="Oval 28">
              <a:extLst>
                <a:ext uri="{FF2B5EF4-FFF2-40B4-BE49-F238E27FC236}">
                  <a16:creationId xmlns:a16="http://schemas.microsoft.com/office/drawing/2014/main" xmlns="" id="{ABC76B53-5885-4B16-B995-7025CB315E12}"/>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38">
              <a:extLst>
                <a:ext uri="{FF2B5EF4-FFF2-40B4-BE49-F238E27FC236}">
                  <a16:creationId xmlns:a16="http://schemas.microsoft.com/office/drawing/2014/main" xmlns="" id="{43ACBF3A-98CF-4034-9C6B-0413A57845D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1" name="그룹 64">
            <a:extLst>
              <a:ext uri="{FF2B5EF4-FFF2-40B4-BE49-F238E27FC236}">
                <a16:creationId xmlns:a16="http://schemas.microsoft.com/office/drawing/2014/main" xmlns="" id="{AAA46FB0-9A90-4517-B633-9B57F5996C6B}"/>
              </a:ext>
            </a:extLst>
          </p:cNvPr>
          <p:cNvGrpSpPr/>
          <p:nvPr/>
        </p:nvGrpSpPr>
        <p:grpSpPr>
          <a:xfrm>
            <a:off x="6002866" y="3639615"/>
            <a:ext cx="5500672" cy="570289"/>
            <a:chOff x="5865235" y="1765988"/>
            <a:chExt cx="3647182" cy="570289"/>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a:solidFill>
                    <a:schemeClr val="tx1">
                      <a:lumMod val="75000"/>
                      <a:lumOff val="25000"/>
                    </a:schemeClr>
                  </a:solidFill>
                </a:rPr>
                <a:t>Lista de comprobación para Objetivos Ágiles</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sp>
        <p:nvSpPr>
          <p:cNvPr id="50" name="TextBox 49">
            <a:extLst>
              <a:ext uri="{FF2B5EF4-FFF2-40B4-BE49-F238E27FC236}">
                <a16:creationId xmlns:a16="http://schemas.microsoft.com/office/drawing/2014/main" xmlns="" id="{1168C733-1819-465C-B438-0AEC162746D0}"/>
              </a:ext>
            </a:extLst>
          </p:cNvPr>
          <p:cNvSpPr txBox="1"/>
          <p:nvPr/>
        </p:nvSpPr>
        <p:spPr>
          <a:xfrm>
            <a:off x="5801938" y="5535536"/>
            <a:ext cx="5500672" cy="307777"/>
          </a:xfrm>
          <a:prstGeom prst="rect">
            <a:avLst/>
          </a:prstGeom>
          <a:noFill/>
        </p:spPr>
        <p:txBody>
          <a:bodyPr wrap="square" rtlCol="0" anchor="ctr">
            <a:spAutoFit/>
          </a:bodyPr>
          <a:lstStyle/>
          <a:p>
            <a:endParaRPr lang="en-US" sz="1400" b="1" dirty="0">
              <a:solidFill>
                <a:schemeClr val="tx1">
                  <a:lumMod val="75000"/>
                  <a:lumOff val="25000"/>
                </a:schemeClr>
              </a:solidFill>
            </a:endParaRPr>
          </a:p>
        </p:txBody>
      </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004619" y="110974"/>
            <a:ext cx="6840191"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4 – Lista de comprobación de Objetivos Ágiles</a:t>
            </a:r>
            <a:endParaRPr lang="en-US" altLang="ko-KR" sz="32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3990687" cy="523220"/>
          </a:xfrm>
          <a:prstGeom prst="rect">
            <a:avLst/>
          </a:prstGeom>
          <a:noFill/>
        </p:spPr>
        <p:txBody>
          <a:bodyPr wrap="square" rtlCol="0">
            <a:spAutoFit/>
          </a:bodyPr>
          <a:lstStyle/>
          <a:p>
            <a:r>
              <a:rPr lang="en-US" altLang="ko-KR" sz="2800" b="1">
                <a:solidFill>
                  <a:srgbClr val="0594A9"/>
                </a:solidFill>
                <a:latin typeface="Trebuchet MS" panose="020B0603020202020204" pitchFamily="34" charset="0"/>
                <a:cs typeface="Arial" pitchFamily="34" charset="0"/>
              </a:rPr>
              <a:t>Secciones </a:t>
            </a:r>
            <a:r>
              <a:rPr lang="en-US" altLang="ko-KR" sz="2800" b="1" dirty="0">
                <a:solidFill>
                  <a:srgbClr val="0594A9"/>
                </a:solidFill>
                <a:latin typeface="Trebuchet MS" panose="020B0603020202020204" pitchFamily="34" charset="0"/>
                <a:cs typeface="Arial" pitchFamily="34" charset="0"/>
              </a:rPr>
              <a:t>1-2</a:t>
            </a:r>
            <a:endParaRPr lang="en-US" altLang="ko-KR" sz="2000" b="1" dirty="0">
              <a:solidFill>
                <a:srgbClr val="0594A9"/>
              </a:solidFill>
              <a:latin typeface="Trebuchet MS" panose="020B0603020202020204" pitchFamily="34" charset="0"/>
              <a:cs typeface="Arial" pitchFamily="34" charset="0"/>
            </a:endParaRPr>
          </a:p>
        </p:txBody>
      </p:sp>
      <p:grpSp>
        <p:nvGrpSpPr>
          <p:cNvPr id="37" name="그룹 61">
            <a:extLst>
              <a:ext uri="{FF2B5EF4-FFF2-40B4-BE49-F238E27FC236}">
                <a16:creationId xmlns:a16="http://schemas.microsoft.com/office/drawing/2014/main" xmlns="" id="{9332110B-391E-465F-8FCA-AE84B70DDA3F}"/>
              </a:ext>
            </a:extLst>
          </p:cNvPr>
          <p:cNvGrpSpPr/>
          <p:nvPr/>
        </p:nvGrpSpPr>
        <p:grpSpPr>
          <a:xfrm>
            <a:off x="6002350" y="3115532"/>
            <a:ext cx="5500672" cy="570289"/>
            <a:chOff x="5865235" y="2880785"/>
            <a:chExt cx="3647182" cy="570289"/>
          </a:xfrm>
        </p:grpSpPr>
        <p:sp>
          <p:nvSpPr>
            <p:cNvPr id="38" name="TextBox 37">
              <a:extLst>
                <a:ext uri="{FF2B5EF4-FFF2-40B4-BE49-F238E27FC236}">
                  <a16:creationId xmlns:a16="http://schemas.microsoft.com/office/drawing/2014/main" xmlns="" id="{576E6044-86BB-4B8B-9530-45BF12C137D0}"/>
                </a:ext>
              </a:extLst>
            </p:cNvPr>
            <p:cNvSpPr txBox="1"/>
            <p:nvPr/>
          </p:nvSpPr>
          <p:spPr>
            <a:xfrm>
              <a:off x="5865235" y="2880785"/>
              <a:ext cx="3647182" cy="307777"/>
            </a:xfrm>
            <a:prstGeom prst="rect">
              <a:avLst/>
            </a:prstGeom>
            <a:noFill/>
          </p:spPr>
          <p:txBody>
            <a:bodyPr wrap="square" rtlCol="0" anchor="ctr">
              <a:spAutoFit/>
            </a:bodyPr>
            <a:lstStyle/>
            <a:p>
              <a:r>
                <a:rPr lang="en-US" sz="1400" b="1">
                  <a:solidFill>
                    <a:schemeClr val="tx1">
                      <a:lumMod val="75000"/>
                      <a:lumOff val="25000"/>
                    </a:schemeClr>
                  </a:solidFill>
                </a:rPr>
                <a:t>¿Qué es un objetivo ágil?</a:t>
              </a:r>
              <a:endParaRPr lang="de-DE"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467E3C47-4BEF-4567-A186-840F091A53C5}"/>
                </a:ext>
              </a:extLst>
            </p:cNvPr>
            <p:cNvSpPr txBox="1"/>
            <p:nvPr/>
          </p:nvSpPr>
          <p:spPr>
            <a:xfrm>
              <a:off x="5865235" y="3174075"/>
              <a:ext cx="364684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43" name="Immagin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17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feld 7"/>
          <p:cNvSpPr txBox="1"/>
          <p:nvPr/>
        </p:nvSpPr>
        <p:spPr>
          <a:xfrm>
            <a:off x="6485651" y="5946190"/>
            <a:ext cx="5359159" cy="246221"/>
          </a:xfrm>
          <a:prstGeom prst="rect">
            <a:avLst/>
          </a:prstGeom>
          <a:noFill/>
        </p:spPr>
        <p:txBody>
          <a:bodyPr wrap="none" rtlCol="0">
            <a:spAutoFit/>
          </a:bodyPr>
          <a:lstStyle/>
          <a:p>
            <a:r>
              <a:rPr lang="de-DE" sz="1000" dirty="0">
                <a:solidFill>
                  <a:schemeClr val="bg1">
                    <a:lumMod val="75000"/>
                  </a:schemeClr>
                </a:solidFill>
              </a:rPr>
              <a:t>Source: </a:t>
            </a:r>
            <a:r>
              <a:rPr lang="en-US" sz="1000" dirty="0">
                <a:solidFill>
                  <a:schemeClr val="bg1">
                    <a:lumMod val="75000"/>
                  </a:schemeClr>
                </a:solidFill>
              </a:rPr>
              <a:t>Management 3.0: Leading Agile Developers, Developing Agile Leaders, </a:t>
            </a:r>
            <a:r>
              <a:rPr lang="en-US" sz="1000" dirty="0" err="1">
                <a:solidFill>
                  <a:schemeClr val="bg1">
                    <a:lumMod val="75000"/>
                  </a:schemeClr>
                </a:solidFill>
              </a:rPr>
              <a:t>Jurgen</a:t>
            </a:r>
            <a:r>
              <a:rPr lang="en-US" sz="1000" dirty="0">
                <a:solidFill>
                  <a:schemeClr val="bg1">
                    <a:lumMod val="75000"/>
                  </a:schemeClr>
                </a:solidFill>
              </a:rPr>
              <a:t> </a:t>
            </a:r>
            <a:r>
              <a:rPr lang="en-US" sz="1000" dirty="0" err="1">
                <a:solidFill>
                  <a:schemeClr val="bg1">
                    <a:lumMod val="75000"/>
                  </a:schemeClr>
                </a:solidFill>
              </a:rPr>
              <a:t>Appelo</a:t>
            </a:r>
            <a:r>
              <a:rPr lang="en-US" sz="1000" dirty="0">
                <a:solidFill>
                  <a:schemeClr val="bg1">
                    <a:lumMod val="75000"/>
                  </a:schemeClr>
                </a:solidFill>
              </a:rPr>
              <a:t>, 2010</a:t>
            </a:r>
            <a:endParaRPr lang="de-DE" sz="1000" dirty="0">
              <a:solidFill>
                <a:schemeClr val="bg1">
                  <a:lumMod val="75000"/>
                </a:schemeClr>
              </a:solidFill>
            </a:endParaRPr>
          </a:p>
        </p:txBody>
      </p:sp>
      <p:sp>
        <p:nvSpPr>
          <p:cNvPr id="2" name="Rechteck 1"/>
          <p:cNvSpPr/>
          <p:nvPr/>
        </p:nvSpPr>
        <p:spPr>
          <a:xfrm>
            <a:off x="1631577" y="2261990"/>
            <a:ext cx="8552329" cy="3416320"/>
          </a:xfrm>
          <a:prstGeom prst="rect">
            <a:avLst/>
          </a:prstGeom>
        </p:spPr>
        <p:txBody>
          <a:bodyPr wrap="square">
            <a:spAutoFit/>
          </a:bodyPr>
          <a:lstStyle/>
          <a:p>
            <a:pPr marL="285750" indent="-285750">
              <a:buFont typeface="Arial" panose="020B0604020202020204" pitchFamily="34" charset="0"/>
              <a:buChar char="•"/>
            </a:pPr>
            <a:r>
              <a:rPr lang="de-DE"/>
              <a:t>Un objetivo ágil es un „propósito superior," que trasciende los objetivos de todos los grupos de interés. Es un objetivo para todo el sistema, no un objetivo sólo para el Product Owner, o el director, el CEO o los accionistas;</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a:t>Los objetivos ágiles no tiene que ajustarse a toda una serie de criterios, como específicos, medibles, etc. Un objetivo depende de su contexto. A veces debe ser inspirador, a veces debe ser medible;</a:t>
            </a:r>
            <a:endParaRPr lang="de-DE" dirty="0"/>
          </a:p>
          <a:p>
            <a:endParaRPr lang="de-DE" dirty="0"/>
          </a:p>
          <a:p>
            <a:pPr marL="285750" indent="-285750">
              <a:buFont typeface="Arial" panose="020B0604020202020204" pitchFamily="34" charset="0"/>
              <a:buChar char="•"/>
            </a:pPr>
            <a:r>
              <a:rPr lang="de-DE"/>
              <a:t>Un objetivo ágil no debe estar relacionado con recompensas o incentivos. La motivación extrínseca distorsiona el sistema y causa consecuencias no lineales, que a menudo anulan el propósito del propio objetivo. En su lugar, un objetivo debe dirigirse a los deseos intrínsecos de las personas.</a:t>
            </a:r>
            <a:endParaRPr lang="de-DE" dirty="0"/>
          </a:p>
        </p:txBody>
      </p:sp>
      <p:sp>
        <p:nvSpPr>
          <p:cNvPr id="9" name="CuadroTexto 34">
            <a:extLst>
              <a:ext uri="{FF2B5EF4-FFF2-40B4-BE49-F238E27FC236}">
                <a16:creationId xmlns:a16="http://schemas.microsoft.com/office/drawing/2014/main" xmlns="" id="{3D6F8B54-871F-41E9-A9EB-664F827DF74F}"/>
              </a:ext>
            </a:extLst>
          </p:cNvPr>
          <p:cNvSpPr txBox="1"/>
          <p:nvPr/>
        </p:nvSpPr>
        <p:spPr>
          <a:xfrm>
            <a:off x="274087" y="1286224"/>
            <a:ext cx="9534931"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1 - ¿Qué es un objetivo ágil</a:t>
            </a:r>
            <a:r>
              <a:rPr lang="en-US" altLang="ko-KR" sz="2400" b="1">
                <a:solidFill>
                  <a:srgbClr val="0594A9"/>
                </a:solidFill>
                <a:latin typeface="Trebuchet MS" panose="020B0603020202020204" pitchFamily="34" charset="0"/>
                <a:cs typeface="Calibri" panose="020F0502020204030204" pitchFamily="34" charset="0"/>
              </a:rPr>
              <a:t>?</a:t>
            </a:r>
            <a:endParaRPr lang="en-US" altLang="ko-KR" sz="2400" b="1" dirty="0">
              <a:solidFill>
                <a:srgbClr val="0594A9"/>
              </a:solidFill>
              <a:latin typeface="Trebuchet MS" panose="020B0603020202020204" pitchFamily="34" charset="0"/>
              <a:cs typeface="Calibri" panose="020F0502020204030204" pitchFamily="34" charset="0"/>
            </a:endParaRPr>
          </a:p>
        </p:txBody>
      </p:sp>
      <p:grpSp>
        <p:nvGrpSpPr>
          <p:cNvPr id="10" name="Group 27">
            <a:extLst>
              <a:ext uri="{FF2B5EF4-FFF2-40B4-BE49-F238E27FC236}">
                <a16:creationId xmlns:a16="http://schemas.microsoft.com/office/drawing/2014/main" xmlns="" id="{824E82C0-5035-4ED3-A658-3A1722539921}"/>
              </a:ext>
            </a:extLst>
          </p:cNvPr>
          <p:cNvGrpSpPr/>
          <p:nvPr/>
        </p:nvGrpSpPr>
        <p:grpSpPr>
          <a:xfrm>
            <a:off x="1080624" y="2340892"/>
            <a:ext cx="199272" cy="206152"/>
            <a:chOff x="2411760" y="3708613"/>
            <a:chExt cx="206152" cy="206152"/>
          </a:xfrm>
        </p:grpSpPr>
        <p:sp>
          <p:nvSpPr>
            <p:cNvPr id="11" name="Oval 28">
              <a:extLst>
                <a:ext uri="{FF2B5EF4-FFF2-40B4-BE49-F238E27FC236}">
                  <a16:creationId xmlns:a16="http://schemas.microsoft.com/office/drawing/2014/main" xmlns="" id="{4E2942B7-1F20-4755-9444-C168D651FD9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38">
              <a:extLst>
                <a:ext uri="{FF2B5EF4-FFF2-40B4-BE49-F238E27FC236}">
                  <a16:creationId xmlns:a16="http://schemas.microsoft.com/office/drawing/2014/main" xmlns="" id="{5CCC6765-D726-494F-84ED-33F416427E6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TextBox 3">
            <a:extLst>
              <a:ext uri="{FF2B5EF4-FFF2-40B4-BE49-F238E27FC236}">
                <a16:creationId xmlns:a16="http://schemas.microsoft.com/office/drawing/2014/main" xmlns="" id="{FFC4C03A-FFFA-4F0F-82E5-D36DA97FE2F7}"/>
              </a:ext>
            </a:extLst>
          </p:cNvPr>
          <p:cNvSpPr txBox="1"/>
          <p:nvPr/>
        </p:nvSpPr>
        <p:spPr>
          <a:xfrm>
            <a:off x="5004619" y="110974"/>
            <a:ext cx="6840191"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4 – Lista de comprobación de Objetivos Ágiles</a:t>
            </a:r>
            <a:endParaRPr lang="en-US" altLang="ko-KR" sz="3200" b="1" dirty="0">
              <a:solidFill>
                <a:srgbClr val="F36A0D"/>
              </a:solidFill>
              <a:latin typeface="Trebuchet MS" panose="020B0603020202020204" pitchFamily="34" charset="0"/>
              <a:cs typeface="Arial" pitchFamily="34" charset="0"/>
            </a:endParaRPr>
          </a:p>
        </p:txBody>
      </p:sp>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16" name="Immagin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720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3">
            <a:extLst>
              <a:ext uri="{FF2B5EF4-FFF2-40B4-BE49-F238E27FC236}">
                <a16:creationId xmlns:a16="http://schemas.microsoft.com/office/drawing/2014/main" xmlns="" id="{AE01D730-9210-406E-8FCE-9A0D99BA9B57}"/>
              </a:ext>
            </a:extLst>
          </p:cNvPr>
          <p:cNvGrpSpPr/>
          <p:nvPr/>
        </p:nvGrpSpPr>
        <p:grpSpPr>
          <a:xfrm>
            <a:off x="170596" y="1819537"/>
            <a:ext cx="199272" cy="206152"/>
            <a:chOff x="2411760" y="3708613"/>
            <a:chExt cx="206152" cy="206152"/>
          </a:xfrm>
        </p:grpSpPr>
        <p:sp>
          <p:nvSpPr>
            <p:cNvPr id="22" name="Oval 34">
              <a:extLst>
                <a:ext uri="{FF2B5EF4-FFF2-40B4-BE49-F238E27FC236}">
                  <a16:creationId xmlns:a16="http://schemas.microsoft.com/office/drawing/2014/main" xmlns="" id="{B8278E67-294B-417F-868D-FD42922FF5D1}"/>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3" name="Chevron 45">
              <a:extLst>
                <a:ext uri="{FF2B5EF4-FFF2-40B4-BE49-F238E27FC236}">
                  <a16:creationId xmlns:a16="http://schemas.microsoft.com/office/drawing/2014/main" xmlns="" id="{8C5810E1-E190-474F-8712-A7BB6F8CD26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2" name="Textfeld 41">
            <a:extLst>
              <a:ext uri="{FF2B5EF4-FFF2-40B4-BE49-F238E27FC236}">
                <a16:creationId xmlns:a16="http://schemas.microsoft.com/office/drawing/2014/main" xmlns="" id="{7DB122C6-DC69-47BD-8E79-687F7FCEA816}"/>
              </a:ext>
            </a:extLst>
          </p:cNvPr>
          <p:cNvSpPr txBox="1"/>
          <p:nvPr/>
        </p:nvSpPr>
        <p:spPr>
          <a:xfrm>
            <a:off x="420349" y="2043522"/>
            <a:ext cx="11653887" cy="4247317"/>
          </a:xfrm>
          <a:prstGeom prst="rect">
            <a:avLst/>
          </a:prstGeom>
          <a:noFill/>
        </p:spPr>
        <p:txBody>
          <a:bodyPr wrap="square">
            <a:spAutoFit/>
          </a:bodyPr>
          <a:lstStyle/>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suficientemente específico y comprensible para que la gente entienda lo que quieres decir?</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gestionable y medible para que el éxito pueda ser determinado?</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recordable y </a:t>
            </a:r>
            <a:r>
              <a:rPr lang="de-DE" err="1">
                <a:latin typeface="Calibri" panose="020F0502020204030204" pitchFamily="34" charset="0"/>
                <a:cs typeface="Calibri" panose="020F0502020204030204" pitchFamily="34" charset="0"/>
              </a:rPr>
              <a:t>reproducible</a:t>
            </a:r>
            <a:r>
              <a:rPr lang="de-DE">
                <a:latin typeface="Calibri" panose="020F0502020204030204" pitchFamily="34" charset="0"/>
                <a:cs typeface="Calibri" panose="020F0502020204030204" pitchFamily="34" charset="0"/>
              </a:rPr>
              <a:t> para que la gente pueda comunicarlo fácilmente con otros?</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alcanzable y realista para que la gente tenga una oportunidad de realmente alcanzarlo?</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suficientemente ambicioso y estimulante para que no sea (demasiado) fácil de lograr?</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viable y asignable para que pueda convertirse en acciones específicas?</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consensuado y comprometido para que la gente se sienta realmente responsable de él?</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sufucientemente útil y relevante para las personas para que se preocupen por él?</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tiene un plazo y tiempo determinado para que las personas sepan cuando realizarlo?</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tangible y real para que las personas puedan ver los efectos de alcanzarlo?</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emocionante para motivar a las personas a dar lo mejor de sí mismas?</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inspirador y visionario para que ayude a la gente a ver un panorama más amplio?</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se basa en valores y es fundamental para que se construya con los valores de la empresa, del equipo o personales?</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a:latin typeface="Calibri" panose="020F0502020204030204" pitchFamily="34" charset="0"/>
                <a:cs typeface="Calibri" panose="020F0502020204030204" pitchFamily="34" charset="0"/>
              </a:rPr>
              <a:t>¿El objetivo es revisable y evaluable para poder reevaluar su aplicabilidad más adelante?</a:t>
            </a:r>
            <a:endParaRPr lang="de-DE" dirty="0">
              <a:latin typeface="Calibri" panose="020F0502020204030204" pitchFamily="34" charset="0"/>
              <a:cs typeface="Calibri" panose="020F0502020204030204" pitchFamily="34" charset="0"/>
            </a:endParaRPr>
          </a:p>
        </p:txBody>
      </p:sp>
      <p:sp>
        <p:nvSpPr>
          <p:cNvPr id="45" name="CuadroTexto 34">
            <a:extLst>
              <a:ext uri="{FF2B5EF4-FFF2-40B4-BE49-F238E27FC236}">
                <a16:creationId xmlns:a16="http://schemas.microsoft.com/office/drawing/2014/main" xmlns="" id="{B85E49EC-D93C-48CA-9A56-9BC690DD9975}"/>
              </a:ext>
            </a:extLst>
          </p:cNvPr>
          <p:cNvSpPr txBox="1"/>
          <p:nvPr/>
        </p:nvSpPr>
        <p:spPr>
          <a:xfrm>
            <a:off x="274087" y="1276988"/>
            <a:ext cx="9534931"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2 – </a:t>
            </a:r>
            <a:r>
              <a:rPr lang="en-US" altLang="ko-KR" sz="2400" b="1">
                <a:solidFill>
                  <a:srgbClr val="0594A9"/>
                </a:solidFill>
                <a:latin typeface="Trebuchet MS" panose="020B0603020202020204" pitchFamily="34" charset="0"/>
                <a:cs typeface="Calibri" panose="020F0502020204030204" pitchFamily="34" charset="0"/>
              </a:rPr>
              <a:t>Lista de comprobación para Objetivos Ágiles</a:t>
            </a:r>
            <a:endParaRPr lang="ko-KR" altLang="en-US" sz="2400" b="1" dirty="0">
              <a:solidFill>
                <a:srgbClr val="0594A9"/>
              </a:solidFill>
              <a:latin typeface="Trebuchet MS" panose="020B0603020202020204" pitchFamily="34" charset="0"/>
              <a:cs typeface="Calibri" panose="020F0502020204030204" pitchFamily="34" charset="0"/>
            </a:endParaRPr>
          </a:p>
        </p:txBody>
      </p:sp>
      <p:sp>
        <p:nvSpPr>
          <p:cNvPr id="49" name="Textfeld 48">
            <a:extLst>
              <a:ext uri="{FF2B5EF4-FFF2-40B4-BE49-F238E27FC236}">
                <a16:creationId xmlns:a16="http://schemas.microsoft.com/office/drawing/2014/main" xmlns="" id="{8BC8BA6C-48FC-4E36-85FE-B1B8342E9FE4}"/>
              </a:ext>
            </a:extLst>
          </p:cNvPr>
          <p:cNvSpPr txBox="1"/>
          <p:nvPr/>
        </p:nvSpPr>
        <p:spPr>
          <a:xfrm>
            <a:off x="7981434" y="6183751"/>
            <a:ext cx="3655168" cy="246221"/>
          </a:xfrm>
          <a:prstGeom prst="rect">
            <a:avLst/>
          </a:prstGeom>
          <a:noFill/>
        </p:spPr>
        <p:txBody>
          <a:bodyPr wrap="none" rtlCol="0">
            <a:spAutoFit/>
          </a:bodyPr>
          <a:lstStyle/>
          <a:p>
            <a:r>
              <a:rPr lang="de-DE" sz="1000" dirty="0">
                <a:solidFill>
                  <a:schemeClr val="bg1">
                    <a:lumMod val="75000"/>
                  </a:schemeClr>
                </a:solidFill>
                <a:latin typeface="Calibri" panose="020F0502020204030204" pitchFamily="34" charset="0"/>
                <a:cs typeface="Calibri" panose="020F0502020204030204" pitchFamily="34" charset="0"/>
              </a:rPr>
              <a:t>Source: </a:t>
            </a:r>
            <a:r>
              <a:rPr lang="en-US" sz="1000" dirty="0">
                <a:solidFill>
                  <a:schemeClr val="bg1">
                    <a:lumMod val="75000"/>
                  </a:schemeClr>
                </a:solidFill>
                <a:latin typeface="Calibri" panose="020F0502020204030204" pitchFamily="34" charset="0"/>
                <a:cs typeface="Calibri" panose="020F0502020204030204" pitchFamily="34" charset="0"/>
              </a:rPr>
              <a:t>https://www.infoq.com/articles/agile-goal-setting-appelo/</a:t>
            </a:r>
            <a:endParaRPr lang="de-DE" sz="1000" dirty="0">
              <a:solidFill>
                <a:schemeClr val="bg1">
                  <a:lumMod val="75000"/>
                </a:schemeClr>
              </a:solidFill>
              <a:latin typeface="Calibri" panose="020F0502020204030204" pitchFamily="34" charset="0"/>
              <a:cs typeface="Calibri" panose="020F0502020204030204" pitchFamily="34" charset="0"/>
            </a:endParaRPr>
          </a:p>
        </p:txBody>
      </p:sp>
      <p:sp>
        <p:nvSpPr>
          <p:cNvPr id="24" name="TextBox 3">
            <a:extLst>
              <a:ext uri="{FF2B5EF4-FFF2-40B4-BE49-F238E27FC236}">
                <a16:creationId xmlns:a16="http://schemas.microsoft.com/office/drawing/2014/main" xmlns="" id="{6D513E3B-A6ED-4E3B-BC92-45A6CD589202}"/>
              </a:ext>
            </a:extLst>
          </p:cNvPr>
          <p:cNvSpPr txBox="1"/>
          <p:nvPr/>
        </p:nvSpPr>
        <p:spPr>
          <a:xfrm>
            <a:off x="5004619" y="110974"/>
            <a:ext cx="6840191"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4 – Lista de comprobación de Objetivos Ágiles</a:t>
            </a:r>
            <a:endParaRPr lang="en-US" altLang="ko-KR" sz="3200" b="1" dirty="0">
              <a:solidFill>
                <a:srgbClr val="F36A0D"/>
              </a:solidFill>
              <a:latin typeface="Trebuchet MS" panose="020B0603020202020204" pitchFamily="34" charset="0"/>
              <a:cs typeface="Arial"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26" name="Immagin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35820" y="3525754"/>
            <a:ext cx="1312102" cy="830997"/>
          </a:xfrm>
          <a:prstGeom prst="rect">
            <a:avLst/>
          </a:prstGeom>
          <a:noFill/>
        </p:spPr>
        <p:txBody>
          <a:bodyPr wrap="square" rtlCol="0">
            <a:spAutoFit/>
          </a:bodyPr>
          <a:lstStyle/>
          <a:p>
            <a:pPr algn="ctr"/>
            <a:r>
              <a:rPr lang="en-US" altLang="ko-KR" sz="1600" b="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Gestión Ágil por Objetivos</a:t>
            </a:r>
            <a:endParaRPr lang="ko-KR" alt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1" cy="1856985"/>
            <a:chOff x="3556042" y="1744979"/>
            <a:chExt cx="3240001" cy="1856985"/>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3" y="2032304"/>
              <a:ext cx="3240000" cy="1569660"/>
            </a:xfrm>
            <a:prstGeom prst="rect">
              <a:avLst/>
            </a:prstGeom>
            <a:noFill/>
          </p:spPr>
          <p:txBody>
            <a:bodyPr wrap="square" rtlCol="0">
              <a:spAutoFit/>
            </a:bodyPr>
            <a:lstStyle/>
            <a:p>
              <a:pPr algn="just"/>
              <a:r>
                <a:rPr lang="en-US" altLang="ko-KR" sz="120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Ágil es una filosofía, un enfoque, que se aplica a través de metodologías específicas (</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Scrum, OKR</a:t>
              </a:r>
              <a:r>
                <a:rPr lang="en-US" altLang="ko-KR" sz="120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e incluye un conjunto de métodos y prácticas que empiezan desde el Manifiesto Ágil </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(2001</a:t>
              </a:r>
              <a:r>
                <a:rPr lang="en-US" altLang="ko-KR" sz="120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planificación, testeo e integración continua: el resultado es entregado a través de cortos ciclos de trabajo </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(Sprint); </a:t>
              </a:r>
            </a:p>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Enfoque ágil</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95230" y="5141069"/>
            <a:ext cx="3204000" cy="1302988"/>
            <a:chOff x="3556042" y="1744979"/>
            <a:chExt cx="3240000" cy="1302988"/>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2" y="2032304"/>
              <a:ext cx="3240000" cy="1015663"/>
            </a:xfrm>
            <a:prstGeom prst="rect">
              <a:avLst/>
            </a:prstGeom>
            <a:noFill/>
          </p:spPr>
          <p:txBody>
            <a:bodyPr wrap="square" rtlCol="0">
              <a:spAutoFit/>
            </a:bodyPr>
            <a:lstStyle/>
            <a:p>
              <a:pPr algn="just"/>
              <a:r>
                <a:rPr lang="en-US" altLang="ko-KR" sz="120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Organizaciones tradicionales Vs Ágiles, 5 niveles de planificación ágil: planificación diaria, interacción, lanzamienro, hoja de ruta del producto, visión del producto; OKR es un ejemplo de metodología ágil.</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44979"/>
              <a:ext cx="3240000" cy="307777"/>
            </a:xfrm>
            <a:prstGeom prst="rect">
              <a:avLst/>
            </a:prstGeom>
            <a:noFill/>
          </p:spPr>
          <p:txBody>
            <a:bodyPr wrap="square" rtlCol="0">
              <a:spAutoFit/>
            </a:bodyPr>
            <a:lstStyle/>
            <a:p>
              <a:r>
                <a:rPr lang="en-US" altLang="ko-KR" sz="1400" b="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(R)Evolución Ágil</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609513" y="4984868"/>
            <a:ext cx="3204000" cy="1089857"/>
            <a:chOff x="3556042" y="1588778"/>
            <a:chExt cx="3240000" cy="1089857"/>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646331"/>
            </a:xfrm>
            <a:prstGeom prst="rect">
              <a:avLst/>
            </a:prstGeom>
            <a:noFill/>
          </p:spPr>
          <p:txBody>
            <a:bodyPr wrap="square" rtlCol="0">
              <a:spAutoFit/>
            </a:bodyPr>
            <a:lstStyle/>
            <a:p>
              <a:pPr algn="just"/>
              <a:r>
                <a:rPr lang="en-US" altLang="ko-KR" sz="120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Qué hace que un objetivo sea un objetivo ágil, una lista de preguntas útiles para identificarlo con éxito.</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556042" y="1588778"/>
              <a:ext cx="3240000" cy="523220"/>
            </a:xfrm>
            <a:prstGeom prst="rect">
              <a:avLst/>
            </a:prstGeom>
            <a:noFill/>
          </p:spPr>
          <p:txBody>
            <a:bodyPr wrap="square" rtlCol="0">
              <a:spAutoFit/>
            </a:bodyPr>
            <a:lstStyle/>
            <a:p>
              <a:pPr algn="r"/>
              <a:r>
                <a:rPr lang="en-US" altLang="ko-KR" sz="1400" b="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Lista de comprobación de</a:t>
              </a:r>
            </a:p>
            <a:p>
              <a:pPr algn="r"/>
              <a:r>
                <a:rPr lang="en-US" altLang="ko-KR" sz="1400" b="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objetivos ágiles</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1672320"/>
            <a:chOff x="3556042" y="1744979"/>
            <a:chExt cx="3240000" cy="1672320"/>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1384995"/>
            </a:xfrm>
            <a:prstGeom prst="rect">
              <a:avLst/>
            </a:prstGeom>
            <a:noFill/>
          </p:spPr>
          <p:txBody>
            <a:bodyPr wrap="square" rtlCol="0">
              <a:spAutoFit/>
            </a:bodyPr>
            <a:lstStyle/>
            <a:p>
              <a:pPr algn="just"/>
              <a:r>
                <a:rPr lang="es-ES" altLang="ko-KR" sz="120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Un método popular y convincente para definir objetivos SMART y supervisar el progreso hacia su consecución. Normalmente, los objetivos van unidos a bonificaciones económicas; Proceso MBO: fijación de objetivos, participación de los equipos, asignación de funciones, medición, verificación</a:t>
              </a:r>
              <a:r>
                <a:rPr lang="de-DE" altLang="ko-KR" sz="120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Gestión por Objetivos</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en-US" altLang="ko-KR" sz="3200" b="1">
                <a:solidFill>
                  <a:srgbClr val="F36A0D"/>
                </a:solidFill>
                <a:latin typeface="Trebuchet MS" panose="020B0603020202020204" pitchFamily="34" charset="0"/>
                <a:cs typeface="Arial" pitchFamily="34" charset="0"/>
              </a:rPr>
              <a:t>Resumen</a:t>
            </a:r>
            <a:endParaRPr lang="en-US" altLang="ko-KR" sz="2400" b="1" dirty="0">
              <a:solidFill>
                <a:srgbClr val="F36A0D"/>
              </a:solidFill>
              <a:latin typeface="Trebuchet MS" panose="020B0603020202020204" pitchFamily="34" charset="0"/>
              <a:cs typeface="Arial" pitchFamily="34" charset="0"/>
            </a:endParaRPr>
          </a:p>
        </p:txBody>
      </p:sp>
      <p:sp>
        <p:nvSpPr>
          <p:cNvPr id="4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45" name="Immagin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464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rgbClr val="F5B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rgbClr val="A2D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rgbClr val="0684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176674" y="3509282"/>
            <a:ext cx="183184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a:solidFill>
                  <a:schemeClr val="bg1"/>
                </a:solidFill>
                <a:latin typeface="Calibri" panose="020F0502020204030204" pitchFamily="34" charset="0"/>
                <a:ea typeface="Calibri" panose="020F0502020204030204" pitchFamily="34" charset="0"/>
                <a:cs typeface="Times New Roman" panose="02020603050405020304" pitchFamily="18" charset="0"/>
              </a:rPr>
              <a:t>Al final del </a:t>
            </a:r>
          </a:p>
          <a:p>
            <a:pPr marL="0" indent="0" algn="ctr">
              <a:buNone/>
            </a:pPr>
            <a:r>
              <a:rPr lang="en-GB" sz="1800">
                <a:solidFill>
                  <a:schemeClr val="bg1"/>
                </a:solidFill>
                <a:latin typeface="Calibri" panose="020F0502020204030204" pitchFamily="34" charset="0"/>
                <a:ea typeface="Calibri" panose="020F0502020204030204" pitchFamily="34" charset="0"/>
                <a:cs typeface="Times New Roman" panose="02020603050405020304" pitchFamily="18" charset="0"/>
              </a:rPr>
              <a:t>módulo seráz </a:t>
            </a:r>
          </a:p>
          <a:p>
            <a:pPr marL="0" indent="0" algn="ctr">
              <a:buNone/>
            </a:pPr>
            <a:r>
              <a:rPr lang="en-GB" sz="1800">
                <a:solidFill>
                  <a:schemeClr val="bg1"/>
                </a:solidFill>
                <a:latin typeface="Calibri" panose="020F0502020204030204" pitchFamily="34" charset="0"/>
                <a:ea typeface="Calibri" panose="020F0502020204030204" pitchFamily="34" charset="0"/>
                <a:cs typeface="Times New Roman" panose="02020603050405020304" pitchFamily="18" charset="0"/>
              </a:rPr>
              <a:t>capaz de:</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09816" y="2240395"/>
            <a:ext cx="3552181" cy="1388312"/>
            <a:chOff x="270023" y="1638319"/>
            <a:chExt cx="2605241" cy="1402203"/>
          </a:xfrm>
        </p:grpSpPr>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466284"/>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Qué se entiende por Gestión por Objetivos y por qué la metodología MBO a veces falla</a:t>
              </a:r>
              <a:endParaRPr lang="ko-KR" altLang="en-US" sz="12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xmlns="" id="{6E35B883-605C-4BB5-A78D-B08AFC8FAE6A}"/>
                </a:ext>
              </a:extLst>
            </p:cNvPr>
            <p:cNvSpPr txBox="1"/>
            <p:nvPr/>
          </p:nvSpPr>
          <p:spPr>
            <a:xfrm>
              <a:off x="270024" y="2201211"/>
              <a:ext cx="2396379" cy="839311"/>
            </a:xfrm>
            <a:prstGeom prst="rect">
              <a:avLst/>
            </a:prstGeom>
            <a:noFill/>
          </p:spPr>
          <p:txBody>
            <a:bodyPr wrap="square" rtlCol="0">
              <a:spAutoFit/>
            </a:bodyPr>
            <a:lstStyle/>
            <a:p>
              <a:pPr algn="just"/>
              <a:r>
                <a:rPr lang="en-US" altLang="ko-KR" sz="1200">
                  <a:solidFill>
                    <a:schemeClr val="tx1">
                      <a:lumMod val="75000"/>
                      <a:lumOff val="25000"/>
                    </a:schemeClr>
                  </a:solidFill>
                  <a:cs typeface="Arial" pitchFamily="34" charset="0"/>
                </a:rPr>
                <a:t>Se afirma que al asignar objetivos específicos y medibles y la correspondiente bonificacion por alcanzarlos, el rendimiento aumenta. Pero, ¿realmente es así?</a:t>
              </a:r>
              <a:endParaRPr lang="ko-KR" altLang="en-US" sz="1200"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209816" y="4377919"/>
            <a:ext cx="3632866" cy="1656149"/>
            <a:chOff x="113504" y="1638319"/>
            <a:chExt cx="3222809" cy="1672708"/>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113504" y="2098697"/>
              <a:ext cx="3062208" cy="1212330"/>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Más y más empresas están dando la espalda a la fijación tradicional de objetivos y adaptando conceptos alternativos como OKR </a:t>
              </a:r>
              <a:r>
                <a:rPr lang="en-US" altLang="ko-KR" sz="1200" dirty="0">
                  <a:solidFill>
                    <a:schemeClr val="tx1">
                      <a:lumMod val="75000"/>
                      <a:lumOff val="25000"/>
                    </a:schemeClr>
                  </a:solidFill>
                  <a:cs typeface="Arial" pitchFamily="34" charset="0"/>
                </a:rPr>
                <a:t>(Objectives and Key </a:t>
              </a:r>
              <a:r>
                <a:rPr lang="en-US" altLang="ko-KR" sz="1200">
                  <a:solidFill>
                    <a:schemeClr val="tx1">
                      <a:lumMod val="75000"/>
                      <a:lumOff val="25000"/>
                    </a:schemeClr>
                  </a:solidFill>
                  <a:cs typeface="Arial" pitchFamily="34" charset="0"/>
                </a:rPr>
                <a:t>Results) en su lugar. ¿Qué está detras de este enfoque, en qué se diferencia de los métodos tradicionales y cuáles son las ventajas?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113504" y="1638319"/>
              <a:ext cx="3222809" cy="466281"/>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Cómo combinar la clara rigidez de la planificación con el trabajo ágil</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531900" y="2023155"/>
            <a:ext cx="4041049" cy="1940642"/>
            <a:chOff x="-15831" y="1389220"/>
            <a:chExt cx="3584919" cy="1960052"/>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140369" y="1950424"/>
              <a:ext cx="2782563" cy="1398848"/>
            </a:xfrm>
            <a:prstGeom prst="rect">
              <a:avLst/>
            </a:prstGeom>
            <a:noFill/>
          </p:spPr>
          <p:txBody>
            <a:bodyPr wrap="square" rtlCol="0">
              <a:spAutoFit/>
            </a:bodyPr>
            <a:lstStyle/>
            <a:p>
              <a:pPr algn="just"/>
              <a:r>
                <a:rPr lang="en-US" altLang="ko-KR" sz="1200">
                  <a:solidFill>
                    <a:schemeClr val="tx1">
                      <a:lumMod val="75000"/>
                      <a:lumOff val="25000"/>
                    </a:schemeClr>
                  </a:solidFill>
                  <a:cs typeface="Arial" pitchFamily="34" charset="0"/>
                </a:rPr>
                <a:t>La transformación digital y la complejidad de las empresas han provocado la necesidad de contar con metodologías de gestión de proyectos flexibles que permitan superar las prácticas tradicionales que han quedado obsoletas en un amplio rango de ámbitos..</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15831" y="1389220"/>
              <a:ext cx="3584919" cy="652796"/>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Comprender los valores fundacionales de las metodologías ágiles y las ventajas que pueden aportar</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413812" y="4377918"/>
            <a:ext cx="3810130" cy="1578284"/>
            <a:chOff x="-124308" y="1638319"/>
            <a:chExt cx="3698062" cy="1594068"/>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06820" y="2020054"/>
              <a:ext cx="2981703" cy="1212333"/>
            </a:xfrm>
            <a:prstGeom prst="rect">
              <a:avLst/>
            </a:prstGeom>
            <a:noFill/>
          </p:spPr>
          <p:txBody>
            <a:bodyPr wrap="square" rtlCol="0">
              <a:spAutoFit/>
            </a:bodyPr>
            <a:lstStyle/>
            <a:p>
              <a:pPr algn="just"/>
              <a:r>
                <a:rPr lang="en-US" altLang="ko-KR" sz="1200">
                  <a:solidFill>
                    <a:schemeClr val="tx1">
                      <a:lumMod val="75000"/>
                      <a:lumOff val="25000"/>
                    </a:schemeClr>
                  </a:solidFill>
                  <a:cs typeface="Arial" pitchFamily="34" charset="0"/>
                </a:rPr>
                <a:t>¿Deberías definir solo un objetivo, o varios? En teoría, tener un solo objetivo es mejor. </a:t>
              </a:r>
              <a:endParaRPr lang="en-US" altLang="ko-KR" sz="1200" dirty="0">
                <a:solidFill>
                  <a:schemeClr val="tx1">
                    <a:lumMod val="75000"/>
                    <a:lumOff val="25000"/>
                  </a:schemeClr>
                </a:solidFill>
                <a:cs typeface="Arial" pitchFamily="34" charset="0"/>
              </a:endParaRPr>
            </a:p>
            <a:p>
              <a:pPr algn="just"/>
              <a:r>
                <a:rPr lang="en-US" altLang="ko-KR" sz="1200">
                  <a:solidFill>
                    <a:schemeClr val="tx1">
                      <a:lumMod val="75000"/>
                      <a:lumOff val="25000"/>
                    </a:schemeClr>
                  </a:solidFill>
                  <a:cs typeface="Arial" pitchFamily="34" charset="0"/>
                </a:rPr>
                <a:t>Cuando defines una serie de objetivos, podrías cotejar cada uno de ellos con la lista de comprobación del final de este módulo.</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124308" y="1638319"/>
              <a:ext cx="3698062" cy="27976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Cómo definir los objetivos de forma ágil</a:t>
              </a:r>
              <a:endParaRPr lang="ko-KR" altLang="en-US" sz="1200" b="1" dirty="0">
                <a:solidFill>
                  <a:schemeClr val="tx1">
                    <a:lumMod val="75000"/>
                    <a:lumOff val="25000"/>
                  </a:schemeClr>
                </a:solidFill>
                <a:cs typeface="Arial" pitchFamily="34" charset="0"/>
              </a:endParaRPr>
            </a:p>
          </p:txBody>
        </p:sp>
      </p:grpSp>
      <p:sp>
        <p:nvSpPr>
          <p:cNvPr id="28" name="Rectangle 36">
            <a:extLst>
              <a:ext uri="{FF2B5EF4-FFF2-40B4-BE49-F238E27FC236}">
                <a16:creationId xmlns:a16="http://schemas.microsoft.com/office/drawing/2014/main" xmlns="" id="{6754B655-119D-4E8B-AC38-33FA3AFE666E}"/>
              </a:ext>
            </a:extLst>
          </p:cNvPr>
          <p:cNvSpPr/>
          <p:nvPr/>
        </p:nvSpPr>
        <p:spPr>
          <a:xfrm>
            <a:off x="4528832" y="5000069"/>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5" name="Rectangle 9">
            <a:extLst>
              <a:ext uri="{FF2B5EF4-FFF2-40B4-BE49-F238E27FC236}">
                <a16:creationId xmlns:a16="http://schemas.microsoft.com/office/drawing/2014/main" xmlns="" id="{39A0CB04-F1E4-41DB-B33F-65A6305A9B51}"/>
              </a:ext>
            </a:extLst>
          </p:cNvPr>
          <p:cNvSpPr/>
          <p:nvPr/>
        </p:nvSpPr>
        <p:spPr>
          <a:xfrm>
            <a:off x="4551716" y="2708783"/>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Oval 21">
            <a:extLst>
              <a:ext uri="{FF2B5EF4-FFF2-40B4-BE49-F238E27FC236}">
                <a16:creationId xmlns:a16="http://schemas.microsoft.com/office/drawing/2014/main" xmlns="" id="{7A343ADE-6EB3-40AA-897A-D6A81BFF5613}"/>
              </a:ext>
            </a:extLst>
          </p:cNvPr>
          <p:cNvSpPr>
            <a:spLocks noChangeAspect="1"/>
          </p:cNvSpPr>
          <p:nvPr/>
        </p:nvSpPr>
        <p:spPr>
          <a:xfrm>
            <a:off x="7153925" y="4931300"/>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TextBox 3"/>
          <p:cNvSpPr txBox="1"/>
          <p:nvPr/>
        </p:nvSpPr>
        <p:spPr>
          <a:xfrm>
            <a:off x="7854124" y="451493"/>
            <a:ext cx="3990687" cy="584775"/>
          </a:xfrm>
          <a:prstGeom prst="rect">
            <a:avLst/>
          </a:prstGeom>
          <a:noFill/>
        </p:spPr>
        <p:txBody>
          <a:bodyPr wrap="square" rtlCol="0">
            <a:spAutoFit/>
          </a:bodyPr>
          <a:lstStyle/>
          <a:p>
            <a:r>
              <a:rPr lang="en-US" altLang="ko-KR" sz="3200" b="1">
                <a:solidFill>
                  <a:srgbClr val="F36A0D"/>
                </a:solidFill>
                <a:latin typeface="Trebuchet MS" panose="020B0603020202020204" pitchFamily="34" charset="0"/>
                <a:cs typeface="Arial" pitchFamily="34" charset="0"/>
              </a:rPr>
              <a:t>Objetivos</a:t>
            </a:r>
            <a:endParaRPr lang="en-US" altLang="ko-KR" sz="2400" b="1" dirty="0">
              <a:solidFill>
                <a:srgbClr val="F36A0D"/>
              </a:solidFill>
              <a:latin typeface="Trebuchet MS" panose="020B0603020202020204" pitchFamily="34" charset="0"/>
              <a:cs typeface="Arial" pitchFamily="34" charset="0"/>
            </a:endParaRPr>
          </a:p>
        </p:txBody>
      </p:sp>
      <p:sp>
        <p:nvSpPr>
          <p:cNvPr id="37" name="Rectangle 16">
            <a:extLst>
              <a:ext uri="{FF2B5EF4-FFF2-40B4-BE49-F238E27FC236}">
                <a16:creationId xmlns:a16="http://schemas.microsoft.com/office/drawing/2014/main" xmlns="" id="{A7F6056B-624F-4305-9B1F-E44F6C4B5186}"/>
              </a:ext>
            </a:extLst>
          </p:cNvPr>
          <p:cNvSpPr/>
          <p:nvPr/>
        </p:nvSpPr>
        <p:spPr>
          <a:xfrm rot="2700000">
            <a:off x="7136441" y="2601341"/>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a:solidFill>
                  <a:schemeClr val="bg1"/>
                </a:solidFill>
                <a:cs typeface="Arial" pitchFamily="34" charset="0"/>
              </a:rPr>
              <a:t>GRACIAS</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761025" y="1625148"/>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491511" y="3703430"/>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3983511" y="1625148"/>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675965" y="5104205"/>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244621" y="1619632"/>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182715" y="4172237"/>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511660" y="1615912"/>
            <a:ext cx="2268000" cy="4358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6923966" y="4600093"/>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120617" y="4713594"/>
            <a:ext cx="1436430"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a:t>
            </a:r>
            <a:r>
              <a:rPr lang="en-US" altLang="ko-KR" sz="1200" b="1" dirty="0">
                <a:solidFill>
                  <a:schemeClr val="bg1"/>
                </a:solidFill>
                <a:cs typeface="Arial" pitchFamily="34" charset="0"/>
              </a:rPr>
              <a:t>4</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819981" y="5217706"/>
            <a:ext cx="1194886"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a:t>
            </a:r>
            <a:r>
              <a:rPr lang="en-US" altLang="ko-KR" sz="1200" b="1" dirty="0">
                <a:solidFill>
                  <a:schemeClr val="bg1"/>
                </a:solidFill>
                <a:cs typeface="Arial" pitchFamily="34" charset="0"/>
              </a:rPr>
              <a:t>2</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332064" y="4270350"/>
            <a:ext cx="1080120"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a:t>
            </a:r>
            <a:r>
              <a:rPr lang="en-US" altLang="ko-KR" sz="1200" b="1" dirty="0">
                <a:solidFill>
                  <a:schemeClr val="bg1"/>
                </a:solidFill>
                <a:cs typeface="Arial" pitchFamily="34" charset="0"/>
              </a:rPr>
              <a:t>3</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057327" y="1921370"/>
            <a:ext cx="1946489" cy="731442"/>
            <a:chOff x="674781" y="1895792"/>
            <a:chExt cx="1828622" cy="731442"/>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74781" y="2165569"/>
              <a:ext cx="1828622" cy="461665"/>
            </a:xfrm>
            <a:prstGeom prst="rect">
              <a:avLst/>
            </a:prstGeom>
            <a:noFill/>
          </p:spPr>
          <p:txBody>
            <a:bodyPr wrap="square" rtlCol="0">
              <a:spAutoFit/>
            </a:bodyPr>
            <a:lstStyle/>
            <a:p>
              <a:r>
                <a:rPr lang="en-US" altLang="ko-KR" sz="2400">
                  <a:solidFill>
                    <a:schemeClr val="bg1"/>
                  </a:solidFill>
                  <a:cs typeface="Arial" pitchFamily="34" charset="0"/>
                </a:rPr>
                <a:t>Enfoque Ágil</a:t>
              </a:r>
              <a:endParaRPr lang="ko-KR" altLang="en-US" sz="24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a:t>
              </a:r>
              <a:r>
                <a:rPr lang="en-US" altLang="ko-KR" sz="1200" b="1" dirty="0">
                  <a:solidFill>
                    <a:schemeClr val="bg1"/>
                  </a:solidFill>
                  <a:cs typeface="Arial" pitchFamily="34" charset="0"/>
                </a:rPr>
                <a:t>2</a:t>
              </a:r>
              <a:endParaRPr lang="ko-KR" altLang="en-US" sz="12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8879254" y="1921370"/>
            <a:ext cx="1627526"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a:t>
            </a:r>
            <a:r>
              <a:rPr lang="en-US" altLang="ko-KR" sz="1200" b="1" dirty="0">
                <a:solidFill>
                  <a:schemeClr val="bg1"/>
                </a:solidFill>
                <a:cs typeface="Arial" pitchFamily="34" charset="0"/>
              </a:rPr>
              <a:t>4</a:t>
            </a:r>
            <a:endParaRPr lang="ko-KR" altLang="en-US" sz="12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521385" y="1921370"/>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3</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1945035" y="1918320"/>
            <a:ext cx="1976682" cy="1140069"/>
            <a:chOff x="698082" y="1895792"/>
            <a:chExt cx="1985282" cy="1140069"/>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698082" y="2204864"/>
              <a:ext cx="1985282" cy="830997"/>
            </a:xfrm>
            <a:prstGeom prst="rect">
              <a:avLst/>
            </a:prstGeom>
            <a:noFill/>
          </p:spPr>
          <p:txBody>
            <a:bodyPr wrap="square" rtlCol="0">
              <a:spAutoFit/>
            </a:bodyPr>
            <a:lstStyle/>
            <a:p>
              <a:r>
                <a:rPr lang="en-US" altLang="ko-KR" sz="2400">
                  <a:solidFill>
                    <a:schemeClr val="bg1"/>
                  </a:solidFill>
                  <a:cs typeface="Arial" pitchFamily="34" charset="0"/>
                </a:rPr>
                <a:t>Gestión por Objetivos</a:t>
              </a:r>
              <a:endParaRPr lang="ko-KR" altLang="en-US"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a:t>
              </a:r>
              <a:r>
                <a:rPr lang="en-US" altLang="ko-KR" sz="1200" b="1" dirty="0">
                  <a:solidFill>
                    <a:schemeClr val="bg1"/>
                  </a:solidFill>
                  <a:cs typeface="Arial" pitchFamily="34" charset="0"/>
                </a:rPr>
                <a:t>1</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756718" y="3814756"/>
            <a:ext cx="917813" cy="276999"/>
          </a:xfrm>
          <a:prstGeom prst="rect">
            <a:avLst/>
          </a:prstGeom>
          <a:noFill/>
        </p:spPr>
        <p:txBody>
          <a:bodyPr wrap="square" rtlCol="0">
            <a:spAutoFit/>
          </a:bodyPr>
          <a:lstStyle/>
          <a:p>
            <a:pPr algn="ctr"/>
            <a:r>
              <a:rPr lang="en-US" altLang="ko-KR" sz="1200" b="1">
                <a:solidFill>
                  <a:schemeClr val="bg1"/>
                </a:solidFill>
                <a:cs typeface="Arial" pitchFamily="34" charset="0"/>
              </a:rPr>
              <a:t>Unidad </a:t>
            </a:r>
            <a:r>
              <a:rPr lang="en-US" altLang="ko-KR" sz="1200" b="1" dirty="0">
                <a:solidFill>
                  <a:schemeClr val="bg1"/>
                </a:solidFill>
                <a:cs typeface="Arial" pitchFamily="34" charset="0"/>
              </a:rPr>
              <a:t>1</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a:solidFill>
                  <a:srgbClr val="F36A0D"/>
                </a:solidFill>
                <a:latin typeface="Trebuchet MS" panose="020B0603020202020204" pitchFamily="34" charset="0"/>
                <a:cs typeface="Arial" pitchFamily="34" charset="0"/>
              </a:rPr>
              <a:t>Índice</a:t>
            </a:r>
            <a:endParaRPr lang="en-US" altLang="ko-KR" sz="2400" b="1" dirty="0">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F7BC1956-F7E9-4901-8692-C85717C85F25}"/>
              </a:ext>
            </a:extLst>
          </p:cNvPr>
          <p:cNvSpPr txBox="1"/>
          <p:nvPr/>
        </p:nvSpPr>
        <p:spPr>
          <a:xfrm>
            <a:off x="6431698" y="2227391"/>
            <a:ext cx="1952612" cy="1200329"/>
          </a:xfrm>
          <a:prstGeom prst="rect">
            <a:avLst/>
          </a:prstGeom>
          <a:noFill/>
        </p:spPr>
        <p:txBody>
          <a:bodyPr wrap="square" rtlCol="0">
            <a:spAutoFit/>
          </a:bodyPr>
          <a:lstStyle/>
          <a:p>
            <a:r>
              <a:rPr lang="de-DE" sz="2400">
                <a:solidFill>
                  <a:schemeClr val="bg1"/>
                </a:solidFill>
                <a:cs typeface="Arial" pitchFamily="34" charset="0"/>
              </a:rPr>
              <a:t>(</a:t>
            </a:r>
            <a:r>
              <a:rPr lang="de-DE" sz="2400" dirty="0">
                <a:solidFill>
                  <a:schemeClr val="bg1"/>
                </a:solidFill>
                <a:cs typeface="Arial" pitchFamily="34" charset="0"/>
              </a:rPr>
              <a:t>R</a:t>
            </a:r>
            <a:r>
              <a:rPr lang="de-DE" sz="2400">
                <a:solidFill>
                  <a:schemeClr val="bg1"/>
                </a:solidFill>
                <a:cs typeface="Arial" pitchFamily="34" charset="0"/>
              </a:rPr>
              <a:t>)Evolución Ágil</a:t>
            </a:r>
            <a:endParaRPr lang="de-DE" sz="2400" dirty="0">
              <a:solidFill>
                <a:schemeClr val="bg1"/>
              </a:solidFill>
              <a:cs typeface="Arial" pitchFamily="34" charset="0"/>
            </a:endParaRPr>
          </a:p>
          <a:p>
            <a:endParaRPr lang="ko-KR" altLang="en-US" sz="2400" dirty="0">
              <a:solidFill>
                <a:schemeClr val="bg1"/>
              </a:solidFill>
              <a:cs typeface="Arial" pitchFamily="34" charset="0"/>
            </a:endParaRPr>
          </a:p>
        </p:txBody>
      </p:sp>
      <p:sp>
        <p:nvSpPr>
          <p:cNvPr id="31" name="TextBox 14">
            <a:extLst>
              <a:ext uri="{FF2B5EF4-FFF2-40B4-BE49-F238E27FC236}">
                <a16:creationId xmlns:a16="http://schemas.microsoft.com/office/drawing/2014/main" xmlns="" id="{F7BC1956-F7E9-4901-8692-C85717C85F25}"/>
              </a:ext>
            </a:extLst>
          </p:cNvPr>
          <p:cNvSpPr txBox="1"/>
          <p:nvPr/>
        </p:nvSpPr>
        <p:spPr>
          <a:xfrm>
            <a:off x="8780694" y="2227391"/>
            <a:ext cx="1820701" cy="1938992"/>
          </a:xfrm>
          <a:prstGeom prst="rect">
            <a:avLst/>
          </a:prstGeom>
          <a:noFill/>
        </p:spPr>
        <p:txBody>
          <a:bodyPr wrap="square" rtlCol="0">
            <a:spAutoFit/>
          </a:bodyPr>
          <a:lstStyle/>
          <a:p>
            <a:r>
              <a:rPr lang="en-US" altLang="ko-KR" sz="2400">
                <a:solidFill>
                  <a:schemeClr val="bg1"/>
                </a:solidFill>
                <a:cs typeface="Arial" pitchFamily="34" charset="0"/>
              </a:rPr>
              <a:t>Lista de comprobación para Objetivos Ágiles</a:t>
            </a:r>
            <a:endParaRPr lang="ko-KR" altLang="en-US" sz="2400" dirty="0">
              <a:solidFill>
                <a:schemeClr val="bg1"/>
              </a:solidFill>
              <a:cs typeface="Arial" pitchFamily="34" charset="0"/>
            </a:endParaRP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37" name="Immagin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231682" y="3445047"/>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04668" y="3445047"/>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04669" y="2223337"/>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2947207" y="2519112"/>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952044" y="2837667"/>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706646" y="2440231"/>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957327" y="2361972"/>
            <a:ext cx="5500672" cy="1124287"/>
            <a:chOff x="5865235" y="1765988"/>
            <a:chExt cx="3647182" cy="1124287"/>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a:solidFill>
                    <a:schemeClr val="tx1">
                      <a:lumMod val="75000"/>
                      <a:lumOff val="25000"/>
                    </a:schemeClr>
                  </a:solidFill>
                </a:rPr>
                <a:t>Qué es MBO</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830997"/>
            </a:xfrm>
            <a:prstGeom prst="rect">
              <a:avLst/>
            </a:prstGeom>
            <a:noFill/>
          </p:spPr>
          <p:txBody>
            <a:bodyPr wrap="square" rtlCol="0">
              <a:spAutoFit/>
            </a:bodyPr>
            <a:lstStyle/>
            <a:p>
              <a:r>
                <a:rPr lang="en-US" altLang="ko-KR" sz="1200">
                  <a:solidFill>
                    <a:schemeClr val="tx1">
                      <a:lumMod val="75000"/>
                      <a:lumOff val="25000"/>
                    </a:schemeClr>
                  </a:solidFill>
                </a:rPr>
                <a:t>Específicamente, esta teoría de gestión es un método de evaluación de empleados en las empresas, centrado sin embargo no en las competencias de los sujetos, sino en la consecución de los objetivos y por tanto en los resultados.</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706646" y="3620546"/>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957327" y="3542289"/>
            <a:ext cx="5500672" cy="939621"/>
            <a:chOff x="5865235" y="2880785"/>
            <a:chExt cx="3647182" cy="939621"/>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a:solidFill>
                    <a:schemeClr val="tx1">
                      <a:lumMod val="75000"/>
                      <a:lumOff val="25000"/>
                    </a:schemeClr>
                  </a:solidFill>
                </a:rPr>
                <a:t>Proceso / Método del MBO</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646331"/>
            </a:xfrm>
            <a:prstGeom prst="rect">
              <a:avLst/>
            </a:prstGeom>
            <a:noFill/>
          </p:spPr>
          <p:txBody>
            <a:bodyPr wrap="square" rtlCol="0">
              <a:spAutoFit/>
            </a:bodyPr>
            <a:lstStyle/>
            <a:p>
              <a:r>
                <a:rPr lang="en-US" altLang="ko-KR" sz="1200">
                  <a:solidFill>
                    <a:schemeClr val="tx1">
                      <a:lumMod val="75000"/>
                      <a:lumOff val="25000"/>
                    </a:schemeClr>
                  </a:solidFill>
                </a:rPr>
                <a:t>Partiendo de la declinación de los objetivos estratégicos de la empresa, pasa a identificar los objetivos operativos de cada área de negocio, y entonces los convierte en planes de acción y, finalmente, en objetivos individuales.</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706646" y="4800861"/>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957327" y="4722604"/>
            <a:ext cx="5500672" cy="947936"/>
            <a:chOff x="5865235" y="3995582"/>
            <a:chExt cx="3647182" cy="947936"/>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a:solidFill>
                    <a:schemeClr val="tx1">
                      <a:lumMod val="75000"/>
                      <a:lumOff val="25000"/>
                    </a:schemeClr>
                  </a:solidFill>
                </a:rPr>
                <a:t>Ventajas y desventajas del MBO</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97187"/>
              <a:ext cx="3646840" cy="646331"/>
            </a:xfrm>
            <a:prstGeom prst="rect">
              <a:avLst/>
            </a:prstGeom>
            <a:noFill/>
          </p:spPr>
          <p:txBody>
            <a:bodyPr wrap="square" rtlCol="0">
              <a:spAutoFit/>
            </a:bodyPr>
            <a:lstStyle/>
            <a:p>
              <a:r>
                <a:rPr lang="en-US" altLang="ko-KR" sz="1200">
                  <a:solidFill>
                    <a:schemeClr val="tx1">
                      <a:lumMod val="75000"/>
                      <a:lumOff val="25000"/>
                    </a:schemeClr>
                  </a:solidFill>
                </a:rPr>
                <a:t>Incluso cuando se aplica escrupulosa y cuidadosamente, la metodología MBO tiene sus limitaciones, que, en parte debido a la creciente inestabilidad del entorno social y de los mercados, puede hacerla ineficaz.</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330791" y="2867903"/>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3929206" y="357258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7505699" y="89421"/>
            <a:ext cx="4339111"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a:t>
            </a:r>
            <a:r>
              <a:rPr lang="en-US" altLang="ko-KR" sz="3200" b="1" dirty="0">
                <a:solidFill>
                  <a:srgbClr val="F36A0D"/>
                </a:solidFill>
                <a:latin typeface="Trebuchet MS" panose="020B0603020202020204" pitchFamily="34" charset="0"/>
                <a:cs typeface="Arial" pitchFamily="34" charset="0"/>
              </a:rPr>
              <a:t>1 </a:t>
            </a:r>
            <a:r>
              <a:rPr lang="en-US" altLang="ko-KR" sz="3200" b="1">
                <a:solidFill>
                  <a:srgbClr val="F36A0D"/>
                </a:solidFill>
                <a:latin typeface="Trebuchet MS" panose="020B0603020202020204" pitchFamily="34" charset="0"/>
                <a:cs typeface="Arial" pitchFamily="34" charset="0"/>
              </a:rPr>
              <a:t>– Gestión por Objetivos</a:t>
            </a:r>
            <a:endParaRPr lang="en-US" altLang="ko-KR" sz="32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776338" y="2773707"/>
            <a:ext cx="3990687" cy="523220"/>
          </a:xfrm>
          <a:prstGeom prst="rect">
            <a:avLst/>
          </a:prstGeom>
          <a:noFill/>
        </p:spPr>
        <p:txBody>
          <a:bodyPr wrap="square" rtlCol="0">
            <a:spAutoFit/>
          </a:bodyPr>
          <a:lstStyle/>
          <a:p>
            <a:r>
              <a:rPr lang="en-US" altLang="ko-KR" sz="2800" b="1">
                <a:solidFill>
                  <a:srgbClr val="0594A9"/>
                </a:solidFill>
                <a:latin typeface="Trebuchet MS" panose="020B0603020202020204" pitchFamily="34" charset="0"/>
                <a:cs typeface="Arial" pitchFamily="34" charset="0"/>
              </a:rPr>
              <a:t>Secciones </a:t>
            </a:r>
            <a:r>
              <a:rPr lang="en-US" altLang="ko-KR" sz="2800" b="1" dirty="0">
                <a:solidFill>
                  <a:srgbClr val="0594A9"/>
                </a:solidFill>
                <a:latin typeface="Trebuchet MS" panose="020B0603020202020204" pitchFamily="34" charset="0"/>
                <a:cs typeface="Arial" pitchFamily="34" charset="0"/>
              </a:rPr>
              <a:t>1-3</a:t>
            </a:r>
            <a:endParaRPr lang="en-US" altLang="ko-KR" sz="2000" b="1" dirty="0">
              <a:solidFill>
                <a:srgbClr val="0594A9"/>
              </a:solidFill>
              <a:latin typeface="Trebuchet MS" panose="020B0603020202020204" pitchFamily="34" charset="0"/>
              <a:cs typeface="Arial" pitchFamily="34" charset="0"/>
            </a:endParaRPr>
          </a:p>
        </p:txBody>
      </p:sp>
      <p:pic>
        <p:nvPicPr>
          <p:cNvPr id="47" name="Onlinemedien 3" title="MBO | What is Management By Objective? | Advantages and Disadvantages of MBO">
            <a:hlinkClick r:id="" action="ppaction://media"/>
            <a:extLst>
              <a:ext uri="{FF2B5EF4-FFF2-40B4-BE49-F238E27FC236}">
                <a16:creationId xmlns:a16="http://schemas.microsoft.com/office/drawing/2014/main" xmlns="" id="{B56E1421-8ABC-406C-94D2-13D8D897F88B}"/>
              </a:ext>
            </a:extLst>
          </p:cNvPr>
          <p:cNvPicPr>
            <a:picLocks noRot="1" noChangeAspect="1"/>
          </p:cNvPicPr>
          <p:nvPr>
            <a:videoFile r:link="rId1"/>
          </p:nvPr>
        </p:nvPicPr>
        <p:blipFill>
          <a:blip r:embed="rId4"/>
          <a:stretch>
            <a:fillRect/>
          </a:stretch>
        </p:blipFill>
        <p:spPr>
          <a:xfrm>
            <a:off x="1235139" y="3646349"/>
            <a:ext cx="3209202" cy="1813198"/>
          </a:xfrm>
          <a:prstGeom prst="rect">
            <a:avLst/>
          </a:prstGeom>
        </p:spPr>
      </p:pic>
      <p:sp>
        <p:nvSpPr>
          <p:cNvPr id="4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50" name="Immagine 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7"/>
                                        </p:tgtEl>
                                      </p:cBhvr>
                                    </p:cmd>
                                  </p:childTnLst>
                                </p:cTn>
                              </p:par>
                            </p:childTnLst>
                          </p:cTn>
                        </p:par>
                      </p:childTnLst>
                    </p:cTn>
                  </p:par>
                </p:childTnLst>
              </p:cTn>
              <p:nextCondLst>
                <p:cond evt="onClick" delay="0">
                  <p:tgtEl>
                    <p:spTgt spid="47"/>
                  </p:tgtEl>
                </p:cond>
              </p:nextCondLst>
            </p:seq>
            <p:video>
              <p:cMediaNode vol="80000">
                <p:cTn id="12" fill="hold" display="0">
                  <p:stCondLst>
                    <p:cond delay="indefinite"/>
                  </p:stCondLst>
                </p:cTn>
                <p:tgtEl>
                  <p:spTgt spid="4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4907515"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1 – </a:t>
            </a:r>
            <a:r>
              <a:rPr lang="en-US" altLang="ko-KR" sz="2400" b="1">
                <a:solidFill>
                  <a:srgbClr val="0594A9"/>
                </a:solidFill>
                <a:latin typeface="Trebuchet MS" panose="020B0603020202020204" pitchFamily="34" charset="0"/>
                <a:cs typeface="Calibri" panose="020F0502020204030204" pitchFamily="34" charset="0"/>
              </a:rPr>
              <a:t>Qué es 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pSp>
        <p:nvGrpSpPr>
          <p:cNvPr id="8" name="Group 27">
            <a:extLst>
              <a:ext uri="{FF2B5EF4-FFF2-40B4-BE49-F238E27FC236}">
                <a16:creationId xmlns:a16="http://schemas.microsoft.com/office/drawing/2014/main" xmlns="" id="{782DAF2F-8C89-449F-B438-A126EC6F5EDD}"/>
              </a:ext>
            </a:extLst>
          </p:cNvPr>
          <p:cNvGrpSpPr/>
          <p:nvPr/>
        </p:nvGrpSpPr>
        <p:grpSpPr>
          <a:xfrm>
            <a:off x="274088" y="2323859"/>
            <a:ext cx="199272" cy="206152"/>
            <a:chOff x="2411760" y="3708613"/>
            <a:chExt cx="206152" cy="206152"/>
          </a:xfrm>
        </p:grpSpPr>
        <p:sp>
          <p:nvSpPr>
            <p:cNvPr id="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473359" y="2219150"/>
            <a:ext cx="5416453" cy="3416320"/>
          </a:xfrm>
          <a:prstGeom prst="rect">
            <a:avLst/>
          </a:prstGeom>
          <a:noFill/>
        </p:spPr>
        <p:txBody>
          <a:bodyPr wrap="square" rtlCol="0">
            <a:spAutoFit/>
          </a:bodyPr>
          <a:lstStyle/>
          <a:p>
            <a:pPr algn="just">
              <a:defRPr/>
            </a:pPr>
            <a:r>
              <a:rPr lang="en-US" altLang="es-ES" b="1">
                <a:cs typeface="Arial" panose="020B0604020202020204" pitchFamily="34" charset="0"/>
              </a:rPr>
              <a:t>Gestión por Objetivos </a:t>
            </a:r>
            <a:r>
              <a:rPr lang="en-US" altLang="es-ES">
                <a:cs typeface="Arial" panose="020B0604020202020204" pitchFamily="34" charset="0"/>
              </a:rPr>
              <a:t>(Management by Objectives – MBO) es un enfoque estratégico para mejorar el rendimiento de una organización. </a:t>
            </a:r>
            <a:endParaRPr lang="en-US" altLang="es-ES" dirty="0">
              <a:cs typeface="Arial" panose="020B0604020202020204" pitchFamily="34" charset="0"/>
            </a:endParaRPr>
          </a:p>
          <a:p>
            <a:pPr>
              <a:defRPr/>
            </a:pPr>
            <a:endParaRPr lang="en-US" altLang="es-ES" dirty="0">
              <a:cs typeface="Arial" panose="020B0604020202020204" pitchFamily="34" charset="0"/>
            </a:endParaRPr>
          </a:p>
          <a:p>
            <a:pPr marL="285750" indent="-285750">
              <a:buFont typeface="Arial" panose="020B0604020202020204" pitchFamily="34" charset="0"/>
              <a:buChar char="•"/>
              <a:defRPr/>
            </a:pPr>
            <a:r>
              <a:rPr lang="en-US" altLang="es-ES">
                <a:cs typeface="Arial" panose="020B0604020202020204" pitchFamily="34" charset="0"/>
              </a:rPr>
              <a:t>Definición a </a:t>
            </a:r>
            <a:r>
              <a:rPr lang="en-US" altLang="es-ES" b="1">
                <a:cs typeface="Arial" panose="020B0604020202020204" pitchFamily="34" charset="0"/>
              </a:rPr>
              <a:t>largo plazo</a:t>
            </a:r>
            <a:r>
              <a:rPr lang="en-US" altLang="es-ES">
                <a:cs typeface="Arial" panose="020B0604020202020204" pitchFamily="34" charset="0"/>
              </a:rPr>
              <a:t> (normalmente anual) de los objetivos de la empresa (principalmente “</a:t>
            </a:r>
            <a:r>
              <a:rPr lang="en-US" altLang="es-ES" b="1">
                <a:cs typeface="Arial" panose="020B0604020202020204" pitchFamily="34" charset="0"/>
              </a:rPr>
              <a:t>de arriba hacia abajo</a:t>
            </a:r>
            <a:r>
              <a:rPr lang="en-US" altLang="es-ES">
                <a:cs typeface="Arial" panose="020B0604020202020204" pitchFamily="34" charset="0"/>
              </a:rPr>
              <a:t>")</a:t>
            </a:r>
            <a:endParaRPr lang="en-US" altLang="es-ES" dirty="0">
              <a:cs typeface="Arial" panose="020B0604020202020204" pitchFamily="34" charset="0"/>
            </a:endParaRPr>
          </a:p>
          <a:p>
            <a:pPr>
              <a:defRPr/>
            </a:pPr>
            <a:endParaRPr lang="en-US" altLang="es-ES" dirty="0">
              <a:cs typeface="Arial" panose="020B0604020202020204" pitchFamily="34" charset="0"/>
            </a:endParaRPr>
          </a:p>
          <a:p>
            <a:pPr marL="285750" indent="-285750">
              <a:buFont typeface="Arial" panose="020B0604020202020204" pitchFamily="34" charset="0"/>
              <a:buChar char="•"/>
              <a:defRPr/>
            </a:pPr>
            <a:r>
              <a:rPr lang="en-US" altLang="es-ES">
                <a:cs typeface="Arial" panose="020B0604020202020204" pitchFamily="34" charset="0"/>
              </a:rPr>
              <a:t>Logro de objetivos: medidos, evaluados y, en el mejor de los casos, recompensados (</a:t>
            </a:r>
            <a:r>
              <a:rPr lang="en-US" altLang="es-ES" b="1">
                <a:cs typeface="Arial" panose="020B0604020202020204" pitchFamily="34" charset="0"/>
              </a:rPr>
              <a:t>Bonus</a:t>
            </a:r>
            <a:r>
              <a:rPr lang="en-US" altLang="es-ES">
                <a:cs typeface="Arial" panose="020B0604020202020204" pitchFamily="34" charset="0"/>
              </a:rPr>
              <a:t>) en función de los resultados al final del año.</a:t>
            </a:r>
            <a:endParaRPr lang="es-ES" dirty="0">
              <a:cs typeface="Calibri" panose="020F0502020204030204" pitchFamily="34" charset="0"/>
            </a:endParaRPr>
          </a:p>
          <a:p>
            <a:endParaRPr lang="de-DE" dirty="0"/>
          </a:p>
        </p:txBody>
      </p:sp>
      <p:sp>
        <p:nvSpPr>
          <p:cNvPr id="5" name="Gleichschenkliges Dreieck 4"/>
          <p:cNvSpPr/>
          <p:nvPr/>
        </p:nvSpPr>
        <p:spPr>
          <a:xfrm>
            <a:off x="6500059" y="1899996"/>
            <a:ext cx="3597735" cy="847725"/>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lumMod val="65000"/>
                    <a:lumOff val="35000"/>
                  </a:schemeClr>
                </a:solidFill>
              </a:rPr>
              <a:t>Estrategia general</a:t>
            </a:r>
            <a:endParaRPr lang="de-DE" sz="1200" dirty="0">
              <a:solidFill>
                <a:schemeClr val="tx1">
                  <a:lumMod val="65000"/>
                  <a:lumOff val="35000"/>
                </a:schemeClr>
              </a:solidFill>
            </a:endParaRPr>
          </a:p>
          <a:p>
            <a:pPr lvl="0" algn="ctr"/>
            <a:r>
              <a:rPr lang="de-DE" sz="1200">
                <a:solidFill>
                  <a:schemeClr val="tx1">
                    <a:lumMod val="65000"/>
                    <a:lumOff val="35000"/>
                  </a:schemeClr>
                </a:solidFill>
              </a:rPr>
              <a:t>Objetivos organizativos</a:t>
            </a:r>
            <a:endParaRPr lang="de-DE" sz="1200" dirty="0">
              <a:solidFill>
                <a:schemeClr val="tx1">
                  <a:lumMod val="65000"/>
                  <a:lumOff val="35000"/>
                </a:schemeClr>
              </a:solidFill>
            </a:endParaRPr>
          </a:p>
          <a:p>
            <a:pPr algn="ctr"/>
            <a:endParaRPr lang="de-DE" dirty="0"/>
          </a:p>
        </p:txBody>
      </p:sp>
      <p:sp>
        <p:nvSpPr>
          <p:cNvPr id="6" name="Gleichschenkliges Dreieck 5"/>
          <p:cNvSpPr/>
          <p:nvPr/>
        </p:nvSpPr>
        <p:spPr>
          <a:xfrm>
            <a:off x="6500058" y="3093331"/>
            <a:ext cx="1870501" cy="923925"/>
          </a:xfrm>
          <a:prstGeom prst="triangle">
            <a:avLst/>
          </a:prstGeom>
          <a:solidFill>
            <a:srgbClr val="0594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t>Objetivos divisionales</a:t>
            </a:r>
            <a:endParaRPr lang="de-DE" sz="1200" dirty="0"/>
          </a:p>
        </p:txBody>
      </p:sp>
      <p:sp>
        <p:nvSpPr>
          <p:cNvPr id="15" name="Gleichschenkliges Dreieck 14"/>
          <p:cNvSpPr/>
          <p:nvPr/>
        </p:nvSpPr>
        <p:spPr>
          <a:xfrm>
            <a:off x="8414040" y="3093330"/>
            <a:ext cx="1870502" cy="923925"/>
          </a:xfrm>
          <a:prstGeom prst="triangle">
            <a:avLst/>
          </a:prstGeom>
          <a:solidFill>
            <a:srgbClr val="0594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t>Objetivos divisionales</a:t>
            </a:r>
            <a:endParaRPr lang="de-DE" sz="1200" dirty="0"/>
          </a:p>
        </p:txBody>
      </p:sp>
      <p:sp>
        <p:nvSpPr>
          <p:cNvPr id="11" name="Gleichschenkliges Dreieck 10"/>
          <p:cNvSpPr/>
          <p:nvPr/>
        </p:nvSpPr>
        <p:spPr>
          <a:xfrm>
            <a:off x="6500059" y="4362866"/>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p:cNvSpPr/>
          <p:nvPr/>
        </p:nvSpPr>
        <p:spPr>
          <a:xfrm>
            <a:off x="7509274" y="4371269"/>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leichschenkliges Dreieck 17"/>
          <p:cNvSpPr/>
          <p:nvPr/>
        </p:nvSpPr>
        <p:spPr>
          <a:xfrm>
            <a:off x="8518489" y="4371269"/>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leichschenkliges Dreieck 18"/>
          <p:cNvSpPr/>
          <p:nvPr/>
        </p:nvSpPr>
        <p:spPr>
          <a:xfrm>
            <a:off x="9423255" y="4362864"/>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p:cNvCxnSpPr/>
          <p:nvPr/>
        </p:nvCxnSpPr>
        <p:spPr>
          <a:xfrm>
            <a:off x="670516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3" name="Gerader Verbinder 22"/>
          <p:cNvCxnSpPr/>
          <p:nvPr/>
        </p:nvCxnSpPr>
        <p:spPr>
          <a:xfrm>
            <a:off x="697186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p:cNvCxnSpPr/>
          <p:nvPr/>
        </p:nvCxnSpPr>
        <p:spPr>
          <a:xfrm>
            <a:off x="77052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p:cNvCxnSpPr/>
          <p:nvPr/>
        </p:nvCxnSpPr>
        <p:spPr>
          <a:xfrm>
            <a:off x="79719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6" name="Gerader Verbinder 25"/>
          <p:cNvCxnSpPr/>
          <p:nvPr/>
        </p:nvCxnSpPr>
        <p:spPr>
          <a:xfrm>
            <a:off x="87339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7" name="Gerader Verbinder 26"/>
          <p:cNvCxnSpPr/>
          <p:nvPr/>
        </p:nvCxnSpPr>
        <p:spPr>
          <a:xfrm>
            <a:off x="90006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8" name="Gerader Verbinder 27"/>
          <p:cNvCxnSpPr/>
          <p:nvPr/>
        </p:nvCxnSpPr>
        <p:spPr>
          <a:xfrm>
            <a:off x="961981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9" name="Gerader Verbinder 28"/>
          <p:cNvCxnSpPr/>
          <p:nvPr/>
        </p:nvCxnSpPr>
        <p:spPr>
          <a:xfrm>
            <a:off x="9886511" y="5282685"/>
            <a:ext cx="0" cy="558492"/>
          </a:xfrm>
          <a:prstGeom prst="line">
            <a:avLst/>
          </a:prstGeom>
        </p:spPr>
        <p:style>
          <a:lnRef idx="1">
            <a:schemeClr val="dk1"/>
          </a:lnRef>
          <a:fillRef idx="0">
            <a:schemeClr val="dk1"/>
          </a:fillRef>
          <a:effectRef idx="0">
            <a:schemeClr val="dk1"/>
          </a:effectRef>
          <a:fontRef idx="minor">
            <a:schemeClr val="tx1"/>
          </a:fontRef>
        </p:style>
      </p:cxnSp>
      <p:sp>
        <p:nvSpPr>
          <p:cNvPr id="16" name="Ellipse 15"/>
          <p:cNvSpPr/>
          <p:nvPr/>
        </p:nvSpPr>
        <p:spPr>
          <a:xfrm>
            <a:off x="6593183"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p:cNvSpPr/>
          <p:nvPr/>
        </p:nvSpPr>
        <p:spPr>
          <a:xfrm>
            <a:off x="6880178"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7593523"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7880518"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8630994"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8917989"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9516819"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9803814"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Legende mit Pfeil nach links 42"/>
          <p:cNvSpPr/>
          <p:nvPr/>
        </p:nvSpPr>
        <p:spPr>
          <a:xfrm>
            <a:off x="10193758" y="5506703"/>
            <a:ext cx="1752433" cy="668947"/>
          </a:xfrm>
          <a:prstGeom prst="leftArrowCallout">
            <a:avLst/>
          </a:prstGeom>
          <a:solidFill>
            <a:schemeClr val="accent2">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de-DE" sz="1200">
                <a:solidFill>
                  <a:schemeClr val="tx1">
                    <a:lumMod val="65000"/>
                    <a:lumOff val="35000"/>
                  </a:schemeClr>
                </a:solidFill>
              </a:rPr>
              <a:t>Objetivos individuales</a:t>
            </a:r>
            <a:endParaRPr lang="de-DE" sz="1200" dirty="0">
              <a:solidFill>
                <a:schemeClr val="tx1">
                  <a:lumMod val="65000"/>
                  <a:lumOff val="35000"/>
                </a:schemeClr>
              </a:solidFill>
            </a:endParaRPr>
          </a:p>
          <a:p>
            <a:pPr algn="ctr"/>
            <a:endParaRPr lang="de-DE" sz="1200" dirty="0">
              <a:solidFill>
                <a:schemeClr val="tx1">
                  <a:lumMod val="65000"/>
                  <a:lumOff val="35000"/>
                </a:schemeClr>
              </a:solidFill>
            </a:endParaRPr>
          </a:p>
        </p:txBody>
      </p:sp>
      <p:sp>
        <p:nvSpPr>
          <p:cNvPr id="44" name="Legende mit Pfeil nach links 43"/>
          <p:cNvSpPr/>
          <p:nvPr/>
        </p:nvSpPr>
        <p:spPr>
          <a:xfrm>
            <a:off x="10193758" y="4371269"/>
            <a:ext cx="1752436" cy="690867"/>
          </a:xfrm>
          <a:prstGeom prst="leftArrowCallout">
            <a:avLst/>
          </a:prstGeom>
          <a:solidFill>
            <a:schemeClr val="accent3">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de-DE" sz="1200">
                <a:solidFill>
                  <a:schemeClr val="tx1">
                    <a:lumMod val="65000"/>
                    <a:lumOff val="35000"/>
                  </a:schemeClr>
                </a:solidFill>
              </a:rPr>
              <a:t>Objetivo de sucursal/</a:t>
            </a:r>
          </a:p>
          <a:p>
            <a:pPr lvl="0"/>
            <a:r>
              <a:rPr lang="de-DE" sz="1200">
                <a:solidFill>
                  <a:schemeClr val="tx1">
                    <a:lumMod val="65000"/>
                    <a:lumOff val="35000"/>
                  </a:schemeClr>
                </a:solidFill>
              </a:rPr>
              <a:t>departamento</a:t>
            </a:r>
            <a:endParaRPr lang="de-DE" sz="1200" dirty="0">
              <a:solidFill>
                <a:schemeClr val="tx1">
                  <a:lumMod val="65000"/>
                  <a:lumOff val="35000"/>
                </a:schemeClr>
              </a:solidFill>
            </a:endParaRPr>
          </a:p>
          <a:p>
            <a:pPr algn="ctr"/>
            <a:endParaRPr lang="de-DE" sz="1200" dirty="0">
              <a:solidFill>
                <a:schemeClr val="tx1">
                  <a:lumMod val="65000"/>
                  <a:lumOff val="35000"/>
                </a:schemeClr>
              </a:solidFill>
            </a:endParaRPr>
          </a:p>
        </p:txBody>
      </p:sp>
      <p:sp>
        <p:nvSpPr>
          <p:cNvPr id="46" name="TextBox 3">
            <a:extLst>
              <a:ext uri="{FF2B5EF4-FFF2-40B4-BE49-F238E27FC236}">
                <a16:creationId xmlns:a16="http://schemas.microsoft.com/office/drawing/2014/main" xmlns="" id="{CAF9741C-599E-428A-910B-CCC6F833C4E3}"/>
              </a:ext>
            </a:extLst>
          </p:cNvPr>
          <p:cNvSpPr txBox="1"/>
          <p:nvPr/>
        </p:nvSpPr>
        <p:spPr>
          <a:xfrm>
            <a:off x="7505699" y="89421"/>
            <a:ext cx="4339111"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a:t>
            </a:r>
            <a:r>
              <a:rPr lang="en-US" altLang="ko-KR" sz="3200" b="1" dirty="0">
                <a:solidFill>
                  <a:srgbClr val="F36A0D"/>
                </a:solidFill>
                <a:latin typeface="Trebuchet MS" panose="020B0603020202020204" pitchFamily="34" charset="0"/>
                <a:cs typeface="Arial" pitchFamily="34" charset="0"/>
              </a:rPr>
              <a:t>1 </a:t>
            </a:r>
            <a:r>
              <a:rPr lang="en-US" altLang="ko-KR" sz="3200" b="1">
                <a:solidFill>
                  <a:srgbClr val="F36A0D"/>
                </a:solidFill>
                <a:latin typeface="Trebuchet MS" panose="020B0603020202020204" pitchFamily="34" charset="0"/>
                <a:cs typeface="Arial" pitchFamily="34" charset="0"/>
              </a:rPr>
              <a:t>– Gestión por Objetivos</a:t>
            </a:r>
            <a:endParaRPr lang="en-US" altLang="ko-KR" sz="3200" b="1" dirty="0">
              <a:solidFill>
                <a:srgbClr val="F36A0D"/>
              </a:solidFill>
              <a:latin typeface="Trebuchet MS" panose="020B0603020202020204" pitchFamily="34" charset="0"/>
              <a:cs typeface="Arial" pitchFamily="34" charset="0"/>
            </a:endParaRPr>
          </a:p>
        </p:txBody>
      </p:sp>
      <p:sp>
        <p:nvSpPr>
          <p:cNvPr id="4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48" name="Immagine 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55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8878877"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a:t>
            </a:r>
            <a:r>
              <a:rPr lang="en-GB" altLang="es-ES" sz="2400" b="1" dirty="0">
                <a:solidFill>
                  <a:srgbClr val="0594A9"/>
                </a:solidFill>
                <a:latin typeface="Trebuchet MS" panose="020B0603020202020204" pitchFamily="34" charset="0"/>
                <a:cs typeface="Calibri" panose="020F0502020204030204" pitchFamily="34" charset="0"/>
              </a:rPr>
              <a:t>2 </a:t>
            </a:r>
            <a:r>
              <a:rPr lang="en-GB" altLang="es-ES" sz="2400" b="1">
                <a:solidFill>
                  <a:srgbClr val="0594A9"/>
                </a:solidFill>
                <a:latin typeface="Trebuchet MS" panose="020B0603020202020204" pitchFamily="34" charset="0"/>
                <a:cs typeface="Calibri" panose="020F0502020204030204" pitchFamily="34" charset="0"/>
              </a:rPr>
              <a:t>- </a:t>
            </a:r>
            <a:r>
              <a:rPr lang="en-US" altLang="ko-KR" sz="2400" b="1">
                <a:solidFill>
                  <a:srgbClr val="0594A9"/>
                </a:solidFill>
                <a:latin typeface="Trebuchet MS" panose="020B0603020202020204" pitchFamily="34" charset="0"/>
                <a:cs typeface="Calibri" panose="020F0502020204030204" pitchFamily="34" charset="0"/>
              </a:rPr>
              <a:t>Proceso / Método del </a:t>
            </a:r>
            <a:r>
              <a:rPr lang="en-US" altLang="ko-KR" sz="2400" b="1" dirty="0">
                <a:solidFill>
                  <a:srgbClr val="0594A9"/>
                </a:solidFill>
                <a:latin typeface="Trebuchet MS" panose="020B0603020202020204" pitchFamily="34" charset="0"/>
                <a:cs typeface="Calibri" panose="020F0502020204030204" pitchFamily="34" charset="0"/>
              </a:rPr>
              <a:t>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 name="Textfeld 1"/>
          <p:cNvSpPr txBox="1"/>
          <p:nvPr/>
        </p:nvSpPr>
        <p:spPr>
          <a:xfrm>
            <a:off x="6385251" y="5222211"/>
            <a:ext cx="5250236" cy="923330"/>
          </a:xfrm>
          <a:prstGeom prst="rect">
            <a:avLst/>
          </a:prstGeom>
          <a:noFill/>
        </p:spPr>
        <p:txBody>
          <a:bodyPr wrap="square" rtlCol="0">
            <a:spAutoFit/>
          </a:bodyPr>
          <a:lstStyle/>
          <a:p>
            <a:pPr marL="285750" indent="-285750">
              <a:buFont typeface="Arial" panose="020B0604020202020204" pitchFamily="34" charset="0"/>
              <a:buChar char="•"/>
            </a:pPr>
            <a:r>
              <a:rPr lang="en-US"/>
              <a:t>Los objetivos deben ser </a:t>
            </a:r>
            <a:r>
              <a:rPr lang="en-US" b="1"/>
              <a:t>S</a:t>
            </a:r>
            <a:r>
              <a:rPr lang="en-US" b="1" dirty="0"/>
              <a:t>.M.A.R.T </a:t>
            </a:r>
          </a:p>
          <a:p>
            <a:r>
              <a:rPr lang="en-US"/>
              <a:t>     (E</a:t>
            </a:r>
            <a:r>
              <a:rPr lang="en-US" b="1"/>
              <a:t>S</a:t>
            </a:r>
            <a:r>
              <a:rPr lang="en-US"/>
              <a:t>pecíficos, </a:t>
            </a:r>
            <a:r>
              <a:rPr lang="en-US" b="1"/>
              <a:t>M</a:t>
            </a:r>
            <a:r>
              <a:rPr lang="en-US"/>
              <a:t>edibles, </a:t>
            </a:r>
            <a:r>
              <a:rPr lang="en-US" b="1"/>
              <a:t>A</a:t>
            </a:r>
            <a:r>
              <a:rPr lang="en-US"/>
              <a:t>lcanzables, </a:t>
            </a:r>
            <a:r>
              <a:rPr lang="en-US" b="1"/>
              <a:t>R</a:t>
            </a:r>
            <a:r>
              <a:rPr lang="en-US"/>
              <a:t>ealistas, </a:t>
            </a:r>
            <a:r>
              <a:rPr lang="en-US" b="1"/>
              <a:t>T</a:t>
            </a:r>
            <a:r>
              <a:rPr lang="en-US"/>
              <a:t>emporales)</a:t>
            </a:r>
            <a:r>
              <a:rPr lang="de-DE"/>
              <a:t> </a:t>
            </a:r>
            <a:endParaRPr lang="de-DE" dirty="0"/>
          </a:p>
        </p:txBody>
      </p:sp>
      <p:pic>
        <p:nvPicPr>
          <p:cNvPr id="1026" name="Picture 2" descr="Management By Objectives PPT Slid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76" t="15017" r="10295" b="4268"/>
          <a:stretch/>
        </p:blipFill>
        <p:spPr bwMode="auto">
          <a:xfrm>
            <a:off x="6752104" y="1506238"/>
            <a:ext cx="4516531" cy="349505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33">
            <a:extLst>
              <a:ext uri="{FF2B5EF4-FFF2-40B4-BE49-F238E27FC236}">
                <a16:creationId xmlns:a16="http://schemas.microsoft.com/office/drawing/2014/main" xmlns="" id="{8BE2F911-DB9A-40CA-BD2A-97F23CDE284A}"/>
              </a:ext>
            </a:extLst>
          </p:cNvPr>
          <p:cNvGrpSpPr/>
          <p:nvPr/>
        </p:nvGrpSpPr>
        <p:grpSpPr>
          <a:xfrm>
            <a:off x="274086" y="2317760"/>
            <a:ext cx="199272" cy="206152"/>
            <a:chOff x="2411760" y="3708613"/>
            <a:chExt cx="206152" cy="206152"/>
          </a:xfrm>
        </p:grpSpPr>
        <p:sp>
          <p:nvSpPr>
            <p:cNvPr id="17"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8"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803733" y="2777878"/>
            <a:ext cx="5217134" cy="2862322"/>
          </a:xfrm>
          <a:prstGeom prst="rect">
            <a:avLst/>
          </a:prstGeom>
          <a:noFill/>
        </p:spPr>
        <p:txBody>
          <a:bodyPr wrap="none" rtlCol="0">
            <a:spAutoFit/>
          </a:bodyPr>
          <a:lstStyle/>
          <a:p>
            <a:r>
              <a:rPr lang="en-US" dirty="0"/>
              <a:t>1</a:t>
            </a:r>
            <a:r>
              <a:rPr lang="en-US"/>
              <a:t>. </a:t>
            </a:r>
            <a:r>
              <a:rPr lang="en-US" b="1"/>
              <a:t>Definición del objetivo</a:t>
            </a:r>
            <a:r>
              <a:rPr lang="en-US"/>
              <a:t>: </a:t>
            </a:r>
            <a:endParaRPr lang="en-US" dirty="0"/>
          </a:p>
          <a:p>
            <a:r>
              <a:rPr lang="en-US" dirty="0"/>
              <a:t>	</a:t>
            </a:r>
            <a:r>
              <a:rPr lang="en-US"/>
              <a:t>- ¿Qué quiero conseguir, en cuánto tiempo?</a:t>
            </a:r>
            <a:endParaRPr lang="en-US" dirty="0"/>
          </a:p>
          <a:p>
            <a:r>
              <a:rPr lang="en-US" dirty="0"/>
              <a:t>2</a:t>
            </a:r>
            <a:r>
              <a:rPr lang="en-US"/>
              <a:t>. </a:t>
            </a:r>
            <a:r>
              <a:rPr lang="en-US" b="1"/>
              <a:t>Participación</a:t>
            </a:r>
            <a:r>
              <a:rPr lang="en-US"/>
              <a:t> del equipo: </a:t>
            </a:r>
            <a:endParaRPr lang="en-US" dirty="0"/>
          </a:p>
          <a:p>
            <a:r>
              <a:rPr lang="en-US" dirty="0"/>
              <a:t>	</a:t>
            </a:r>
            <a:r>
              <a:rPr lang="en-US"/>
              <a:t>- ¿Con qué recursos puedo/podré contar?</a:t>
            </a:r>
            <a:endParaRPr lang="en-US" dirty="0"/>
          </a:p>
          <a:p>
            <a:r>
              <a:rPr lang="en-US" dirty="0"/>
              <a:t>3</a:t>
            </a:r>
            <a:r>
              <a:rPr lang="en-US"/>
              <a:t>. </a:t>
            </a:r>
            <a:r>
              <a:rPr lang="en-US" b="1"/>
              <a:t>Asignación</a:t>
            </a:r>
            <a:r>
              <a:rPr lang="en-US"/>
              <a:t> de roles y objetivos: </a:t>
            </a:r>
            <a:endParaRPr lang="en-US" dirty="0"/>
          </a:p>
          <a:p>
            <a:r>
              <a:rPr lang="en-US" dirty="0"/>
              <a:t>	</a:t>
            </a:r>
            <a:r>
              <a:rPr lang="en-US"/>
              <a:t>- ¿Qué contribución espero de cada uno?</a:t>
            </a:r>
            <a:endParaRPr lang="en-US" dirty="0"/>
          </a:p>
          <a:p>
            <a:r>
              <a:rPr lang="en-US" dirty="0"/>
              <a:t>4</a:t>
            </a:r>
            <a:r>
              <a:rPr lang="en-US"/>
              <a:t>. </a:t>
            </a:r>
            <a:r>
              <a:rPr lang="en-US" b="1"/>
              <a:t>Medición</a:t>
            </a:r>
            <a:r>
              <a:rPr lang="en-US"/>
              <a:t> en el progreso: </a:t>
            </a:r>
            <a:endParaRPr lang="en-US" dirty="0"/>
          </a:p>
          <a:p>
            <a:r>
              <a:rPr lang="en-US" dirty="0"/>
              <a:t>	</a:t>
            </a:r>
            <a:r>
              <a:rPr lang="en-US"/>
              <a:t>- ¿Dónde estamos? – acciones correctivas</a:t>
            </a:r>
            <a:endParaRPr lang="en-US" dirty="0"/>
          </a:p>
          <a:p>
            <a:r>
              <a:rPr lang="en-US" dirty="0"/>
              <a:t>5</a:t>
            </a:r>
            <a:r>
              <a:rPr lang="en-US"/>
              <a:t>. </a:t>
            </a:r>
            <a:r>
              <a:rPr lang="en-US" b="1"/>
              <a:t>Verificación</a:t>
            </a:r>
            <a:r>
              <a:rPr lang="en-US"/>
              <a:t> final de resultados:</a:t>
            </a:r>
            <a:endParaRPr lang="en-US" dirty="0"/>
          </a:p>
          <a:p>
            <a:r>
              <a:rPr lang="en-US" dirty="0"/>
              <a:t>	</a:t>
            </a:r>
            <a:r>
              <a:rPr lang="en-US"/>
              <a:t>- ¿Objetivo alcanzado?</a:t>
            </a:r>
            <a:endParaRPr lang="de-DE" dirty="0"/>
          </a:p>
        </p:txBody>
      </p:sp>
      <p:sp>
        <p:nvSpPr>
          <p:cNvPr id="4" name="Textfeld 3"/>
          <p:cNvSpPr txBox="1"/>
          <p:nvPr/>
        </p:nvSpPr>
        <p:spPr>
          <a:xfrm>
            <a:off x="473357" y="2219656"/>
            <a:ext cx="4802918" cy="369332"/>
          </a:xfrm>
          <a:prstGeom prst="rect">
            <a:avLst/>
          </a:prstGeom>
          <a:noFill/>
        </p:spPr>
        <p:txBody>
          <a:bodyPr wrap="none" rtlCol="0">
            <a:spAutoFit/>
          </a:bodyPr>
          <a:lstStyle/>
          <a:p>
            <a:r>
              <a:rPr lang="en-US" b="1"/>
              <a:t>Pasos</a:t>
            </a:r>
            <a:r>
              <a:rPr lang="en-US"/>
              <a:t> en el proceso de la gestión por objetivos:</a:t>
            </a:r>
            <a:endParaRPr lang="de-DE" dirty="0"/>
          </a:p>
        </p:txBody>
      </p:sp>
      <p:sp>
        <p:nvSpPr>
          <p:cNvPr id="14" name="Textfeld 13"/>
          <p:cNvSpPr txBox="1"/>
          <p:nvPr/>
        </p:nvSpPr>
        <p:spPr>
          <a:xfrm>
            <a:off x="7318390" y="6239187"/>
            <a:ext cx="4526420" cy="230832"/>
          </a:xfrm>
          <a:prstGeom prst="rect">
            <a:avLst/>
          </a:prstGeom>
          <a:noFill/>
        </p:spPr>
        <p:txBody>
          <a:bodyPr wrap="square" rtlCol="0">
            <a:spAutoFit/>
          </a:bodyPr>
          <a:lstStyle/>
          <a:p>
            <a:r>
              <a:rPr lang="de-DE" sz="900" dirty="0">
                <a:solidFill>
                  <a:schemeClr val="bg1">
                    <a:lumMod val="75000"/>
                  </a:schemeClr>
                </a:solidFill>
              </a:rPr>
              <a:t>Source: https://www.sketchbubble.com/en/presentation-management-by-objectives.html</a:t>
            </a:r>
          </a:p>
        </p:txBody>
      </p:sp>
      <p:sp>
        <p:nvSpPr>
          <p:cNvPr id="19" name="TextBox 3">
            <a:extLst>
              <a:ext uri="{FF2B5EF4-FFF2-40B4-BE49-F238E27FC236}">
                <a16:creationId xmlns:a16="http://schemas.microsoft.com/office/drawing/2014/main" xmlns="" id="{71917213-AEE0-422D-9CE5-681121013A7A}"/>
              </a:ext>
            </a:extLst>
          </p:cNvPr>
          <p:cNvSpPr txBox="1"/>
          <p:nvPr/>
        </p:nvSpPr>
        <p:spPr>
          <a:xfrm>
            <a:off x="7505699" y="89421"/>
            <a:ext cx="4339111"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a:t>
            </a:r>
            <a:r>
              <a:rPr lang="en-US" altLang="ko-KR" sz="3200" b="1" dirty="0">
                <a:solidFill>
                  <a:srgbClr val="F36A0D"/>
                </a:solidFill>
                <a:latin typeface="Trebuchet MS" panose="020B0603020202020204" pitchFamily="34" charset="0"/>
                <a:cs typeface="Arial" pitchFamily="34" charset="0"/>
              </a:rPr>
              <a:t>1 </a:t>
            </a:r>
            <a:r>
              <a:rPr lang="en-US" altLang="ko-KR" sz="3200" b="1">
                <a:solidFill>
                  <a:srgbClr val="F36A0D"/>
                </a:solidFill>
                <a:latin typeface="Trebuchet MS" panose="020B0603020202020204" pitchFamily="34" charset="0"/>
                <a:cs typeface="Arial" pitchFamily="34" charset="0"/>
              </a:rPr>
              <a:t>– Gestión por Objetivos</a:t>
            </a:r>
            <a:endParaRPr lang="en-US" altLang="ko-KR" sz="3200" b="1" dirty="0">
              <a:solidFill>
                <a:srgbClr val="F36A0D"/>
              </a:solidFill>
              <a:latin typeface="Trebuchet MS" panose="020B0603020202020204" pitchFamily="34" charset="0"/>
              <a:cs typeface="Arial" pitchFamily="34" charset="0"/>
            </a:endParaRPr>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21" name="Immagin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9">
            <a:extLst>
              <a:ext uri="{FF2B5EF4-FFF2-40B4-BE49-F238E27FC236}">
                <a16:creationId xmlns:a16="http://schemas.microsoft.com/office/drawing/2014/main" xmlns="" id="{FA6E2EA0-6E66-4A2D-A0FF-7A7C34C30A55}"/>
              </a:ext>
            </a:extLst>
          </p:cNvPr>
          <p:cNvGrpSpPr/>
          <p:nvPr/>
        </p:nvGrpSpPr>
        <p:grpSpPr>
          <a:xfrm>
            <a:off x="274088" y="2016109"/>
            <a:ext cx="199272" cy="206152"/>
            <a:chOff x="2411760" y="3708613"/>
            <a:chExt cx="206152" cy="206152"/>
          </a:xfrm>
        </p:grpSpPr>
        <p:sp>
          <p:nvSpPr>
            <p:cNvPr id="14"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8878877" cy="461665"/>
          </a:xfrm>
          <a:prstGeom prst="rect">
            <a:avLst/>
          </a:prstGeom>
          <a:noFill/>
        </p:spPr>
        <p:txBody>
          <a:bodyPr wrap="square">
            <a:spAutoFit/>
          </a:bodyPr>
          <a:lstStyle/>
          <a:p>
            <a:r>
              <a:rPr lang="en-GB" altLang="es-ES" sz="2400" b="1">
                <a:solidFill>
                  <a:srgbClr val="0594A9"/>
                </a:solidFill>
                <a:latin typeface="Trebuchet MS" panose="020B0603020202020204" pitchFamily="34" charset="0"/>
                <a:cs typeface="Calibri" panose="020F0502020204030204" pitchFamily="34" charset="0"/>
              </a:rPr>
              <a:t>Sección 3 – </a:t>
            </a:r>
            <a:r>
              <a:rPr lang="en-US" altLang="ko-KR" sz="2400" b="1">
                <a:solidFill>
                  <a:srgbClr val="0594A9"/>
                </a:solidFill>
                <a:latin typeface="Trebuchet MS" panose="020B0603020202020204" pitchFamily="34" charset="0"/>
                <a:cs typeface="Calibri" panose="020F0502020204030204" pitchFamily="34" charset="0"/>
              </a:rPr>
              <a:t>Ventajas y desventajas del </a:t>
            </a:r>
            <a:r>
              <a:rPr lang="en-US" sz="2400" b="1">
                <a:solidFill>
                  <a:srgbClr val="0594A9"/>
                </a:solidFill>
                <a:latin typeface="Trebuchet MS" panose="020B0603020202020204" pitchFamily="34" charset="0"/>
                <a:cs typeface="Calibri" panose="020F0502020204030204" pitchFamily="34" charset="0"/>
              </a:rPr>
              <a:t>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1650250451"/>
              </p:ext>
            </p:extLst>
          </p:nvPr>
        </p:nvGraphicFramePr>
        <p:xfrm>
          <a:off x="945372" y="1911334"/>
          <a:ext cx="10301256" cy="4270378"/>
        </p:xfrm>
        <a:graphic>
          <a:graphicData uri="http://schemas.openxmlformats.org/drawingml/2006/table">
            <a:tbl>
              <a:tblPr firstRow="1" bandRow="1">
                <a:tableStyleId>{5C22544A-7EE6-4342-B048-85BDC9FD1C3A}</a:tableStyleId>
              </a:tblPr>
              <a:tblGrid>
                <a:gridCol w="5150628">
                  <a:extLst>
                    <a:ext uri="{9D8B030D-6E8A-4147-A177-3AD203B41FA5}">
                      <a16:colId xmlns:a16="http://schemas.microsoft.com/office/drawing/2014/main" xmlns="" val="3321254773"/>
                    </a:ext>
                  </a:extLst>
                </a:gridCol>
                <a:gridCol w="5150628">
                  <a:extLst>
                    <a:ext uri="{9D8B030D-6E8A-4147-A177-3AD203B41FA5}">
                      <a16:colId xmlns:a16="http://schemas.microsoft.com/office/drawing/2014/main" xmlns="" val="1836251787"/>
                    </a:ext>
                  </a:extLst>
                </a:gridCol>
              </a:tblGrid>
              <a:tr h="342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a:t>Ventajas del MBO</a:t>
                      </a:r>
                      <a:endParaRPr lang="de-DE" sz="1800" b="1" dirty="0"/>
                    </a:p>
                  </a:txBody>
                  <a:tcPr>
                    <a:solidFill>
                      <a:srgbClr val="0594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Limitaciones del MBO</a:t>
                      </a:r>
                      <a:endParaRPr lang="en-US" sz="1800" b="1" dirty="0"/>
                    </a:p>
                  </a:txBody>
                  <a:tcPr>
                    <a:solidFill>
                      <a:srgbClr val="EE902F"/>
                    </a:solidFill>
                  </a:tcPr>
                </a:tc>
                <a:extLst>
                  <a:ext uri="{0D108BD9-81ED-4DB2-BD59-A6C34878D82A}">
                    <a16:rowId xmlns:a16="http://schemas.microsoft.com/office/drawing/2014/main" xmlns="" val="2184498399"/>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a:t>Rendimiento mejorado</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Falta de un objetivo propio/de un objetivo explícito del equipo</a:t>
                      </a:r>
                      <a:endParaRPr lang="de-DE" sz="1400" dirty="0"/>
                    </a:p>
                  </a:txBody>
                  <a:tcPr/>
                </a:tc>
                <a:extLst>
                  <a:ext uri="{0D108BD9-81ED-4DB2-BD59-A6C34878D82A}">
                    <a16:rowId xmlns:a16="http://schemas.microsoft.com/office/drawing/2014/main" xmlns="" val="962120338"/>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a:t>No hay ambigüedad de funciones</a:t>
                      </a:r>
                      <a:endParaRPr lang="de-DE" sz="1400" kern="1200" dirty="0">
                        <a:solidFill>
                          <a:schemeClr val="dk1"/>
                        </a:solidFill>
                        <a:latin typeface="+mn-lt"/>
                        <a:ea typeface="+mn-ea"/>
                        <a:cs typeface="+mn-cs"/>
                      </a:endParaRPr>
                    </a:p>
                  </a:txBody>
                  <a:tcPr/>
                </a:tc>
                <a:tc>
                  <a:txBody>
                    <a:bodyPr/>
                    <a:lstStyle/>
                    <a:p>
                      <a:pPr algn="ctr"/>
                      <a:r>
                        <a:rPr lang="en-US" sz="1400"/>
                        <a:t>Los objetivos ‘</a:t>
                      </a:r>
                      <a:r>
                        <a:rPr lang="en-US" sz="1400" dirty="0"/>
                        <a:t>SMART</a:t>
                      </a:r>
                      <a:r>
                        <a:rPr lang="en-US" sz="1400"/>
                        <a:t>’ no son necesariamente objetivos ágiles</a:t>
                      </a:r>
                      <a:endParaRPr lang="de-DE" sz="1400" dirty="0"/>
                    </a:p>
                  </a:txBody>
                  <a:tcPr/>
                </a:tc>
                <a:extLst>
                  <a:ext uri="{0D108BD9-81ED-4DB2-BD59-A6C34878D82A}">
                    <a16:rowId xmlns:a16="http://schemas.microsoft.com/office/drawing/2014/main" xmlns="" val="2521698506"/>
                  </a:ext>
                </a:extLst>
              </a:tr>
              <a:tr h="3395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a:t>Máxima utilización de recursos humanos</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Problemas en la fijación de objetivos</a:t>
                      </a:r>
                      <a:endParaRPr lang="en-US" sz="1400" dirty="0"/>
                    </a:p>
                  </a:txBody>
                  <a:tcPr/>
                </a:tc>
                <a:extLst>
                  <a:ext uri="{0D108BD9-81ED-4DB2-BD59-A6C34878D82A}">
                    <a16:rowId xmlns:a16="http://schemas.microsoft.com/office/drawing/2014/main" xmlns="" val="3902144717"/>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a:t>Desarrollo profesional de los empleados</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El problema de la coordinación requiere mucho tiempo</a:t>
                      </a:r>
                      <a:endParaRPr lang="en-US" sz="1400" dirty="0"/>
                    </a:p>
                    <a:p>
                      <a:pPr algn="ctr"/>
                      <a:endParaRPr lang="de-DE" sz="1400" dirty="0"/>
                    </a:p>
                  </a:txBody>
                  <a:tcPr/>
                </a:tc>
                <a:extLst>
                  <a:ext uri="{0D108BD9-81ED-4DB2-BD59-A6C34878D82A}">
                    <a16:rowId xmlns:a16="http://schemas.microsoft.com/office/drawing/2014/main" xmlns="" val="1431494006"/>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a:t>Evaluación del rendimiento basada en los resultados</a:t>
                      </a:r>
                      <a:endParaRPr lang="de-DE" sz="1400" kern="1200" dirty="0"/>
                    </a:p>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a:t>(</a:t>
                      </a:r>
                      <a:r>
                        <a:rPr lang="en-US" sz="1400" kern="1200"/>
                        <a:t>y no en algunas características intangibles)</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Enfoque recompensa-castigo</a:t>
                      </a: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400"/>
                        <a:t>(propósito extrínseco Vs motivación intrínseca)</a:t>
                      </a:r>
                      <a:endParaRPr lang="en-US" sz="1400" dirty="0"/>
                    </a:p>
                  </a:txBody>
                  <a:tcPr/>
                </a:tc>
                <a:extLst>
                  <a:ext uri="{0D108BD9-81ED-4DB2-BD59-A6C34878D82A}">
                    <a16:rowId xmlns:a16="http://schemas.microsoft.com/office/drawing/2014/main" xmlns="" val="4162715724"/>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Desarrolla problemas organizacionales</a:t>
                      </a:r>
                      <a:endParaRPr lang="en-US" sz="1400" dirty="0"/>
                    </a:p>
                    <a:p>
                      <a:pPr algn="ctr"/>
                      <a:endParaRPr lang="de-DE" sz="1400" dirty="0"/>
                    </a:p>
                  </a:txBody>
                  <a:tcPr/>
                </a:tc>
                <a:extLst>
                  <a:ext uri="{0D108BD9-81ED-4DB2-BD59-A6C34878D82A}">
                    <a16:rowId xmlns:a16="http://schemas.microsoft.com/office/drawing/2014/main" xmlns="" val="874507014"/>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a:t>A veces falta de apreciación</a:t>
                      </a:r>
                      <a:endParaRPr lang="de-DE" sz="1400" dirty="0"/>
                    </a:p>
                    <a:p>
                      <a:pPr algn="ctr"/>
                      <a:endParaRPr lang="de-DE" sz="1400" dirty="0"/>
                    </a:p>
                  </a:txBody>
                  <a:tcPr/>
                </a:tc>
                <a:extLst>
                  <a:ext uri="{0D108BD9-81ED-4DB2-BD59-A6C34878D82A}">
                    <a16:rowId xmlns:a16="http://schemas.microsoft.com/office/drawing/2014/main" xmlns="" val="2128822737"/>
                  </a:ext>
                </a:extLst>
              </a:tr>
            </a:tbl>
          </a:graphicData>
        </a:graphic>
      </p:graphicFrame>
      <p:sp>
        <p:nvSpPr>
          <p:cNvPr id="12" name="TextBox 3">
            <a:extLst>
              <a:ext uri="{FF2B5EF4-FFF2-40B4-BE49-F238E27FC236}">
                <a16:creationId xmlns:a16="http://schemas.microsoft.com/office/drawing/2014/main" xmlns="" id="{AE98F58F-C271-4843-A32E-AF3432445921}"/>
              </a:ext>
            </a:extLst>
          </p:cNvPr>
          <p:cNvSpPr txBox="1"/>
          <p:nvPr/>
        </p:nvSpPr>
        <p:spPr>
          <a:xfrm>
            <a:off x="7505699" y="89421"/>
            <a:ext cx="4339111" cy="1077218"/>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a:t>
            </a:r>
            <a:r>
              <a:rPr lang="en-US" altLang="ko-KR" sz="3200" b="1" dirty="0">
                <a:solidFill>
                  <a:srgbClr val="F36A0D"/>
                </a:solidFill>
                <a:latin typeface="Trebuchet MS" panose="020B0603020202020204" pitchFamily="34" charset="0"/>
                <a:cs typeface="Arial" pitchFamily="34" charset="0"/>
              </a:rPr>
              <a:t>1 </a:t>
            </a:r>
            <a:r>
              <a:rPr lang="en-US" altLang="ko-KR" sz="3200" b="1">
                <a:solidFill>
                  <a:srgbClr val="F36A0D"/>
                </a:solidFill>
                <a:latin typeface="Trebuchet MS" panose="020B0603020202020204" pitchFamily="34" charset="0"/>
                <a:cs typeface="Arial" pitchFamily="34" charset="0"/>
              </a:rPr>
              <a:t>– Gestión por Objetivos</a:t>
            </a:r>
            <a:endParaRPr lang="en-US" altLang="ko-KR" sz="3200" b="1" dirty="0">
              <a:solidFill>
                <a:srgbClr val="F36A0D"/>
              </a:solidFill>
              <a:latin typeface="Trebuchet MS" panose="020B0603020202020204" pitchFamily="34" charset="0"/>
              <a:cs typeface="Arial" pitchFamily="34" charset="0"/>
            </a:endParaRPr>
          </a:p>
        </p:txBody>
      </p:sp>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17" name="Immagin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76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614554" y="2072848"/>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65235" y="1994589"/>
            <a:ext cx="5500672" cy="939621"/>
            <a:chOff x="5865235" y="1765988"/>
            <a:chExt cx="3647182" cy="939621"/>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a:solidFill>
                    <a:schemeClr val="tx1">
                      <a:lumMod val="75000"/>
                      <a:lumOff val="25000"/>
                    </a:schemeClr>
                  </a:solidFill>
                </a:rPr>
                <a:t>¿Qué es el enfoque Ágil? Los cuatro valores de Ágil</a:t>
              </a:r>
              <a:endParaRPr lang="en-US" altLang="ko-KR"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646331"/>
            </a:xfrm>
            <a:prstGeom prst="rect">
              <a:avLst/>
            </a:prstGeom>
            <a:noFill/>
          </p:spPr>
          <p:txBody>
            <a:bodyPr wrap="square" rtlCol="0">
              <a:spAutoFit/>
            </a:bodyPr>
            <a:lstStyle/>
            <a:p>
              <a:r>
                <a:rPr lang="en-US" altLang="ko-KR" sz="1200">
                  <a:solidFill>
                    <a:schemeClr val="tx1">
                      <a:lumMod val="75000"/>
                      <a:lumOff val="25000"/>
                    </a:schemeClr>
                  </a:solidFill>
                </a:rPr>
                <a:t>¿Fijación de objetivos a lo largo de un periodo de 12 meses? No es realista en mercados dinámicos. Ágil implica flexibilidad y adaptabilidad, siendo abierto a cambios y capaz de cumplirlos.</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1493619"/>
            <a:chOff x="5865235" y="2880785"/>
            <a:chExt cx="3647182" cy="149361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sz="1400" b="1">
                  <a:solidFill>
                    <a:schemeClr val="tx1">
                      <a:lumMod val="75000"/>
                      <a:lumOff val="25000"/>
                    </a:schemeClr>
                  </a:solidFill>
                </a:rPr>
                <a:t>Fases del proceso Ágil</a:t>
              </a:r>
              <a:endParaRPr 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200329"/>
            </a:xfrm>
            <a:prstGeom prst="rect">
              <a:avLst/>
            </a:prstGeom>
            <a:noFill/>
          </p:spPr>
          <p:txBody>
            <a:bodyPr wrap="square" rtlCol="0">
              <a:spAutoFit/>
            </a:bodyPr>
            <a:lstStyle/>
            <a:p>
              <a:r>
                <a:rPr lang="en-US" altLang="ko-KR" sz="1200">
                  <a:solidFill>
                    <a:schemeClr val="tx1">
                      <a:lumMod val="75000"/>
                      <a:lumOff val="25000"/>
                    </a:schemeClr>
                  </a:solidFill>
                </a:rPr>
                <a:t>Ágil es una forma de gestionar la transformación digital de una empresa a nivel general. Se basa en la estructuración e implementación de un proyecto dividido en fases, llamadas </a:t>
              </a:r>
              <a:r>
                <a:rPr lang="en-US" altLang="ko-KR" sz="1200" dirty="0">
                  <a:solidFill>
                    <a:schemeClr val="tx1">
                      <a:lumMod val="75000"/>
                      <a:lumOff val="25000"/>
                    </a:schemeClr>
                  </a:solidFill>
                </a:rPr>
                <a:t>sprints</a:t>
              </a:r>
              <a:r>
                <a:rPr lang="en-US" altLang="ko-KR" sz="1200">
                  <a:solidFill>
                    <a:schemeClr val="tx1">
                      <a:lumMod val="75000"/>
                      <a:lumOff val="25000"/>
                    </a:schemeClr>
                  </a:solidFill>
                </a:rPr>
                <a:t>, cada uno enfocado en una función específica. Todos los pasos requieren la verificación y la aprobación/satisfacción del cliente, a quien se muestra el trabajo realizado hasta el momento.</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75732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679071"/>
            <a:ext cx="5500672" cy="939621"/>
            <a:chOff x="5865235" y="3995582"/>
            <a:chExt cx="3647182" cy="939621"/>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sz="1400" b="1">
                  <a:solidFill>
                    <a:schemeClr val="tx1">
                      <a:lumMod val="75000"/>
                      <a:lumOff val="25000"/>
                    </a:schemeClr>
                  </a:solidFill>
                </a:rPr>
                <a:t>Ventajas y desventajas del enfoque Ágil</a:t>
              </a:r>
              <a:endParaRPr 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646331"/>
            </a:xfrm>
            <a:prstGeom prst="rect">
              <a:avLst/>
            </a:prstGeom>
            <a:noFill/>
          </p:spPr>
          <p:txBody>
            <a:bodyPr wrap="square" rtlCol="0">
              <a:spAutoFit/>
            </a:bodyPr>
            <a:lstStyle/>
            <a:p>
              <a:r>
                <a:rPr lang="en-US" altLang="ko-KR" sz="1200">
                  <a:solidFill>
                    <a:schemeClr val="tx1">
                      <a:lumMod val="75000"/>
                      <a:lumOff val="25000"/>
                    </a:schemeClr>
                  </a:solidFill>
                </a:rPr>
                <a:t>Aunque la metodología Ágil aporta innumerables ventajas a una empresa, es un modelo no estructurado y regulado, y no es adecuado para todo tipo de proyectos.</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975926" y="451493"/>
            <a:ext cx="5868883" cy="954107"/>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2 – Enfoque Ágil</a:t>
            </a:r>
            <a:endParaRPr lang="en-US" altLang="ko-KR" sz="3200" b="1" dirty="0">
              <a:solidFill>
                <a:srgbClr val="F36A0D"/>
              </a:solidFill>
              <a:latin typeface="Trebuchet MS" panose="020B0603020202020204" pitchFamily="34" charset="0"/>
              <a:cs typeface="Arial" pitchFamily="34" charset="0"/>
            </a:endParaRPr>
          </a:p>
          <a:p>
            <a:endParaRPr lang="en-US" altLang="ko-KR" sz="2400" b="1" dirty="0">
              <a:solidFill>
                <a:srgbClr val="F36A0D"/>
              </a:solidFill>
              <a:latin typeface="Trebuchet MS" panose="020B0603020202020204" pitchFamily="34" charset="0"/>
              <a:cs typeface="Arial" pitchFamily="34" charset="0"/>
            </a:endParaRPr>
          </a:p>
        </p:txBody>
      </p:sp>
      <p:pic>
        <p:nvPicPr>
          <p:cNvPr id="2" name="1iccpf2eN1Q"/>
          <p:cNvPicPr>
            <a:picLocks noRot="1" noChangeAspect="1"/>
          </p:cNvPicPr>
          <p:nvPr>
            <a:videoFile r:link="rId1"/>
          </p:nvPr>
        </p:nvPicPr>
        <p:blipFill>
          <a:blip r:embed="rId4"/>
          <a:stretch>
            <a:fillRect/>
          </a:stretch>
        </p:blipFill>
        <p:spPr>
          <a:xfrm>
            <a:off x="1157326" y="3495615"/>
            <a:ext cx="3447627" cy="1939290"/>
          </a:xfrm>
          <a:prstGeom prst="rect">
            <a:avLst/>
          </a:prstGeom>
        </p:spPr>
      </p:pic>
      <p:sp>
        <p:nvSpPr>
          <p:cNvPr id="46" name="TextBox 3"/>
          <p:cNvSpPr txBox="1"/>
          <p:nvPr/>
        </p:nvSpPr>
        <p:spPr>
          <a:xfrm>
            <a:off x="776338" y="2773707"/>
            <a:ext cx="3990687" cy="523220"/>
          </a:xfrm>
          <a:prstGeom prst="rect">
            <a:avLst/>
          </a:prstGeom>
          <a:noFill/>
        </p:spPr>
        <p:txBody>
          <a:bodyPr wrap="square" rtlCol="0">
            <a:spAutoFit/>
          </a:bodyPr>
          <a:lstStyle/>
          <a:p>
            <a:r>
              <a:rPr lang="en-US" altLang="ko-KR" sz="2800" b="1">
                <a:solidFill>
                  <a:srgbClr val="0594A9"/>
                </a:solidFill>
                <a:latin typeface="Trebuchet MS" panose="020B0603020202020204" pitchFamily="34" charset="0"/>
                <a:cs typeface="Arial" pitchFamily="34" charset="0"/>
              </a:rPr>
              <a:t>Secciones </a:t>
            </a:r>
            <a:r>
              <a:rPr lang="en-US" altLang="ko-KR" sz="2800" b="1" dirty="0">
                <a:solidFill>
                  <a:srgbClr val="0594A9"/>
                </a:solidFill>
                <a:latin typeface="Trebuchet MS" panose="020B0603020202020204" pitchFamily="34" charset="0"/>
                <a:cs typeface="Arial" pitchFamily="34" charset="0"/>
              </a:rPr>
              <a:t>1-3</a:t>
            </a:r>
            <a:endParaRPr lang="en-US" altLang="ko-KR" sz="2000" b="1" dirty="0">
              <a:solidFill>
                <a:srgbClr val="0594A9"/>
              </a:solidFill>
              <a:latin typeface="Trebuchet MS" panose="020B0603020202020204" pitchFamily="34" charset="0"/>
              <a:cs typeface="Arial" pitchFamily="34" charset="0"/>
            </a:endParaRPr>
          </a:p>
        </p:txBody>
      </p:sp>
      <p:sp>
        <p:nvSpPr>
          <p:cNvPr id="4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49" name="Immagin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682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1026" name="Picture 2" descr="What Is Agile Project Management? A Comprehensive Guide"/>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1862" r="1588" b="8725"/>
          <a:stretch/>
        </p:blipFill>
        <p:spPr bwMode="auto">
          <a:xfrm>
            <a:off x="6458628" y="4061938"/>
            <a:ext cx="5404181" cy="1676401"/>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17" name="CuadroTexto 34">
            <a:extLst>
              <a:ext uri="{FF2B5EF4-FFF2-40B4-BE49-F238E27FC236}">
                <a16:creationId xmlns:a16="http://schemas.microsoft.com/office/drawing/2014/main" xmlns="" id="{486A650B-1B81-458B-B55E-5B3AF64550EB}"/>
              </a:ext>
            </a:extLst>
          </p:cNvPr>
          <p:cNvSpPr txBox="1"/>
          <p:nvPr/>
        </p:nvSpPr>
        <p:spPr>
          <a:xfrm>
            <a:off x="274088" y="1276988"/>
            <a:ext cx="6736312" cy="461665"/>
          </a:xfrm>
          <a:prstGeom prst="rect">
            <a:avLst/>
          </a:prstGeom>
          <a:noFill/>
        </p:spPr>
        <p:txBody>
          <a:bodyPr wrap="square">
            <a:spAutoFit/>
          </a:bodyPr>
          <a:lstStyle/>
          <a:p>
            <a:pPr>
              <a:defRPr/>
            </a:pPr>
            <a:r>
              <a:rPr lang="en-GB" altLang="es-ES" sz="2400" b="1">
                <a:solidFill>
                  <a:srgbClr val="0594A9"/>
                </a:solidFill>
                <a:latin typeface="Trebuchet MS" panose="020B0603020202020204" pitchFamily="34" charset="0"/>
                <a:cs typeface="Calibri" panose="020F0502020204030204" pitchFamily="34" charset="0"/>
              </a:rPr>
              <a:t>Sección 1 – </a:t>
            </a:r>
            <a:r>
              <a:rPr lang="en-US" altLang="ko-KR" sz="2400" b="1">
                <a:solidFill>
                  <a:srgbClr val="0594A9"/>
                </a:solidFill>
                <a:latin typeface="Trebuchet MS" panose="020B0603020202020204" pitchFamily="34" charset="0"/>
                <a:cs typeface="Calibri" panose="020F0502020204030204" pitchFamily="34" charset="0"/>
              </a:rPr>
              <a:t>Qué es el enfoque Ágil</a:t>
            </a:r>
            <a:endParaRPr lang="ko-KR" altLang="en-US" sz="2400" b="1" dirty="0">
              <a:solidFill>
                <a:srgbClr val="0594A9"/>
              </a:solidFill>
              <a:latin typeface="Trebuchet MS" panose="020B0603020202020204" pitchFamily="34" charset="0"/>
              <a:cs typeface="Calibri" panose="020F0502020204030204" pitchFamily="34" charset="0"/>
            </a:endParaRPr>
          </a:p>
        </p:txBody>
      </p:sp>
      <p:sp>
        <p:nvSpPr>
          <p:cNvPr id="6" name="Textfeld 5">
            <a:extLst>
              <a:ext uri="{FF2B5EF4-FFF2-40B4-BE49-F238E27FC236}">
                <a16:creationId xmlns:a16="http://schemas.microsoft.com/office/drawing/2014/main" xmlns="" id="{2AB298AC-0570-4D4A-973B-FB22D422CA18}"/>
              </a:ext>
            </a:extLst>
          </p:cNvPr>
          <p:cNvSpPr txBox="1"/>
          <p:nvPr/>
        </p:nvSpPr>
        <p:spPr>
          <a:xfrm>
            <a:off x="300665" y="3159341"/>
            <a:ext cx="5675261" cy="2862322"/>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Wingdings" panose="05000000000000000000" pitchFamily="2" charset="2"/>
              <a:buChar char="v"/>
            </a:pPr>
            <a:r>
              <a:rPr lang="en-US"/>
              <a:t>Cuatros </a:t>
            </a:r>
            <a:r>
              <a:rPr lang="en-US" b="1"/>
              <a:t>valores</a:t>
            </a:r>
            <a:r>
              <a:rPr lang="en-US"/>
              <a:t> esenciales de la metodología ágil:</a:t>
            </a:r>
            <a:endParaRPr lang="en-US" dirty="0"/>
          </a:p>
          <a:p>
            <a:endParaRPr lang="en-US" dirty="0"/>
          </a:p>
          <a:p>
            <a:pPr marL="742950" lvl="1" indent="-285750">
              <a:buFont typeface="Arial" panose="020B0604020202020204" pitchFamily="34" charset="0"/>
              <a:buChar char="•"/>
            </a:pPr>
            <a:r>
              <a:rPr lang="en-US"/>
              <a:t>Personas e interacciones en lugar de procesos y herramientas</a:t>
            </a:r>
            <a:endParaRPr lang="en-US" dirty="0"/>
          </a:p>
          <a:p>
            <a:pPr marL="742950" lvl="1" indent="-285750">
              <a:buFont typeface="Arial" panose="020B0604020202020204" pitchFamily="34" charset="0"/>
              <a:buChar char="•"/>
            </a:pPr>
            <a:r>
              <a:rPr lang="en-US"/>
              <a:t>Software de trabajo en lugar de documentación exhaustiva</a:t>
            </a:r>
            <a:endParaRPr lang="en-US" dirty="0"/>
          </a:p>
          <a:p>
            <a:pPr marL="742950" lvl="1" indent="-285750">
              <a:buFont typeface="Arial" panose="020B0604020202020204" pitchFamily="34" charset="0"/>
              <a:buChar char="•"/>
            </a:pPr>
            <a:r>
              <a:rPr lang="en-US"/>
              <a:t>Colaboración con el cliente en lugar de negociación de contratos</a:t>
            </a:r>
            <a:endParaRPr lang="en-US" dirty="0"/>
          </a:p>
          <a:p>
            <a:pPr marL="742950" lvl="1" indent="-285750">
              <a:buFont typeface="Arial" panose="020B0604020202020204" pitchFamily="34" charset="0"/>
              <a:buChar char="•"/>
            </a:pPr>
            <a:r>
              <a:rPr lang="en-US"/>
              <a:t>Respuesta al cambio en lugar de seguir un plan</a:t>
            </a:r>
            <a:endParaRPr lang="de-DE" dirty="0"/>
          </a:p>
        </p:txBody>
      </p:sp>
      <p:sp>
        <p:nvSpPr>
          <p:cNvPr id="7" name="Textfeld 6">
            <a:extLst>
              <a:ext uri="{FF2B5EF4-FFF2-40B4-BE49-F238E27FC236}">
                <a16:creationId xmlns:a16="http://schemas.microsoft.com/office/drawing/2014/main" xmlns="" id="{0ACD1AC2-ECA0-4656-8419-41C49D845442}"/>
              </a:ext>
            </a:extLst>
          </p:cNvPr>
          <p:cNvSpPr txBox="1"/>
          <p:nvPr/>
        </p:nvSpPr>
        <p:spPr>
          <a:xfrm>
            <a:off x="502512" y="1959305"/>
            <a:ext cx="10409581" cy="646331"/>
          </a:xfrm>
          <a:prstGeom prst="rect">
            <a:avLst/>
          </a:prstGeom>
          <a:noFill/>
        </p:spPr>
        <p:txBody>
          <a:bodyPr wrap="none" rtlCol="0">
            <a:spAutoFit/>
          </a:bodyPr>
          <a:lstStyle/>
          <a:p>
            <a:r>
              <a:rPr lang="en-US" b="1"/>
              <a:t>Ágil</a:t>
            </a:r>
            <a:r>
              <a:rPr lang="en-US"/>
              <a:t> es un enfoque iterativo de la gestión de proyectos (originado en la industria del desarrollo de software) </a:t>
            </a:r>
            <a:endParaRPr lang="en-US" dirty="0"/>
          </a:p>
          <a:p>
            <a:r>
              <a:rPr lang="en-US"/>
              <a:t>que se enfoca en la </a:t>
            </a:r>
            <a:r>
              <a:rPr lang="en-US" b="1"/>
              <a:t>flexibilidad</a:t>
            </a:r>
            <a:r>
              <a:rPr lang="en-US"/>
              <a:t>, </a:t>
            </a:r>
            <a:r>
              <a:rPr lang="en-US" b="1"/>
              <a:t>comunicación</a:t>
            </a:r>
            <a:r>
              <a:rPr lang="en-US"/>
              <a:t> y </a:t>
            </a:r>
            <a:r>
              <a:rPr lang="en-US" b="1"/>
              <a:t>segmentación</a:t>
            </a:r>
            <a:r>
              <a:rPr lang="en-US"/>
              <a:t>.</a:t>
            </a:r>
            <a:endParaRPr lang="en-US" dirty="0"/>
          </a:p>
        </p:txBody>
      </p:sp>
      <p:grpSp>
        <p:nvGrpSpPr>
          <p:cNvPr id="21" name="Group 27">
            <a:extLst>
              <a:ext uri="{FF2B5EF4-FFF2-40B4-BE49-F238E27FC236}">
                <a16:creationId xmlns:a16="http://schemas.microsoft.com/office/drawing/2014/main" xmlns="" id="{13D6E6CB-2DD2-43D8-B2E2-65B085572137}"/>
              </a:ext>
            </a:extLst>
          </p:cNvPr>
          <p:cNvGrpSpPr/>
          <p:nvPr/>
        </p:nvGrpSpPr>
        <p:grpSpPr>
          <a:xfrm>
            <a:off x="274088" y="2068083"/>
            <a:ext cx="199272" cy="206152"/>
            <a:chOff x="2411760" y="3708613"/>
            <a:chExt cx="206152" cy="206152"/>
          </a:xfrm>
        </p:grpSpPr>
        <p:sp>
          <p:nvSpPr>
            <p:cNvPr id="22" name="Oval 28">
              <a:extLst>
                <a:ext uri="{FF2B5EF4-FFF2-40B4-BE49-F238E27FC236}">
                  <a16:creationId xmlns:a16="http://schemas.microsoft.com/office/drawing/2014/main" xmlns="" id="{B5BD05F5-212A-4F81-AE96-E096FD5D0F1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3" name="Chevron 38">
              <a:extLst>
                <a:ext uri="{FF2B5EF4-FFF2-40B4-BE49-F238E27FC236}">
                  <a16:creationId xmlns:a16="http://schemas.microsoft.com/office/drawing/2014/main" xmlns="" id="{C323A6A9-369B-4CE4-8735-788E7FF1F21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5914300" y="3436340"/>
            <a:ext cx="2967607" cy="369332"/>
          </a:xfrm>
          <a:prstGeom prst="rect">
            <a:avLst/>
          </a:prstGeom>
          <a:noFill/>
        </p:spPr>
        <p:txBody>
          <a:bodyPr wrap="none" rtlCol="0">
            <a:spAutoFit/>
          </a:bodyPr>
          <a:lstStyle/>
          <a:p>
            <a:pPr marL="285750" indent="-285750">
              <a:buFont typeface="Wingdings" panose="05000000000000000000" pitchFamily="2" charset="2"/>
              <a:buChar char="v"/>
            </a:pPr>
            <a:r>
              <a:rPr lang="de-DE"/>
              <a:t>Cinco </a:t>
            </a:r>
            <a:r>
              <a:rPr lang="de-DE" b="1"/>
              <a:t>atributos</a:t>
            </a:r>
            <a:r>
              <a:rPr lang="de-DE"/>
              <a:t> esenciales:</a:t>
            </a:r>
            <a:endParaRPr lang="de-DE" dirty="0"/>
          </a:p>
        </p:txBody>
      </p:sp>
      <p:sp>
        <p:nvSpPr>
          <p:cNvPr id="4" name="Textfeld 3"/>
          <p:cNvSpPr txBox="1"/>
          <p:nvPr/>
        </p:nvSpPr>
        <p:spPr>
          <a:xfrm>
            <a:off x="465792" y="2586524"/>
            <a:ext cx="11146665" cy="646331"/>
          </a:xfrm>
          <a:prstGeom prst="rect">
            <a:avLst/>
          </a:prstGeom>
          <a:noFill/>
        </p:spPr>
        <p:txBody>
          <a:bodyPr wrap="square" rtlCol="0">
            <a:spAutoFit/>
          </a:bodyPr>
          <a:lstStyle/>
          <a:p>
            <a:r>
              <a:rPr lang="en-US"/>
              <a:t>Hay muchas </a:t>
            </a:r>
            <a:r>
              <a:rPr lang="en-US" b="1"/>
              <a:t>metodologías diferentes de aplicación </a:t>
            </a:r>
            <a:r>
              <a:rPr lang="en-US"/>
              <a:t>de la filosofía ágil (</a:t>
            </a:r>
            <a:r>
              <a:rPr lang="en-US" b="1"/>
              <a:t>Scrum </a:t>
            </a:r>
            <a:r>
              <a:rPr lang="en-US"/>
              <a:t>es el más popular), y cada una es única en su enfoque específico. Pero todas comparten una </a:t>
            </a:r>
            <a:r>
              <a:rPr lang="en-US" u="sng"/>
              <a:t>visión común y un conjunto de valores fundamentales:</a:t>
            </a:r>
            <a:endParaRPr lang="de-DE" u="sng" dirty="0"/>
          </a:p>
        </p:txBody>
      </p:sp>
      <p:sp>
        <p:nvSpPr>
          <p:cNvPr id="15" name="TextBox 3">
            <a:extLst>
              <a:ext uri="{FF2B5EF4-FFF2-40B4-BE49-F238E27FC236}">
                <a16:creationId xmlns:a16="http://schemas.microsoft.com/office/drawing/2014/main" xmlns="" id="{BF5E3DF7-917C-4B3C-B475-85FB66D955B5}"/>
              </a:ext>
            </a:extLst>
          </p:cNvPr>
          <p:cNvSpPr txBox="1"/>
          <p:nvPr/>
        </p:nvSpPr>
        <p:spPr>
          <a:xfrm>
            <a:off x="5975926" y="451493"/>
            <a:ext cx="5868883" cy="954107"/>
          </a:xfrm>
          <a:prstGeom prst="rect">
            <a:avLst/>
          </a:prstGeom>
          <a:noFill/>
        </p:spPr>
        <p:txBody>
          <a:bodyPr wrap="square" rtlCol="0">
            <a:spAutoFit/>
          </a:bodyPr>
          <a:lstStyle/>
          <a:p>
            <a:pPr algn="r"/>
            <a:r>
              <a:rPr lang="en-US" altLang="ko-KR" sz="3200" b="1">
                <a:solidFill>
                  <a:srgbClr val="F36A0D"/>
                </a:solidFill>
                <a:latin typeface="Trebuchet MS" panose="020B0603020202020204" pitchFamily="34" charset="0"/>
                <a:cs typeface="Arial" pitchFamily="34" charset="0"/>
              </a:rPr>
              <a:t>Unidad 2 – Enfoque Ágil</a:t>
            </a:r>
            <a:endParaRPr lang="en-US" altLang="ko-KR" sz="3200" b="1" dirty="0">
              <a:solidFill>
                <a:srgbClr val="F36A0D"/>
              </a:solidFill>
              <a:latin typeface="Trebuchet MS" panose="020B0603020202020204" pitchFamily="34" charset="0"/>
              <a:cs typeface="Arial" pitchFamily="34" charset="0"/>
            </a:endParaRPr>
          </a:p>
          <a:p>
            <a:endParaRPr lang="en-US" altLang="ko-KR" sz="2400" b="1" dirty="0">
              <a:solidFill>
                <a:srgbClr val="F36A0D"/>
              </a:solidFill>
              <a:latin typeface="Trebuchet MS" panose="020B0603020202020204" pitchFamily="34" charset="0"/>
              <a:cs typeface="Arial"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763" y="6382253"/>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2554" y="6436328"/>
            <a:ext cx="606804" cy="401168"/>
          </a:xfrm>
          <a:prstGeom prst="rect">
            <a:avLst/>
          </a:prstGeom>
        </p:spPr>
      </p:pic>
      <p:pic>
        <p:nvPicPr>
          <p:cNvPr id="19" name="Immagin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6" y="6436328"/>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1123987" y="6391404"/>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069380"/>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4683</Words>
  <Application>Microsoft Office PowerPoint</Application>
  <PresentationFormat>Widescreen</PresentationFormat>
  <Paragraphs>306</Paragraphs>
  <Slides>20</Slides>
  <Notes>3</Notes>
  <HiddenSlides>0</HiddenSlides>
  <MMClips>2</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20</vt:i4>
      </vt:variant>
    </vt:vector>
  </HeadingPairs>
  <TitlesOfParts>
    <vt:vector size="33" baseType="lpstr">
      <vt:lpstr>Arial Unicode MS</vt:lpstr>
      <vt:lpstr>맑은 고딕</vt:lpstr>
      <vt:lpstr>Arial</vt:lpstr>
      <vt:lpstr>Calibri</vt:lpstr>
      <vt:lpstr>Calibri Light</vt:lpstr>
      <vt:lpstr>FZShuTi</vt:lpstr>
      <vt:lpstr>Symbol</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204</cp:revision>
  <dcterms:created xsi:type="dcterms:W3CDTF">2020-01-20T05:08:25Z</dcterms:created>
  <dcterms:modified xsi:type="dcterms:W3CDTF">2023-03-03T11:39:17Z</dcterms:modified>
</cp:coreProperties>
</file>