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4"/>
  </p:notesMasterIdLst>
  <p:sldIdLst>
    <p:sldId id="344" r:id="rId4"/>
    <p:sldId id="312" r:id="rId5"/>
    <p:sldId id="337" r:id="rId6"/>
    <p:sldId id="343" r:id="rId7"/>
    <p:sldId id="353" r:id="rId8"/>
    <p:sldId id="346" r:id="rId9"/>
    <p:sldId id="354" r:id="rId10"/>
    <p:sldId id="347" r:id="rId11"/>
    <p:sldId id="355" r:id="rId12"/>
    <p:sldId id="356" r:id="rId13"/>
    <p:sldId id="358" r:id="rId14"/>
    <p:sldId id="349" r:id="rId15"/>
    <p:sldId id="350" r:id="rId16"/>
    <p:sldId id="351" r:id="rId17"/>
    <p:sldId id="348" r:id="rId18"/>
    <p:sldId id="357" r:id="rId19"/>
    <p:sldId id="352" r:id="rId20"/>
    <p:sldId id="321" r:id="rId21"/>
    <p:sldId id="360" r:id="rId22"/>
    <p:sldId id="3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ca Simona (MRK GmbH)" initials="BS(G" lastIdx="2" clrIdx="0">
    <p:extLst>
      <p:ext uri="{19B8F6BF-5375-455C-9EA6-DF929625EA0E}">
        <p15:presenceInfo xmlns:p15="http://schemas.microsoft.com/office/powerpoint/2012/main" userId="S-1-5-21-1978268711-1742210403-3745341505-5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02F"/>
    <a:srgbClr val="0191A7"/>
    <a:srgbClr val="0594A9"/>
    <a:srgbClr val="F7CA8D"/>
    <a:srgbClr val="FBE6D1"/>
    <a:srgbClr val="FDF2E7"/>
    <a:srgbClr val="F5FDED"/>
    <a:srgbClr val="FBE5CC"/>
    <a:srgbClr val="A2D368"/>
    <a:srgbClr val="8BE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0487" autoAdjust="0"/>
  </p:normalViewPr>
  <p:slideViewPr>
    <p:cSldViewPr snapToGrid="0" showGuides="1">
      <p:cViewPr varScale="1">
        <p:scale>
          <a:sx n="60" d="100"/>
          <a:sy n="60" d="100"/>
        </p:scale>
        <p:origin x="924" y="72"/>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26F12-311A-47C7-912C-7360493C4241}"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de-DE"/>
        </a:p>
      </dgm:t>
    </dgm:pt>
    <dgm:pt modelId="{F12660A1-1275-4C59-9E8C-6EE88C42FDEC}">
      <dgm:prSet phldrT="[Text]" custT="1"/>
      <dgm:spPr/>
      <dgm:t>
        <a:bodyPr/>
        <a:lstStyle/>
        <a:p>
          <a:r>
            <a:rPr lang="it-IT" sz="1000" noProof="0" dirty="0"/>
            <a:t>Misurare</a:t>
          </a:r>
        </a:p>
      </dgm:t>
    </dgm:pt>
    <dgm:pt modelId="{C98FA3B2-36F9-49D5-A44F-6561690227B1}" type="parTrans" cxnId="{52CCA606-228D-4567-81ED-7E669081B389}">
      <dgm:prSet/>
      <dgm:spPr/>
      <dgm:t>
        <a:bodyPr/>
        <a:lstStyle/>
        <a:p>
          <a:endParaRPr lang="de-DE"/>
        </a:p>
      </dgm:t>
    </dgm:pt>
    <dgm:pt modelId="{1DBCC9ED-83A1-46AA-B00B-7502DBB10431}" type="sibTrans" cxnId="{52CCA606-228D-4567-81ED-7E669081B389}">
      <dgm:prSet/>
      <dgm:spPr/>
      <dgm:t>
        <a:bodyPr/>
        <a:lstStyle/>
        <a:p>
          <a:endParaRPr lang="de-DE"/>
        </a:p>
      </dgm:t>
    </dgm:pt>
    <dgm:pt modelId="{BED8DF9C-D2FD-486E-9F51-6E9EE3490BCC}">
      <dgm:prSet phldrT="[Text]" custT="1"/>
      <dgm:spPr/>
      <dgm:t>
        <a:bodyPr/>
        <a:lstStyle/>
        <a:p>
          <a:r>
            <a:rPr lang="it-IT" sz="1000" noProof="0" dirty="0"/>
            <a:t>Imparare</a:t>
          </a:r>
          <a:r>
            <a:rPr lang="de-DE" sz="1000" dirty="0"/>
            <a:t>    </a:t>
          </a:r>
        </a:p>
        <a:p>
          <a:endParaRPr lang="de-DE" sz="1000" dirty="0"/>
        </a:p>
        <a:p>
          <a:endParaRPr lang="de-DE" sz="1000" dirty="0"/>
        </a:p>
        <a:p>
          <a:r>
            <a:rPr lang="it-IT" sz="1000" noProof="0" dirty="0"/>
            <a:t>Definire</a:t>
          </a:r>
        </a:p>
      </dgm:t>
    </dgm:pt>
    <dgm:pt modelId="{F85EDA66-3FE3-4187-9AD3-0A19D87582D2}" type="parTrans" cxnId="{2DB5F2C1-6412-443F-A776-51082C726E25}">
      <dgm:prSet/>
      <dgm:spPr/>
      <dgm:t>
        <a:bodyPr/>
        <a:lstStyle/>
        <a:p>
          <a:endParaRPr lang="de-DE"/>
        </a:p>
      </dgm:t>
    </dgm:pt>
    <dgm:pt modelId="{152580F3-A8A7-43D5-8BA5-2DE598CE2D34}" type="sibTrans" cxnId="{2DB5F2C1-6412-443F-A776-51082C726E25}">
      <dgm:prSet/>
      <dgm:spPr/>
      <dgm:t>
        <a:bodyPr/>
        <a:lstStyle/>
        <a:p>
          <a:endParaRPr lang="de-DE"/>
        </a:p>
      </dgm:t>
    </dgm:pt>
    <dgm:pt modelId="{79C73F4B-1218-4FEF-9729-5D970A135339}">
      <dgm:prSet phldrT="[Text]" custT="1"/>
      <dgm:spPr/>
      <dgm:t>
        <a:bodyPr/>
        <a:lstStyle/>
        <a:p>
          <a:r>
            <a:rPr lang="it-IT" sz="900" noProof="0" dirty="0"/>
            <a:t>Investigare</a:t>
          </a:r>
        </a:p>
      </dgm:t>
    </dgm:pt>
    <dgm:pt modelId="{11125704-F790-4F63-8DB6-8C8E4949F08D}" type="parTrans" cxnId="{1C1E6A6E-5228-4E3C-B3F9-21C323ED2662}">
      <dgm:prSet/>
      <dgm:spPr/>
      <dgm:t>
        <a:bodyPr/>
        <a:lstStyle/>
        <a:p>
          <a:endParaRPr lang="de-DE"/>
        </a:p>
      </dgm:t>
    </dgm:pt>
    <dgm:pt modelId="{A4687DF1-B538-4973-869B-A9DF57DC3F37}" type="sibTrans" cxnId="{1C1E6A6E-5228-4E3C-B3F9-21C323ED2662}">
      <dgm:prSet/>
      <dgm:spPr/>
      <dgm:t>
        <a:bodyPr/>
        <a:lstStyle/>
        <a:p>
          <a:endParaRPr lang="de-DE"/>
        </a:p>
      </dgm:t>
    </dgm:pt>
    <dgm:pt modelId="{3940AD00-EA68-4F8E-867A-6D0816E80B4E}">
      <dgm:prSet phldrT="[Text]" custT="1"/>
      <dgm:spPr/>
      <dgm:t>
        <a:bodyPr/>
        <a:lstStyle/>
        <a:p>
          <a:r>
            <a:rPr lang="it-IT" sz="1000" noProof="0" dirty="0"/>
            <a:t>Ideare</a:t>
          </a:r>
        </a:p>
      </dgm:t>
    </dgm:pt>
    <dgm:pt modelId="{611D1738-52C6-42D2-8E1C-61689DCF3405}" type="parTrans" cxnId="{4E95A9D5-3847-4663-AB13-E9F3791AE317}">
      <dgm:prSet/>
      <dgm:spPr/>
      <dgm:t>
        <a:bodyPr/>
        <a:lstStyle/>
        <a:p>
          <a:endParaRPr lang="de-DE"/>
        </a:p>
      </dgm:t>
    </dgm:pt>
    <dgm:pt modelId="{9CCA0799-AD1B-4310-AAC2-5D628E41EA72}" type="sibTrans" cxnId="{4E95A9D5-3847-4663-AB13-E9F3791AE317}">
      <dgm:prSet/>
      <dgm:spPr/>
      <dgm:t>
        <a:bodyPr/>
        <a:lstStyle/>
        <a:p>
          <a:endParaRPr lang="de-DE"/>
        </a:p>
      </dgm:t>
    </dgm:pt>
    <dgm:pt modelId="{F4DA806E-882E-4F98-8A5E-48CC6B965DDD}">
      <dgm:prSet phldrT="[Text]" custT="1"/>
      <dgm:spPr/>
      <dgm:t>
        <a:bodyPr/>
        <a:lstStyle/>
        <a:p>
          <a:r>
            <a:rPr lang="it-IT" sz="900" noProof="0" dirty="0"/>
            <a:t>Testare</a:t>
          </a:r>
        </a:p>
      </dgm:t>
    </dgm:pt>
    <dgm:pt modelId="{E8036B5F-7A6A-4B85-ABB3-5F6FC4E7EB50}" type="parTrans" cxnId="{371EDCB7-EFE9-4992-9619-6633392948A8}">
      <dgm:prSet/>
      <dgm:spPr/>
      <dgm:t>
        <a:bodyPr/>
        <a:lstStyle/>
        <a:p>
          <a:endParaRPr lang="de-DE"/>
        </a:p>
      </dgm:t>
    </dgm:pt>
    <dgm:pt modelId="{2A7C326E-BED0-4802-9170-4E85B270B571}" type="sibTrans" cxnId="{371EDCB7-EFE9-4992-9619-6633392948A8}">
      <dgm:prSet/>
      <dgm:spPr/>
      <dgm:t>
        <a:bodyPr/>
        <a:lstStyle/>
        <a:p>
          <a:endParaRPr lang="de-DE"/>
        </a:p>
      </dgm:t>
    </dgm:pt>
    <dgm:pt modelId="{E14D5E5A-9F64-4A70-8945-E20C4B33CA5B}" type="pres">
      <dgm:prSet presAssocID="{46D26F12-311A-47C7-912C-7360493C4241}" presName="cycle" presStyleCnt="0">
        <dgm:presLayoutVars>
          <dgm:dir/>
          <dgm:resizeHandles val="exact"/>
        </dgm:presLayoutVars>
      </dgm:prSet>
      <dgm:spPr/>
      <dgm:t>
        <a:bodyPr/>
        <a:lstStyle/>
        <a:p>
          <a:endParaRPr lang="it-IT"/>
        </a:p>
      </dgm:t>
    </dgm:pt>
    <dgm:pt modelId="{E4807E58-0BFE-4F91-AC31-B943A07EE8C2}" type="pres">
      <dgm:prSet presAssocID="{F12660A1-1275-4C59-9E8C-6EE88C42FDEC}" presName="dummy" presStyleCnt="0"/>
      <dgm:spPr/>
    </dgm:pt>
    <dgm:pt modelId="{8CAC97CB-E29D-42BB-977F-A809E5854B38}" type="pres">
      <dgm:prSet presAssocID="{F12660A1-1275-4C59-9E8C-6EE88C42FDEC}" presName="node" presStyleLbl="revTx" presStyleIdx="0" presStyleCnt="5">
        <dgm:presLayoutVars>
          <dgm:bulletEnabled val="1"/>
        </dgm:presLayoutVars>
      </dgm:prSet>
      <dgm:spPr/>
      <dgm:t>
        <a:bodyPr/>
        <a:lstStyle/>
        <a:p>
          <a:endParaRPr lang="it-IT"/>
        </a:p>
      </dgm:t>
    </dgm:pt>
    <dgm:pt modelId="{CA5A9B80-021B-48CB-96A0-1A5CC043FCD8}" type="pres">
      <dgm:prSet presAssocID="{1DBCC9ED-83A1-46AA-B00B-7502DBB10431}" presName="sibTrans" presStyleLbl="node1" presStyleIdx="0" presStyleCnt="5"/>
      <dgm:spPr/>
      <dgm:t>
        <a:bodyPr/>
        <a:lstStyle/>
        <a:p>
          <a:endParaRPr lang="it-IT"/>
        </a:p>
      </dgm:t>
    </dgm:pt>
    <dgm:pt modelId="{3605EF53-A5CF-4309-9AFA-BC9E4E7B4207}" type="pres">
      <dgm:prSet presAssocID="{BED8DF9C-D2FD-486E-9F51-6E9EE3490BCC}" presName="dummy" presStyleCnt="0"/>
      <dgm:spPr/>
    </dgm:pt>
    <dgm:pt modelId="{2EFE0255-9C02-4C8B-BD46-D808692FE91C}" type="pres">
      <dgm:prSet presAssocID="{BED8DF9C-D2FD-486E-9F51-6E9EE3490BCC}" presName="node" presStyleLbl="revTx" presStyleIdx="1" presStyleCnt="5" custScaleX="121838" custScaleY="114975">
        <dgm:presLayoutVars>
          <dgm:bulletEnabled val="1"/>
        </dgm:presLayoutVars>
      </dgm:prSet>
      <dgm:spPr/>
      <dgm:t>
        <a:bodyPr/>
        <a:lstStyle/>
        <a:p>
          <a:endParaRPr lang="it-IT"/>
        </a:p>
      </dgm:t>
    </dgm:pt>
    <dgm:pt modelId="{A0E3007D-81CE-43B9-81D0-F0A356F360A3}" type="pres">
      <dgm:prSet presAssocID="{152580F3-A8A7-43D5-8BA5-2DE598CE2D34}" presName="sibTrans" presStyleLbl="node1" presStyleIdx="1" presStyleCnt="5"/>
      <dgm:spPr/>
      <dgm:t>
        <a:bodyPr/>
        <a:lstStyle/>
        <a:p>
          <a:endParaRPr lang="it-IT"/>
        </a:p>
      </dgm:t>
    </dgm:pt>
    <dgm:pt modelId="{1DB6100E-F9E0-4ED4-94EB-6D15F1C9A8C8}" type="pres">
      <dgm:prSet presAssocID="{79C73F4B-1218-4FEF-9729-5D970A135339}" presName="dummy" presStyleCnt="0"/>
      <dgm:spPr/>
    </dgm:pt>
    <dgm:pt modelId="{00F6E2C3-D0C9-4F0C-97A1-20A57DF2679F}" type="pres">
      <dgm:prSet presAssocID="{79C73F4B-1218-4FEF-9729-5D970A135339}" presName="node" presStyleLbl="revTx" presStyleIdx="2" presStyleCnt="5">
        <dgm:presLayoutVars>
          <dgm:bulletEnabled val="1"/>
        </dgm:presLayoutVars>
      </dgm:prSet>
      <dgm:spPr/>
      <dgm:t>
        <a:bodyPr/>
        <a:lstStyle/>
        <a:p>
          <a:endParaRPr lang="it-IT"/>
        </a:p>
      </dgm:t>
    </dgm:pt>
    <dgm:pt modelId="{7E9DBD3E-A7FB-42E8-B3CB-32E36CA7F0DB}" type="pres">
      <dgm:prSet presAssocID="{A4687DF1-B538-4973-869B-A9DF57DC3F37}" presName="sibTrans" presStyleLbl="node1" presStyleIdx="2" presStyleCnt="5"/>
      <dgm:spPr/>
      <dgm:t>
        <a:bodyPr/>
        <a:lstStyle/>
        <a:p>
          <a:endParaRPr lang="it-IT"/>
        </a:p>
      </dgm:t>
    </dgm:pt>
    <dgm:pt modelId="{F271D88C-6BBB-400E-8F0E-9DB8A51234BD}" type="pres">
      <dgm:prSet presAssocID="{3940AD00-EA68-4F8E-867A-6D0816E80B4E}" presName="dummy" presStyleCnt="0"/>
      <dgm:spPr/>
    </dgm:pt>
    <dgm:pt modelId="{3863E4D1-6E3E-4833-A9CA-89F57455DF7C}" type="pres">
      <dgm:prSet presAssocID="{3940AD00-EA68-4F8E-867A-6D0816E80B4E}" presName="node" presStyleLbl="revTx" presStyleIdx="3" presStyleCnt="5">
        <dgm:presLayoutVars>
          <dgm:bulletEnabled val="1"/>
        </dgm:presLayoutVars>
      </dgm:prSet>
      <dgm:spPr/>
      <dgm:t>
        <a:bodyPr/>
        <a:lstStyle/>
        <a:p>
          <a:endParaRPr lang="it-IT"/>
        </a:p>
      </dgm:t>
    </dgm:pt>
    <dgm:pt modelId="{DB2B8A1C-3454-4811-8018-0D6B88F80A9B}" type="pres">
      <dgm:prSet presAssocID="{9CCA0799-AD1B-4310-AAC2-5D628E41EA72}" presName="sibTrans" presStyleLbl="node1" presStyleIdx="3" presStyleCnt="5"/>
      <dgm:spPr/>
      <dgm:t>
        <a:bodyPr/>
        <a:lstStyle/>
        <a:p>
          <a:endParaRPr lang="it-IT"/>
        </a:p>
      </dgm:t>
    </dgm:pt>
    <dgm:pt modelId="{E316CAB1-D461-4269-B4F4-603671A6D80C}" type="pres">
      <dgm:prSet presAssocID="{F4DA806E-882E-4F98-8A5E-48CC6B965DDD}" presName="dummy" presStyleCnt="0"/>
      <dgm:spPr/>
    </dgm:pt>
    <dgm:pt modelId="{B3706A25-C309-46DF-88E3-F1F6694F04D6}" type="pres">
      <dgm:prSet presAssocID="{F4DA806E-882E-4F98-8A5E-48CC6B965DDD}" presName="node" presStyleLbl="revTx" presStyleIdx="4" presStyleCnt="5">
        <dgm:presLayoutVars>
          <dgm:bulletEnabled val="1"/>
        </dgm:presLayoutVars>
      </dgm:prSet>
      <dgm:spPr/>
      <dgm:t>
        <a:bodyPr/>
        <a:lstStyle/>
        <a:p>
          <a:endParaRPr lang="it-IT"/>
        </a:p>
      </dgm:t>
    </dgm:pt>
    <dgm:pt modelId="{D41D2A54-69DD-4062-8A26-E426B035881B}" type="pres">
      <dgm:prSet presAssocID="{2A7C326E-BED0-4802-9170-4E85B270B571}" presName="sibTrans" presStyleLbl="node1" presStyleIdx="4" presStyleCnt="5"/>
      <dgm:spPr/>
      <dgm:t>
        <a:bodyPr/>
        <a:lstStyle/>
        <a:p>
          <a:endParaRPr lang="it-IT"/>
        </a:p>
      </dgm:t>
    </dgm:pt>
  </dgm:ptLst>
  <dgm:cxnLst>
    <dgm:cxn modelId="{4E95A9D5-3847-4663-AB13-E9F3791AE317}" srcId="{46D26F12-311A-47C7-912C-7360493C4241}" destId="{3940AD00-EA68-4F8E-867A-6D0816E80B4E}" srcOrd="3" destOrd="0" parTransId="{611D1738-52C6-42D2-8E1C-61689DCF3405}" sibTransId="{9CCA0799-AD1B-4310-AAC2-5D628E41EA72}"/>
    <dgm:cxn modelId="{2DB5F2C1-6412-443F-A776-51082C726E25}" srcId="{46D26F12-311A-47C7-912C-7360493C4241}" destId="{BED8DF9C-D2FD-486E-9F51-6E9EE3490BCC}" srcOrd="1" destOrd="0" parTransId="{F85EDA66-3FE3-4187-9AD3-0A19D87582D2}" sibTransId="{152580F3-A8A7-43D5-8BA5-2DE598CE2D34}"/>
    <dgm:cxn modelId="{7DA6868C-1FAE-4915-899B-FBB655D0FDAE}" type="presOf" srcId="{2A7C326E-BED0-4802-9170-4E85B270B571}" destId="{D41D2A54-69DD-4062-8A26-E426B035881B}" srcOrd="0" destOrd="0" presId="urn:microsoft.com/office/officeart/2005/8/layout/cycle1"/>
    <dgm:cxn modelId="{F824626C-0545-47BE-AC7D-BC73F725E998}" type="presOf" srcId="{79C73F4B-1218-4FEF-9729-5D970A135339}" destId="{00F6E2C3-D0C9-4F0C-97A1-20A57DF2679F}" srcOrd="0" destOrd="0" presId="urn:microsoft.com/office/officeart/2005/8/layout/cycle1"/>
    <dgm:cxn modelId="{5272494A-3E6B-4CA3-AEFE-E0A4303A7705}" type="presOf" srcId="{3940AD00-EA68-4F8E-867A-6D0816E80B4E}" destId="{3863E4D1-6E3E-4833-A9CA-89F57455DF7C}" srcOrd="0" destOrd="0" presId="urn:microsoft.com/office/officeart/2005/8/layout/cycle1"/>
    <dgm:cxn modelId="{FCBF9C74-21F7-490D-9B34-56ADE837D745}" type="presOf" srcId="{9CCA0799-AD1B-4310-AAC2-5D628E41EA72}" destId="{DB2B8A1C-3454-4811-8018-0D6B88F80A9B}" srcOrd="0" destOrd="0" presId="urn:microsoft.com/office/officeart/2005/8/layout/cycle1"/>
    <dgm:cxn modelId="{371EDCB7-EFE9-4992-9619-6633392948A8}" srcId="{46D26F12-311A-47C7-912C-7360493C4241}" destId="{F4DA806E-882E-4F98-8A5E-48CC6B965DDD}" srcOrd="4" destOrd="0" parTransId="{E8036B5F-7A6A-4B85-ABB3-5F6FC4E7EB50}" sibTransId="{2A7C326E-BED0-4802-9170-4E85B270B571}"/>
    <dgm:cxn modelId="{46A45361-2097-4AC6-8E6A-FA01A47E5A89}" type="presOf" srcId="{46D26F12-311A-47C7-912C-7360493C4241}" destId="{E14D5E5A-9F64-4A70-8945-E20C4B33CA5B}" srcOrd="0" destOrd="0" presId="urn:microsoft.com/office/officeart/2005/8/layout/cycle1"/>
    <dgm:cxn modelId="{AD20576F-E0D1-478B-AEA1-3F9E155BBE01}" type="presOf" srcId="{F4DA806E-882E-4F98-8A5E-48CC6B965DDD}" destId="{B3706A25-C309-46DF-88E3-F1F6694F04D6}" srcOrd="0" destOrd="0" presId="urn:microsoft.com/office/officeart/2005/8/layout/cycle1"/>
    <dgm:cxn modelId="{9FB4D20E-DC38-434E-82B6-1E08189C1E46}" type="presOf" srcId="{A4687DF1-B538-4973-869B-A9DF57DC3F37}" destId="{7E9DBD3E-A7FB-42E8-B3CB-32E36CA7F0DB}" srcOrd="0" destOrd="0" presId="urn:microsoft.com/office/officeart/2005/8/layout/cycle1"/>
    <dgm:cxn modelId="{A1627E98-547B-4CD7-9A50-1C3EE141FB0E}" type="presOf" srcId="{BED8DF9C-D2FD-486E-9F51-6E9EE3490BCC}" destId="{2EFE0255-9C02-4C8B-BD46-D808692FE91C}" srcOrd="0" destOrd="0" presId="urn:microsoft.com/office/officeart/2005/8/layout/cycle1"/>
    <dgm:cxn modelId="{B9CE41F4-D15E-4B13-A60D-1F7416308478}" type="presOf" srcId="{F12660A1-1275-4C59-9E8C-6EE88C42FDEC}" destId="{8CAC97CB-E29D-42BB-977F-A809E5854B38}" srcOrd="0" destOrd="0" presId="urn:microsoft.com/office/officeart/2005/8/layout/cycle1"/>
    <dgm:cxn modelId="{A8061569-CEBA-485B-AE50-2317DF6D537E}" type="presOf" srcId="{1DBCC9ED-83A1-46AA-B00B-7502DBB10431}" destId="{CA5A9B80-021B-48CB-96A0-1A5CC043FCD8}" srcOrd="0" destOrd="0" presId="urn:microsoft.com/office/officeart/2005/8/layout/cycle1"/>
    <dgm:cxn modelId="{1C1E6A6E-5228-4E3C-B3F9-21C323ED2662}" srcId="{46D26F12-311A-47C7-912C-7360493C4241}" destId="{79C73F4B-1218-4FEF-9729-5D970A135339}" srcOrd="2" destOrd="0" parTransId="{11125704-F790-4F63-8DB6-8C8E4949F08D}" sibTransId="{A4687DF1-B538-4973-869B-A9DF57DC3F37}"/>
    <dgm:cxn modelId="{52CCA606-228D-4567-81ED-7E669081B389}" srcId="{46D26F12-311A-47C7-912C-7360493C4241}" destId="{F12660A1-1275-4C59-9E8C-6EE88C42FDEC}" srcOrd="0" destOrd="0" parTransId="{C98FA3B2-36F9-49D5-A44F-6561690227B1}" sibTransId="{1DBCC9ED-83A1-46AA-B00B-7502DBB10431}"/>
    <dgm:cxn modelId="{4215F0B5-BF08-4094-B737-225F1B5E7543}" type="presOf" srcId="{152580F3-A8A7-43D5-8BA5-2DE598CE2D34}" destId="{A0E3007D-81CE-43B9-81D0-F0A356F360A3}" srcOrd="0" destOrd="0" presId="urn:microsoft.com/office/officeart/2005/8/layout/cycle1"/>
    <dgm:cxn modelId="{8DC91DA1-0A44-43E3-B52C-B26BE0A7A723}" type="presParOf" srcId="{E14D5E5A-9F64-4A70-8945-E20C4B33CA5B}" destId="{E4807E58-0BFE-4F91-AC31-B943A07EE8C2}" srcOrd="0" destOrd="0" presId="urn:microsoft.com/office/officeart/2005/8/layout/cycle1"/>
    <dgm:cxn modelId="{E733986B-B02E-40D8-828D-0A59326C1922}" type="presParOf" srcId="{E14D5E5A-9F64-4A70-8945-E20C4B33CA5B}" destId="{8CAC97CB-E29D-42BB-977F-A809E5854B38}" srcOrd="1" destOrd="0" presId="urn:microsoft.com/office/officeart/2005/8/layout/cycle1"/>
    <dgm:cxn modelId="{FE3E0537-2D64-465E-82F5-0BD9A4FBA94A}" type="presParOf" srcId="{E14D5E5A-9F64-4A70-8945-E20C4B33CA5B}" destId="{CA5A9B80-021B-48CB-96A0-1A5CC043FCD8}" srcOrd="2" destOrd="0" presId="urn:microsoft.com/office/officeart/2005/8/layout/cycle1"/>
    <dgm:cxn modelId="{EAACFA97-38B8-437B-8A81-3D0905B4B885}" type="presParOf" srcId="{E14D5E5A-9F64-4A70-8945-E20C4B33CA5B}" destId="{3605EF53-A5CF-4309-9AFA-BC9E4E7B4207}" srcOrd="3" destOrd="0" presId="urn:microsoft.com/office/officeart/2005/8/layout/cycle1"/>
    <dgm:cxn modelId="{5942A6EC-11BF-4278-A50C-88FEAAE13037}" type="presParOf" srcId="{E14D5E5A-9F64-4A70-8945-E20C4B33CA5B}" destId="{2EFE0255-9C02-4C8B-BD46-D808692FE91C}" srcOrd="4" destOrd="0" presId="urn:microsoft.com/office/officeart/2005/8/layout/cycle1"/>
    <dgm:cxn modelId="{D4AA2551-331F-4959-9243-E67E0A408893}" type="presParOf" srcId="{E14D5E5A-9F64-4A70-8945-E20C4B33CA5B}" destId="{A0E3007D-81CE-43B9-81D0-F0A356F360A3}" srcOrd="5" destOrd="0" presId="urn:microsoft.com/office/officeart/2005/8/layout/cycle1"/>
    <dgm:cxn modelId="{21DC2444-43DD-419D-90A2-B667BFCFE904}" type="presParOf" srcId="{E14D5E5A-9F64-4A70-8945-E20C4B33CA5B}" destId="{1DB6100E-F9E0-4ED4-94EB-6D15F1C9A8C8}" srcOrd="6" destOrd="0" presId="urn:microsoft.com/office/officeart/2005/8/layout/cycle1"/>
    <dgm:cxn modelId="{16F3BD59-3D54-412A-8C55-F85701F830D5}" type="presParOf" srcId="{E14D5E5A-9F64-4A70-8945-E20C4B33CA5B}" destId="{00F6E2C3-D0C9-4F0C-97A1-20A57DF2679F}" srcOrd="7" destOrd="0" presId="urn:microsoft.com/office/officeart/2005/8/layout/cycle1"/>
    <dgm:cxn modelId="{34D06C8C-F1B7-4C1C-B719-80AD53E57A36}" type="presParOf" srcId="{E14D5E5A-9F64-4A70-8945-E20C4B33CA5B}" destId="{7E9DBD3E-A7FB-42E8-B3CB-32E36CA7F0DB}" srcOrd="8" destOrd="0" presId="urn:microsoft.com/office/officeart/2005/8/layout/cycle1"/>
    <dgm:cxn modelId="{FBD84552-C789-47BE-B2E9-832EA8C22F8A}" type="presParOf" srcId="{E14D5E5A-9F64-4A70-8945-E20C4B33CA5B}" destId="{F271D88C-6BBB-400E-8F0E-9DB8A51234BD}" srcOrd="9" destOrd="0" presId="urn:microsoft.com/office/officeart/2005/8/layout/cycle1"/>
    <dgm:cxn modelId="{AF05282B-699B-4A78-94B3-4BAE5552B04B}" type="presParOf" srcId="{E14D5E5A-9F64-4A70-8945-E20C4B33CA5B}" destId="{3863E4D1-6E3E-4833-A9CA-89F57455DF7C}" srcOrd="10" destOrd="0" presId="urn:microsoft.com/office/officeart/2005/8/layout/cycle1"/>
    <dgm:cxn modelId="{367CF1E2-B3EB-440C-A055-B2ABFE8189D4}" type="presParOf" srcId="{E14D5E5A-9F64-4A70-8945-E20C4B33CA5B}" destId="{DB2B8A1C-3454-4811-8018-0D6B88F80A9B}" srcOrd="11" destOrd="0" presId="urn:microsoft.com/office/officeart/2005/8/layout/cycle1"/>
    <dgm:cxn modelId="{85CB4AB2-7C2E-4166-9E7E-BA92CD27B30C}" type="presParOf" srcId="{E14D5E5A-9F64-4A70-8945-E20C4B33CA5B}" destId="{E316CAB1-D461-4269-B4F4-603671A6D80C}" srcOrd="12" destOrd="0" presId="urn:microsoft.com/office/officeart/2005/8/layout/cycle1"/>
    <dgm:cxn modelId="{E079784B-AF75-4BE6-98E4-8BB3352450B7}" type="presParOf" srcId="{E14D5E5A-9F64-4A70-8945-E20C4B33CA5B}" destId="{B3706A25-C309-46DF-88E3-F1F6694F04D6}" srcOrd="13" destOrd="0" presId="urn:microsoft.com/office/officeart/2005/8/layout/cycle1"/>
    <dgm:cxn modelId="{DF094E7D-E305-4379-ACDE-09FD3CA89E3D}" type="presParOf" srcId="{E14D5E5A-9F64-4A70-8945-E20C4B33CA5B}" destId="{D41D2A54-69DD-4062-8A26-E426B035881B}"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D26F12-311A-47C7-912C-7360493C4241}"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de-DE"/>
        </a:p>
      </dgm:t>
    </dgm:pt>
    <dgm:pt modelId="{F12660A1-1275-4C59-9E8C-6EE88C42FDEC}">
      <dgm:prSet phldrT="[Text]" custT="1"/>
      <dgm:spPr/>
      <dgm:t>
        <a:bodyPr/>
        <a:lstStyle/>
        <a:p>
          <a:r>
            <a:rPr lang="it-IT" sz="1000" noProof="0" dirty="0"/>
            <a:t>Misurare</a:t>
          </a:r>
        </a:p>
      </dgm:t>
    </dgm:pt>
    <dgm:pt modelId="{C98FA3B2-36F9-49D5-A44F-6561690227B1}" type="parTrans" cxnId="{52CCA606-228D-4567-81ED-7E669081B389}">
      <dgm:prSet/>
      <dgm:spPr/>
      <dgm:t>
        <a:bodyPr/>
        <a:lstStyle/>
        <a:p>
          <a:endParaRPr lang="de-DE"/>
        </a:p>
      </dgm:t>
    </dgm:pt>
    <dgm:pt modelId="{1DBCC9ED-83A1-46AA-B00B-7502DBB10431}" type="sibTrans" cxnId="{52CCA606-228D-4567-81ED-7E669081B389}">
      <dgm:prSet/>
      <dgm:spPr/>
      <dgm:t>
        <a:bodyPr/>
        <a:lstStyle/>
        <a:p>
          <a:endParaRPr lang="de-DE"/>
        </a:p>
      </dgm:t>
    </dgm:pt>
    <dgm:pt modelId="{BED8DF9C-D2FD-486E-9F51-6E9EE3490BCC}">
      <dgm:prSet phldrT="[Text]" custT="1"/>
      <dgm:spPr/>
      <dgm:t>
        <a:bodyPr/>
        <a:lstStyle/>
        <a:p>
          <a:r>
            <a:rPr lang="it-IT" sz="1000" noProof="0" dirty="0"/>
            <a:t>Imparare</a:t>
          </a:r>
        </a:p>
        <a:p>
          <a:endParaRPr lang="de-DE" sz="1000" dirty="0"/>
        </a:p>
        <a:p>
          <a:endParaRPr lang="de-DE" sz="1000" dirty="0"/>
        </a:p>
        <a:p>
          <a:r>
            <a:rPr lang="it-IT" sz="1000" noProof="0" dirty="0"/>
            <a:t>Definire</a:t>
          </a:r>
        </a:p>
      </dgm:t>
    </dgm:pt>
    <dgm:pt modelId="{F85EDA66-3FE3-4187-9AD3-0A19D87582D2}" type="parTrans" cxnId="{2DB5F2C1-6412-443F-A776-51082C726E25}">
      <dgm:prSet/>
      <dgm:spPr/>
      <dgm:t>
        <a:bodyPr/>
        <a:lstStyle/>
        <a:p>
          <a:endParaRPr lang="de-DE"/>
        </a:p>
      </dgm:t>
    </dgm:pt>
    <dgm:pt modelId="{152580F3-A8A7-43D5-8BA5-2DE598CE2D34}" type="sibTrans" cxnId="{2DB5F2C1-6412-443F-A776-51082C726E25}">
      <dgm:prSet/>
      <dgm:spPr/>
      <dgm:t>
        <a:bodyPr/>
        <a:lstStyle/>
        <a:p>
          <a:endParaRPr lang="de-DE"/>
        </a:p>
      </dgm:t>
    </dgm:pt>
    <dgm:pt modelId="{79C73F4B-1218-4FEF-9729-5D970A135339}">
      <dgm:prSet phldrT="[Text]" custT="1"/>
      <dgm:spPr/>
      <dgm:t>
        <a:bodyPr/>
        <a:lstStyle/>
        <a:p>
          <a:r>
            <a:rPr lang="it-IT" sz="900" noProof="0" dirty="0"/>
            <a:t>Investigare</a:t>
          </a:r>
        </a:p>
      </dgm:t>
    </dgm:pt>
    <dgm:pt modelId="{11125704-F790-4F63-8DB6-8C8E4949F08D}" type="parTrans" cxnId="{1C1E6A6E-5228-4E3C-B3F9-21C323ED2662}">
      <dgm:prSet/>
      <dgm:spPr/>
      <dgm:t>
        <a:bodyPr/>
        <a:lstStyle/>
        <a:p>
          <a:endParaRPr lang="de-DE"/>
        </a:p>
      </dgm:t>
    </dgm:pt>
    <dgm:pt modelId="{A4687DF1-B538-4973-869B-A9DF57DC3F37}" type="sibTrans" cxnId="{1C1E6A6E-5228-4E3C-B3F9-21C323ED2662}">
      <dgm:prSet/>
      <dgm:spPr/>
      <dgm:t>
        <a:bodyPr/>
        <a:lstStyle/>
        <a:p>
          <a:endParaRPr lang="de-DE"/>
        </a:p>
      </dgm:t>
    </dgm:pt>
    <dgm:pt modelId="{3940AD00-EA68-4F8E-867A-6D0816E80B4E}">
      <dgm:prSet phldrT="[Text]" custT="1"/>
      <dgm:spPr/>
      <dgm:t>
        <a:bodyPr/>
        <a:lstStyle/>
        <a:p>
          <a:r>
            <a:rPr lang="it-IT" sz="1000" noProof="0" dirty="0"/>
            <a:t>Ideare</a:t>
          </a:r>
        </a:p>
      </dgm:t>
    </dgm:pt>
    <dgm:pt modelId="{611D1738-52C6-42D2-8E1C-61689DCF3405}" type="parTrans" cxnId="{4E95A9D5-3847-4663-AB13-E9F3791AE317}">
      <dgm:prSet/>
      <dgm:spPr/>
      <dgm:t>
        <a:bodyPr/>
        <a:lstStyle/>
        <a:p>
          <a:endParaRPr lang="de-DE"/>
        </a:p>
      </dgm:t>
    </dgm:pt>
    <dgm:pt modelId="{9CCA0799-AD1B-4310-AAC2-5D628E41EA72}" type="sibTrans" cxnId="{4E95A9D5-3847-4663-AB13-E9F3791AE317}">
      <dgm:prSet/>
      <dgm:spPr/>
      <dgm:t>
        <a:bodyPr/>
        <a:lstStyle/>
        <a:p>
          <a:endParaRPr lang="de-DE"/>
        </a:p>
      </dgm:t>
    </dgm:pt>
    <dgm:pt modelId="{F4DA806E-882E-4F98-8A5E-48CC6B965DDD}">
      <dgm:prSet phldrT="[Text]" custT="1"/>
      <dgm:spPr/>
      <dgm:t>
        <a:bodyPr/>
        <a:lstStyle/>
        <a:p>
          <a:r>
            <a:rPr lang="it-IT" sz="1000" noProof="0" dirty="0"/>
            <a:t>Testare</a:t>
          </a:r>
        </a:p>
      </dgm:t>
    </dgm:pt>
    <dgm:pt modelId="{E8036B5F-7A6A-4B85-ABB3-5F6FC4E7EB50}" type="parTrans" cxnId="{371EDCB7-EFE9-4992-9619-6633392948A8}">
      <dgm:prSet/>
      <dgm:spPr/>
      <dgm:t>
        <a:bodyPr/>
        <a:lstStyle/>
        <a:p>
          <a:endParaRPr lang="de-DE"/>
        </a:p>
      </dgm:t>
    </dgm:pt>
    <dgm:pt modelId="{2A7C326E-BED0-4802-9170-4E85B270B571}" type="sibTrans" cxnId="{371EDCB7-EFE9-4992-9619-6633392948A8}">
      <dgm:prSet/>
      <dgm:spPr/>
      <dgm:t>
        <a:bodyPr/>
        <a:lstStyle/>
        <a:p>
          <a:endParaRPr lang="de-DE"/>
        </a:p>
      </dgm:t>
    </dgm:pt>
    <dgm:pt modelId="{E14D5E5A-9F64-4A70-8945-E20C4B33CA5B}" type="pres">
      <dgm:prSet presAssocID="{46D26F12-311A-47C7-912C-7360493C4241}" presName="cycle" presStyleCnt="0">
        <dgm:presLayoutVars>
          <dgm:dir/>
          <dgm:resizeHandles val="exact"/>
        </dgm:presLayoutVars>
      </dgm:prSet>
      <dgm:spPr/>
      <dgm:t>
        <a:bodyPr/>
        <a:lstStyle/>
        <a:p>
          <a:endParaRPr lang="it-IT"/>
        </a:p>
      </dgm:t>
    </dgm:pt>
    <dgm:pt modelId="{E4807E58-0BFE-4F91-AC31-B943A07EE8C2}" type="pres">
      <dgm:prSet presAssocID="{F12660A1-1275-4C59-9E8C-6EE88C42FDEC}" presName="dummy" presStyleCnt="0"/>
      <dgm:spPr/>
    </dgm:pt>
    <dgm:pt modelId="{8CAC97CB-E29D-42BB-977F-A809E5854B38}" type="pres">
      <dgm:prSet presAssocID="{F12660A1-1275-4C59-9E8C-6EE88C42FDEC}" presName="node" presStyleLbl="revTx" presStyleIdx="0" presStyleCnt="5">
        <dgm:presLayoutVars>
          <dgm:bulletEnabled val="1"/>
        </dgm:presLayoutVars>
      </dgm:prSet>
      <dgm:spPr/>
      <dgm:t>
        <a:bodyPr/>
        <a:lstStyle/>
        <a:p>
          <a:endParaRPr lang="it-IT"/>
        </a:p>
      </dgm:t>
    </dgm:pt>
    <dgm:pt modelId="{CA5A9B80-021B-48CB-96A0-1A5CC043FCD8}" type="pres">
      <dgm:prSet presAssocID="{1DBCC9ED-83A1-46AA-B00B-7502DBB10431}" presName="sibTrans" presStyleLbl="node1" presStyleIdx="0" presStyleCnt="5"/>
      <dgm:spPr/>
      <dgm:t>
        <a:bodyPr/>
        <a:lstStyle/>
        <a:p>
          <a:endParaRPr lang="it-IT"/>
        </a:p>
      </dgm:t>
    </dgm:pt>
    <dgm:pt modelId="{3605EF53-A5CF-4309-9AFA-BC9E4E7B4207}" type="pres">
      <dgm:prSet presAssocID="{BED8DF9C-D2FD-486E-9F51-6E9EE3490BCC}" presName="dummy" presStyleCnt="0"/>
      <dgm:spPr/>
    </dgm:pt>
    <dgm:pt modelId="{2EFE0255-9C02-4C8B-BD46-D808692FE91C}" type="pres">
      <dgm:prSet presAssocID="{BED8DF9C-D2FD-486E-9F51-6E9EE3490BCC}" presName="node" presStyleLbl="revTx" presStyleIdx="1" presStyleCnt="5" custScaleX="121838" custScaleY="114975">
        <dgm:presLayoutVars>
          <dgm:bulletEnabled val="1"/>
        </dgm:presLayoutVars>
      </dgm:prSet>
      <dgm:spPr/>
      <dgm:t>
        <a:bodyPr/>
        <a:lstStyle/>
        <a:p>
          <a:endParaRPr lang="it-IT"/>
        </a:p>
      </dgm:t>
    </dgm:pt>
    <dgm:pt modelId="{A0E3007D-81CE-43B9-81D0-F0A356F360A3}" type="pres">
      <dgm:prSet presAssocID="{152580F3-A8A7-43D5-8BA5-2DE598CE2D34}" presName="sibTrans" presStyleLbl="node1" presStyleIdx="1" presStyleCnt="5"/>
      <dgm:spPr/>
      <dgm:t>
        <a:bodyPr/>
        <a:lstStyle/>
        <a:p>
          <a:endParaRPr lang="it-IT"/>
        </a:p>
      </dgm:t>
    </dgm:pt>
    <dgm:pt modelId="{1DB6100E-F9E0-4ED4-94EB-6D15F1C9A8C8}" type="pres">
      <dgm:prSet presAssocID="{79C73F4B-1218-4FEF-9729-5D970A135339}" presName="dummy" presStyleCnt="0"/>
      <dgm:spPr/>
    </dgm:pt>
    <dgm:pt modelId="{00F6E2C3-D0C9-4F0C-97A1-20A57DF2679F}" type="pres">
      <dgm:prSet presAssocID="{79C73F4B-1218-4FEF-9729-5D970A135339}" presName="node" presStyleLbl="revTx" presStyleIdx="2" presStyleCnt="5">
        <dgm:presLayoutVars>
          <dgm:bulletEnabled val="1"/>
        </dgm:presLayoutVars>
      </dgm:prSet>
      <dgm:spPr/>
      <dgm:t>
        <a:bodyPr/>
        <a:lstStyle/>
        <a:p>
          <a:endParaRPr lang="it-IT"/>
        </a:p>
      </dgm:t>
    </dgm:pt>
    <dgm:pt modelId="{7E9DBD3E-A7FB-42E8-B3CB-32E36CA7F0DB}" type="pres">
      <dgm:prSet presAssocID="{A4687DF1-B538-4973-869B-A9DF57DC3F37}" presName="sibTrans" presStyleLbl="node1" presStyleIdx="2" presStyleCnt="5"/>
      <dgm:spPr/>
      <dgm:t>
        <a:bodyPr/>
        <a:lstStyle/>
        <a:p>
          <a:endParaRPr lang="it-IT"/>
        </a:p>
      </dgm:t>
    </dgm:pt>
    <dgm:pt modelId="{F271D88C-6BBB-400E-8F0E-9DB8A51234BD}" type="pres">
      <dgm:prSet presAssocID="{3940AD00-EA68-4F8E-867A-6D0816E80B4E}" presName="dummy" presStyleCnt="0"/>
      <dgm:spPr/>
    </dgm:pt>
    <dgm:pt modelId="{3863E4D1-6E3E-4833-A9CA-89F57455DF7C}" type="pres">
      <dgm:prSet presAssocID="{3940AD00-EA68-4F8E-867A-6D0816E80B4E}" presName="node" presStyleLbl="revTx" presStyleIdx="3" presStyleCnt="5">
        <dgm:presLayoutVars>
          <dgm:bulletEnabled val="1"/>
        </dgm:presLayoutVars>
      </dgm:prSet>
      <dgm:spPr/>
      <dgm:t>
        <a:bodyPr/>
        <a:lstStyle/>
        <a:p>
          <a:endParaRPr lang="it-IT"/>
        </a:p>
      </dgm:t>
    </dgm:pt>
    <dgm:pt modelId="{DB2B8A1C-3454-4811-8018-0D6B88F80A9B}" type="pres">
      <dgm:prSet presAssocID="{9CCA0799-AD1B-4310-AAC2-5D628E41EA72}" presName="sibTrans" presStyleLbl="node1" presStyleIdx="3" presStyleCnt="5"/>
      <dgm:spPr/>
      <dgm:t>
        <a:bodyPr/>
        <a:lstStyle/>
        <a:p>
          <a:endParaRPr lang="it-IT"/>
        </a:p>
      </dgm:t>
    </dgm:pt>
    <dgm:pt modelId="{E316CAB1-D461-4269-B4F4-603671A6D80C}" type="pres">
      <dgm:prSet presAssocID="{F4DA806E-882E-4F98-8A5E-48CC6B965DDD}" presName="dummy" presStyleCnt="0"/>
      <dgm:spPr/>
    </dgm:pt>
    <dgm:pt modelId="{B3706A25-C309-46DF-88E3-F1F6694F04D6}" type="pres">
      <dgm:prSet presAssocID="{F4DA806E-882E-4F98-8A5E-48CC6B965DDD}" presName="node" presStyleLbl="revTx" presStyleIdx="4" presStyleCnt="5">
        <dgm:presLayoutVars>
          <dgm:bulletEnabled val="1"/>
        </dgm:presLayoutVars>
      </dgm:prSet>
      <dgm:spPr/>
      <dgm:t>
        <a:bodyPr/>
        <a:lstStyle/>
        <a:p>
          <a:endParaRPr lang="it-IT"/>
        </a:p>
      </dgm:t>
    </dgm:pt>
    <dgm:pt modelId="{D41D2A54-69DD-4062-8A26-E426B035881B}" type="pres">
      <dgm:prSet presAssocID="{2A7C326E-BED0-4802-9170-4E85B270B571}" presName="sibTrans" presStyleLbl="node1" presStyleIdx="4" presStyleCnt="5"/>
      <dgm:spPr/>
      <dgm:t>
        <a:bodyPr/>
        <a:lstStyle/>
        <a:p>
          <a:endParaRPr lang="it-IT"/>
        </a:p>
      </dgm:t>
    </dgm:pt>
  </dgm:ptLst>
  <dgm:cxnLst>
    <dgm:cxn modelId="{4E95A9D5-3847-4663-AB13-E9F3791AE317}" srcId="{46D26F12-311A-47C7-912C-7360493C4241}" destId="{3940AD00-EA68-4F8E-867A-6D0816E80B4E}" srcOrd="3" destOrd="0" parTransId="{611D1738-52C6-42D2-8E1C-61689DCF3405}" sibTransId="{9CCA0799-AD1B-4310-AAC2-5D628E41EA72}"/>
    <dgm:cxn modelId="{2DB5F2C1-6412-443F-A776-51082C726E25}" srcId="{46D26F12-311A-47C7-912C-7360493C4241}" destId="{BED8DF9C-D2FD-486E-9F51-6E9EE3490BCC}" srcOrd="1" destOrd="0" parTransId="{F85EDA66-3FE3-4187-9AD3-0A19D87582D2}" sibTransId="{152580F3-A8A7-43D5-8BA5-2DE598CE2D34}"/>
    <dgm:cxn modelId="{7DA6868C-1FAE-4915-899B-FBB655D0FDAE}" type="presOf" srcId="{2A7C326E-BED0-4802-9170-4E85B270B571}" destId="{D41D2A54-69DD-4062-8A26-E426B035881B}" srcOrd="0" destOrd="0" presId="urn:microsoft.com/office/officeart/2005/8/layout/cycle1"/>
    <dgm:cxn modelId="{F824626C-0545-47BE-AC7D-BC73F725E998}" type="presOf" srcId="{79C73F4B-1218-4FEF-9729-5D970A135339}" destId="{00F6E2C3-D0C9-4F0C-97A1-20A57DF2679F}" srcOrd="0" destOrd="0" presId="urn:microsoft.com/office/officeart/2005/8/layout/cycle1"/>
    <dgm:cxn modelId="{5272494A-3E6B-4CA3-AEFE-E0A4303A7705}" type="presOf" srcId="{3940AD00-EA68-4F8E-867A-6D0816E80B4E}" destId="{3863E4D1-6E3E-4833-A9CA-89F57455DF7C}" srcOrd="0" destOrd="0" presId="urn:microsoft.com/office/officeart/2005/8/layout/cycle1"/>
    <dgm:cxn modelId="{FCBF9C74-21F7-490D-9B34-56ADE837D745}" type="presOf" srcId="{9CCA0799-AD1B-4310-AAC2-5D628E41EA72}" destId="{DB2B8A1C-3454-4811-8018-0D6B88F80A9B}" srcOrd="0" destOrd="0" presId="urn:microsoft.com/office/officeart/2005/8/layout/cycle1"/>
    <dgm:cxn modelId="{371EDCB7-EFE9-4992-9619-6633392948A8}" srcId="{46D26F12-311A-47C7-912C-7360493C4241}" destId="{F4DA806E-882E-4F98-8A5E-48CC6B965DDD}" srcOrd="4" destOrd="0" parTransId="{E8036B5F-7A6A-4B85-ABB3-5F6FC4E7EB50}" sibTransId="{2A7C326E-BED0-4802-9170-4E85B270B571}"/>
    <dgm:cxn modelId="{46A45361-2097-4AC6-8E6A-FA01A47E5A89}" type="presOf" srcId="{46D26F12-311A-47C7-912C-7360493C4241}" destId="{E14D5E5A-9F64-4A70-8945-E20C4B33CA5B}" srcOrd="0" destOrd="0" presId="urn:microsoft.com/office/officeart/2005/8/layout/cycle1"/>
    <dgm:cxn modelId="{AD20576F-E0D1-478B-AEA1-3F9E155BBE01}" type="presOf" srcId="{F4DA806E-882E-4F98-8A5E-48CC6B965DDD}" destId="{B3706A25-C309-46DF-88E3-F1F6694F04D6}" srcOrd="0" destOrd="0" presId="urn:microsoft.com/office/officeart/2005/8/layout/cycle1"/>
    <dgm:cxn modelId="{9FB4D20E-DC38-434E-82B6-1E08189C1E46}" type="presOf" srcId="{A4687DF1-B538-4973-869B-A9DF57DC3F37}" destId="{7E9DBD3E-A7FB-42E8-B3CB-32E36CA7F0DB}" srcOrd="0" destOrd="0" presId="urn:microsoft.com/office/officeart/2005/8/layout/cycle1"/>
    <dgm:cxn modelId="{A1627E98-547B-4CD7-9A50-1C3EE141FB0E}" type="presOf" srcId="{BED8DF9C-D2FD-486E-9F51-6E9EE3490BCC}" destId="{2EFE0255-9C02-4C8B-BD46-D808692FE91C}" srcOrd="0" destOrd="0" presId="urn:microsoft.com/office/officeart/2005/8/layout/cycle1"/>
    <dgm:cxn modelId="{B9CE41F4-D15E-4B13-A60D-1F7416308478}" type="presOf" srcId="{F12660A1-1275-4C59-9E8C-6EE88C42FDEC}" destId="{8CAC97CB-E29D-42BB-977F-A809E5854B38}" srcOrd="0" destOrd="0" presId="urn:microsoft.com/office/officeart/2005/8/layout/cycle1"/>
    <dgm:cxn modelId="{A8061569-CEBA-485B-AE50-2317DF6D537E}" type="presOf" srcId="{1DBCC9ED-83A1-46AA-B00B-7502DBB10431}" destId="{CA5A9B80-021B-48CB-96A0-1A5CC043FCD8}" srcOrd="0" destOrd="0" presId="urn:microsoft.com/office/officeart/2005/8/layout/cycle1"/>
    <dgm:cxn modelId="{1C1E6A6E-5228-4E3C-B3F9-21C323ED2662}" srcId="{46D26F12-311A-47C7-912C-7360493C4241}" destId="{79C73F4B-1218-4FEF-9729-5D970A135339}" srcOrd="2" destOrd="0" parTransId="{11125704-F790-4F63-8DB6-8C8E4949F08D}" sibTransId="{A4687DF1-B538-4973-869B-A9DF57DC3F37}"/>
    <dgm:cxn modelId="{52CCA606-228D-4567-81ED-7E669081B389}" srcId="{46D26F12-311A-47C7-912C-7360493C4241}" destId="{F12660A1-1275-4C59-9E8C-6EE88C42FDEC}" srcOrd="0" destOrd="0" parTransId="{C98FA3B2-36F9-49D5-A44F-6561690227B1}" sibTransId="{1DBCC9ED-83A1-46AA-B00B-7502DBB10431}"/>
    <dgm:cxn modelId="{4215F0B5-BF08-4094-B737-225F1B5E7543}" type="presOf" srcId="{152580F3-A8A7-43D5-8BA5-2DE598CE2D34}" destId="{A0E3007D-81CE-43B9-81D0-F0A356F360A3}" srcOrd="0" destOrd="0" presId="urn:microsoft.com/office/officeart/2005/8/layout/cycle1"/>
    <dgm:cxn modelId="{8DC91DA1-0A44-43E3-B52C-B26BE0A7A723}" type="presParOf" srcId="{E14D5E5A-9F64-4A70-8945-E20C4B33CA5B}" destId="{E4807E58-0BFE-4F91-AC31-B943A07EE8C2}" srcOrd="0" destOrd="0" presId="urn:microsoft.com/office/officeart/2005/8/layout/cycle1"/>
    <dgm:cxn modelId="{E733986B-B02E-40D8-828D-0A59326C1922}" type="presParOf" srcId="{E14D5E5A-9F64-4A70-8945-E20C4B33CA5B}" destId="{8CAC97CB-E29D-42BB-977F-A809E5854B38}" srcOrd="1" destOrd="0" presId="urn:microsoft.com/office/officeart/2005/8/layout/cycle1"/>
    <dgm:cxn modelId="{FE3E0537-2D64-465E-82F5-0BD9A4FBA94A}" type="presParOf" srcId="{E14D5E5A-9F64-4A70-8945-E20C4B33CA5B}" destId="{CA5A9B80-021B-48CB-96A0-1A5CC043FCD8}" srcOrd="2" destOrd="0" presId="urn:microsoft.com/office/officeart/2005/8/layout/cycle1"/>
    <dgm:cxn modelId="{EAACFA97-38B8-437B-8A81-3D0905B4B885}" type="presParOf" srcId="{E14D5E5A-9F64-4A70-8945-E20C4B33CA5B}" destId="{3605EF53-A5CF-4309-9AFA-BC9E4E7B4207}" srcOrd="3" destOrd="0" presId="urn:microsoft.com/office/officeart/2005/8/layout/cycle1"/>
    <dgm:cxn modelId="{5942A6EC-11BF-4278-A50C-88FEAAE13037}" type="presParOf" srcId="{E14D5E5A-9F64-4A70-8945-E20C4B33CA5B}" destId="{2EFE0255-9C02-4C8B-BD46-D808692FE91C}" srcOrd="4" destOrd="0" presId="urn:microsoft.com/office/officeart/2005/8/layout/cycle1"/>
    <dgm:cxn modelId="{D4AA2551-331F-4959-9243-E67E0A408893}" type="presParOf" srcId="{E14D5E5A-9F64-4A70-8945-E20C4B33CA5B}" destId="{A0E3007D-81CE-43B9-81D0-F0A356F360A3}" srcOrd="5" destOrd="0" presId="urn:microsoft.com/office/officeart/2005/8/layout/cycle1"/>
    <dgm:cxn modelId="{21DC2444-43DD-419D-90A2-B667BFCFE904}" type="presParOf" srcId="{E14D5E5A-9F64-4A70-8945-E20C4B33CA5B}" destId="{1DB6100E-F9E0-4ED4-94EB-6D15F1C9A8C8}" srcOrd="6" destOrd="0" presId="urn:microsoft.com/office/officeart/2005/8/layout/cycle1"/>
    <dgm:cxn modelId="{16F3BD59-3D54-412A-8C55-F85701F830D5}" type="presParOf" srcId="{E14D5E5A-9F64-4A70-8945-E20C4B33CA5B}" destId="{00F6E2C3-D0C9-4F0C-97A1-20A57DF2679F}" srcOrd="7" destOrd="0" presId="urn:microsoft.com/office/officeart/2005/8/layout/cycle1"/>
    <dgm:cxn modelId="{34D06C8C-F1B7-4C1C-B719-80AD53E57A36}" type="presParOf" srcId="{E14D5E5A-9F64-4A70-8945-E20C4B33CA5B}" destId="{7E9DBD3E-A7FB-42E8-B3CB-32E36CA7F0DB}" srcOrd="8" destOrd="0" presId="urn:microsoft.com/office/officeart/2005/8/layout/cycle1"/>
    <dgm:cxn modelId="{FBD84552-C789-47BE-B2E9-832EA8C22F8A}" type="presParOf" srcId="{E14D5E5A-9F64-4A70-8945-E20C4B33CA5B}" destId="{F271D88C-6BBB-400E-8F0E-9DB8A51234BD}" srcOrd="9" destOrd="0" presId="urn:microsoft.com/office/officeart/2005/8/layout/cycle1"/>
    <dgm:cxn modelId="{AF05282B-699B-4A78-94B3-4BAE5552B04B}" type="presParOf" srcId="{E14D5E5A-9F64-4A70-8945-E20C4B33CA5B}" destId="{3863E4D1-6E3E-4833-A9CA-89F57455DF7C}" srcOrd="10" destOrd="0" presId="urn:microsoft.com/office/officeart/2005/8/layout/cycle1"/>
    <dgm:cxn modelId="{367CF1E2-B3EB-440C-A055-B2ABFE8189D4}" type="presParOf" srcId="{E14D5E5A-9F64-4A70-8945-E20C4B33CA5B}" destId="{DB2B8A1C-3454-4811-8018-0D6B88F80A9B}" srcOrd="11" destOrd="0" presId="urn:microsoft.com/office/officeart/2005/8/layout/cycle1"/>
    <dgm:cxn modelId="{85CB4AB2-7C2E-4166-9E7E-BA92CD27B30C}" type="presParOf" srcId="{E14D5E5A-9F64-4A70-8945-E20C4B33CA5B}" destId="{E316CAB1-D461-4269-B4F4-603671A6D80C}" srcOrd="12" destOrd="0" presId="urn:microsoft.com/office/officeart/2005/8/layout/cycle1"/>
    <dgm:cxn modelId="{E079784B-AF75-4BE6-98E4-8BB3352450B7}" type="presParOf" srcId="{E14D5E5A-9F64-4A70-8945-E20C4B33CA5B}" destId="{B3706A25-C309-46DF-88E3-F1F6694F04D6}" srcOrd="13" destOrd="0" presId="urn:microsoft.com/office/officeart/2005/8/layout/cycle1"/>
    <dgm:cxn modelId="{DF094E7D-E305-4379-ACDE-09FD3CA89E3D}" type="presParOf" srcId="{E14D5E5A-9F64-4A70-8945-E20C4B33CA5B}" destId="{D41D2A54-69DD-4062-8A26-E426B035881B}" srcOrd="14"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D26F12-311A-47C7-912C-7360493C4241}"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de-DE"/>
        </a:p>
      </dgm:t>
    </dgm:pt>
    <dgm:pt modelId="{F12660A1-1275-4C59-9E8C-6EE88C42FDEC}">
      <dgm:prSet phldrT="[Text]" custT="1"/>
      <dgm:spPr/>
      <dgm:t>
        <a:bodyPr/>
        <a:lstStyle/>
        <a:p>
          <a:r>
            <a:rPr lang="it-IT" sz="1000" noProof="0" dirty="0"/>
            <a:t>Misurare</a:t>
          </a:r>
        </a:p>
      </dgm:t>
    </dgm:pt>
    <dgm:pt modelId="{C98FA3B2-36F9-49D5-A44F-6561690227B1}" type="parTrans" cxnId="{52CCA606-228D-4567-81ED-7E669081B389}">
      <dgm:prSet/>
      <dgm:spPr/>
      <dgm:t>
        <a:bodyPr/>
        <a:lstStyle/>
        <a:p>
          <a:endParaRPr lang="de-DE"/>
        </a:p>
      </dgm:t>
    </dgm:pt>
    <dgm:pt modelId="{1DBCC9ED-83A1-46AA-B00B-7502DBB10431}" type="sibTrans" cxnId="{52CCA606-228D-4567-81ED-7E669081B389}">
      <dgm:prSet/>
      <dgm:spPr/>
      <dgm:t>
        <a:bodyPr/>
        <a:lstStyle/>
        <a:p>
          <a:endParaRPr lang="de-DE"/>
        </a:p>
      </dgm:t>
    </dgm:pt>
    <dgm:pt modelId="{BED8DF9C-D2FD-486E-9F51-6E9EE3490BCC}">
      <dgm:prSet phldrT="[Text]" custT="1"/>
      <dgm:spPr/>
      <dgm:t>
        <a:bodyPr/>
        <a:lstStyle/>
        <a:p>
          <a:r>
            <a:rPr lang="it-IT" sz="1000" noProof="0" dirty="0"/>
            <a:t>Imparare</a:t>
          </a:r>
          <a:r>
            <a:rPr lang="de-DE" sz="1000" dirty="0"/>
            <a:t>    </a:t>
          </a:r>
        </a:p>
        <a:p>
          <a:endParaRPr lang="de-DE" sz="1000" dirty="0"/>
        </a:p>
        <a:p>
          <a:endParaRPr lang="de-DE" sz="1000" dirty="0"/>
        </a:p>
        <a:p>
          <a:r>
            <a:rPr lang="it-IT" sz="1000" noProof="0" dirty="0"/>
            <a:t>Definire</a:t>
          </a:r>
        </a:p>
      </dgm:t>
    </dgm:pt>
    <dgm:pt modelId="{F85EDA66-3FE3-4187-9AD3-0A19D87582D2}" type="parTrans" cxnId="{2DB5F2C1-6412-443F-A776-51082C726E25}">
      <dgm:prSet/>
      <dgm:spPr/>
      <dgm:t>
        <a:bodyPr/>
        <a:lstStyle/>
        <a:p>
          <a:endParaRPr lang="de-DE"/>
        </a:p>
      </dgm:t>
    </dgm:pt>
    <dgm:pt modelId="{152580F3-A8A7-43D5-8BA5-2DE598CE2D34}" type="sibTrans" cxnId="{2DB5F2C1-6412-443F-A776-51082C726E25}">
      <dgm:prSet/>
      <dgm:spPr/>
      <dgm:t>
        <a:bodyPr/>
        <a:lstStyle/>
        <a:p>
          <a:endParaRPr lang="de-DE"/>
        </a:p>
      </dgm:t>
    </dgm:pt>
    <dgm:pt modelId="{79C73F4B-1218-4FEF-9729-5D970A135339}">
      <dgm:prSet phldrT="[Text]" custT="1"/>
      <dgm:spPr/>
      <dgm:t>
        <a:bodyPr/>
        <a:lstStyle/>
        <a:p>
          <a:r>
            <a:rPr lang="it-IT" sz="900" noProof="0" dirty="0"/>
            <a:t>Investigare</a:t>
          </a:r>
        </a:p>
      </dgm:t>
    </dgm:pt>
    <dgm:pt modelId="{11125704-F790-4F63-8DB6-8C8E4949F08D}" type="parTrans" cxnId="{1C1E6A6E-5228-4E3C-B3F9-21C323ED2662}">
      <dgm:prSet/>
      <dgm:spPr/>
      <dgm:t>
        <a:bodyPr/>
        <a:lstStyle/>
        <a:p>
          <a:endParaRPr lang="de-DE"/>
        </a:p>
      </dgm:t>
    </dgm:pt>
    <dgm:pt modelId="{A4687DF1-B538-4973-869B-A9DF57DC3F37}" type="sibTrans" cxnId="{1C1E6A6E-5228-4E3C-B3F9-21C323ED2662}">
      <dgm:prSet/>
      <dgm:spPr/>
      <dgm:t>
        <a:bodyPr/>
        <a:lstStyle/>
        <a:p>
          <a:endParaRPr lang="de-DE"/>
        </a:p>
      </dgm:t>
    </dgm:pt>
    <dgm:pt modelId="{3940AD00-EA68-4F8E-867A-6D0816E80B4E}">
      <dgm:prSet phldrT="[Text]" custT="1"/>
      <dgm:spPr/>
      <dgm:t>
        <a:bodyPr/>
        <a:lstStyle/>
        <a:p>
          <a:r>
            <a:rPr lang="it-IT" sz="1000" noProof="0" dirty="0"/>
            <a:t>Ideare</a:t>
          </a:r>
        </a:p>
      </dgm:t>
    </dgm:pt>
    <dgm:pt modelId="{611D1738-52C6-42D2-8E1C-61689DCF3405}" type="parTrans" cxnId="{4E95A9D5-3847-4663-AB13-E9F3791AE317}">
      <dgm:prSet/>
      <dgm:spPr/>
      <dgm:t>
        <a:bodyPr/>
        <a:lstStyle/>
        <a:p>
          <a:endParaRPr lang="de-DE"/>
        </a:p>
      </dgm:t>
    </dgm:pt>
    <dgm:pt modelId="{9CCA0799-AD1B-4310-AAC2-5D628E41EA72}" type="sibTrans" cxnId="{4E95A9D5-3847-4663-AB13-E9F3791AE317}">
      <dgm:prSet/>
      <dgm:spPr/>
      <dgm:t>
        <a:bodyPr/>
        <a:lstStyle/>
        <a:p>
          <a:endParaRPr lang="de-DE"/>
        </a:p>
      </dgm:t>
    </dgm:pt>
    <dgm:pt modelId="{F4DA806E-882E-4F98-8A5E-48CC6B965DDD}">
      <dgm:prSet phldrT="[Text]" custT="1"/>
      <dgm:spPr/>
      <dgm:t>
        <a:bodyPr/>
        <a:lstStyle/>
        <a:p>
          <a:r>
            <a:rPr lang="it-IT" sz="1000" noProof="0" dirty="0"/>
            <a:t>Testare</a:t>
          </a:r>
        </a:p>
      </dgm:t>
    </dgm:pt>
    <dgm:pt modelId="{E8036B5F-7A6A-4B85-ABB3-5F6FC4E7EB50}" type="parTrans" cxnId="{371EDCB7-EFE9-4992-9619-6633392948A8}">
      <dgm:prSet/>
      <dgm:spPr/>
      <dgm:t>
        <a:bodyPr/>
        <a:lstStyle/>
        <a:p>
          <a:endParaRPr lang="de-DE"/>
        </a:p>
      </dgm:t>
    </dgm:pt>
    <dgm:pt modelId="{2A7C326E-BED0-4802-9170-4E85B270B571}" type="sibTrans" cxnId="{371EDCB7-EFE9-4992-9619-6633392948A8}">
      <dgm:prSet/>
      <dgm:spPr/>
      <dgm:t>
        <a:bodyPr/>
        <a:lstStyle/>
        <a:p>
          <a:endParaRPr lang="de-DE"/>
        </a:p>
      </dgm:t>
    </dgm:pt>
    <dgm:pt modelId="{E14D5E5A-9F64-4A70-8945-E20C4B33CA5B}" type="pres">
      <dgm:prSet presAssocID="{46D26F12-311A-47C7-912C-7360493C4241}" presName="cycle" presStyleCnt="0">
        <dgm:presLayoutVars>
          <dgm:dir/>
          <dgm:resizeHandles val="exact"/>
        </dgm:presLayoutVars>
      </dgm:prSet>
      <dgm:spPr/>
      <dgm:t>
        <a:bodyPr/>
        <a:lstStyle/>
        <a:p>
          <a:endParaRPr lang="it-IT"/>
        </a:p>
      </dgm:t>
    </dgm:pt>
    <dgm:pt modelId="{E4807E58-0BFE-4F91-AC31-B943A07EE8C2}" type="pres">
      <dgm:prSet presAssocID="{F12660A1-1275-4C59-9E8C-6EE88C42FDEC}" presName="dummy" presStyleCnt="0"/>
      <dgm:spPr/>
    </dgm:pt>
    <dgm:pt modelId="{8CAC97CB-E29D-42BB-977F-A809E5854B38}" type="pres">
      <dgm:prSet presAssocID="{F12660A1-1275-4C59-9E8C-6EE88C42FDEC}" presName="node" presStyleLbl="revTx" presStyleIdx="0" presStyleCnt="5" custRadScaleRad="102900" custRadScaleInc="668">
        <dgm:presLayoutVars>
          <dgm:bulletEnabled val="1"/>
        </dgm:presLayoutVars>
      </dgm:prSet>
      <dgm:spPr/>
      <dgm:t>
        <a:bodyPr/>
        <a:lstStyle/>
        <a:p>
          <a:endParaRPr lang="it-IT"/>
        </a:p>
      </dgm:t>
    </dgm:pt>
    <dgm:pt modelId="{CA5A9B80-021B-48CB-96A0-1A5CC043FCD8}" type="pres">
      <dgm:prSet presAssocID="{1DBCC9ED-83A1-46AA-B00B-7502DBB10431}" presName="sibTrans" presStyleLbl="node1" presStyleIdx="0" presStyleCnt="5"/>
      <dgm:spPr/>
      <dgm:t>
        <a:bodyPr/>
        <a:lstStyle/>
        <a:p>
          <a:endParaRPr lang="it-IT"/>
        </a:p>
      </dgm:t>
    </dgm:pt>
    <dgm:pt modelId="{3605EF53-A5CF-4309-9AFA-BC9E4E7B4207}" type="pres">
      <dgm:prSet presAssocID="{BED8DF9C-D2FD-486E-9F51-6E9EE3490BCC}" presName="dummy" presStyleCnt="0"/>
      <dgm:spPr/>
    </dgm:pt>
    <dgm:pt modelId="{2EFE0255-9C02-4C8B-BD46-D808692FE91C}" type="pres">
      <dgm:prSet presAssocID="{BED8DF9C-D2FD-486E-9F51-6E9EE3490BCC}" presName="node" presStyleLbl="revTx" presStyleIdx="1" presStyleCnt="5" custScaleX="121838" custScaleY="114975">
        <dgm:presLayoutVars>
          <dgm:bulletEnabled val="1"/>
        </dgm:presLayoutVars>
      </dgm:prSet>
      <dgm:spPr/>
      <dgm:t>
        <a:bodyPr/>
        <a:lstStyle/>
        <a:p>
          <a:endParaRPr lang="it-IT"/>
        </a:p>
      </dgm:t>
    </dgm:pt>
    <dgm:pt modelId="{A0E3007D-81CE-43B9-81D0-F0A356F360A3}" type="pres">
      <dgm:prSet presAssocID="{152580F3-A8A7-43D5-8BA5-2DE598CE2D34}" presName="sibTrans" presStyleLbl="node1" presStyleIdx="1" presStyleCnt="5"/>
      <dgm:spPr/>
      <dgm:t>
        <a:bodyPr/>
        <a:lstStyle/>
        <a:p>
          <a:endParaRPr lang="it-IT"/>
        </a:p>
      </dgm:t>
    </dgm:pt>
    <dgm:pt modelId="{1DB6100E-F9E0-4ED4-94EB-6D15F1C9A8C8}" type="pres">
      <dgm:prSet presAssocID="{79C73F4B-1218-4FEF-9729-5D970A135339}" presName="dummy" presStyleCnt="0"/>
      <dgm:spPr/>
    </dgm:pt>
    <dgm:pt modelId="{00F6E2C3-D0C9-4F0C-97A1-20A57DF2679F}" type="pres">
      <dgm:prSet presAssocID="{79C73F4B-1218-4FEF-9729-5D970A135339}" presName="node" presStyleLbl="revTx" presStyleIdx="2" presStyleCnt="5">
        <dgm:presLayoutVars>
          <dgm:bulletEnabled val="1"/>
        </dgm:presLayoutVars>
      </dgm:prSet>
      <dgm:spPr/>
      <dgm:t>
        <a:bodyPr/>
        <a:lstStyle/>
        <a:p>
          <a:endParaRPr lang="it-IT"/>
        </a:p>
      </dgm:t>
    </dgm:pt>
    <dgm:pt modelId="{7E9DBD3E-A7FB-42E8-B3CB-32E36CA7F0DB}" type="pres">
      <dgm:prSet presAssocID="{A4687DF1-B538-4973-869B-A9DF57DC3F37}" presName="sibTrans" presStyleLbl="node1" presStyleIdx="2" presStyleCnt="5"/>
      <dgm:spPr/>
      <dgm:t>
        <a:bodyPr/>
        <a:lstStyle/>
        <a:p>
          <a:endParaRPr lang="it-IT"/>
        </a:p>
      </dgm:t>
    </dgm:pt>
    <dgm:pt modelId="{F271D88C-6BBB-400E-8F0E-9DB8A51234BD}" type="pres">
      <dgm:prSet presAssocID="{3940AD00-EA68-4F8E-867A-6D0816E80B4E}" presName="dummy" presStyleCnt="0"/>
      <dgm:spPr/>
    </dgm:pt>
    <dgm:pt modelId="{3863E4D1-6E3E-4833-A9CA-89F57455DF7C}" type="pres">
      <dgm:prSet presAssocID="{3940AD00-EA68-4F8E-867A-6D0816E80B4E}" presName="node" presStyleLbl="revTx" presStyleIdx="3" presStyleCnt="5" custRadScaleRad="97496" custRadScaleInc="3604">
        <dgm:presLayoutVars>
          <dgm:bulletEnabled val="1"/>
        </dgm:presLayoutVars>
      </dgm:prSet>
      <dgm:spPr/>
      <dgm:t>
        <a:bodyPr/>
        <a:lstStyle/>
        <a:p>
          <a:endParaRPr lang="it-IT"/>
        </a:p>
      </dgm:t>
    </dgm:pt>
    <dgm:pt modelId="{DB2B8A1C-3454-4811-8018-0D6B88F80A9B}" type="pres">
      <dgm:prSet presAssocID="{9CCA0799-AD1B-4310-AAC2-5D628E41EA72}" presName="sibTrans" presStyleLbl="node1" presStyleIdx="3" presStyleCnt="5"/>
      <dgm:spPr/>
      <dgm:t>
        <a:bodyPr/>
        <a:lstStyle/>
        <a:p>
          <a:endParaRPr lang="it-IT"/>
        </a:p>
      </dgm:t>
    </dgm:pt>
    <dgm:pt modelId="{E316CAB1-D461-4269-B4F4-603671A6D80C}" type="pres">
      <dgm:prSet presAssocID="{F4DA806E-882E-4F98-8A5E-48CC6B965DDD}" presName="dummy" presStyleCnt="0"/>
      <dgm:spPr/>
    </dgm:pt>
    <dgm:pt modelId="{B3706A25-C309-46DF-88E3-F1F6694F04D6}" type="pres">
      <dgm:prSet presAssocID="{F4DA806E-882E-4F98-8A5E-48CC6B965DDD}" presName="node" presStyleLbl="revTx" presStyleIdx="4" presStyleCnt="5" custRadScaleRad="100663" custRadScaleInc="6753">
        <dgm:presLayoutVars>
          <dgm:bulletEnabled val="1"/>
        </dgm:presLayoutVars>
      </dgm:prSet>
      <dgm:spPr/>
      <dgm:t>
        <a:bodyPr/>
        <a:lstStyle/>
        <a:p>
          <a:endParaRPr lang="it-IT"/>
        </a:p>
      </dgm:t>
    </dgm:pt>
    <dgm:pt modelId="{D41D2A54-69DD-4062-8A26-E426B035881B}" type="pres">
      <dgm:prSet presAssocID="{2A7C326E-BED0-4802-9170-4E85B270B571}" presName="sibTrans" presStyleLbl="node1" presStyleIdx="4" presStyleCnt="5"/>
      <dgm:spPr/>
      <dgm:t>
        <a:bodyPr/>
        <a:lstStyle/>
        <a:p>
          <a:endParaRPr lang="it-IT"/>
        </a:p>
      </dgm:t>
    </dgm:pt>
  </dgm:ptLst>
  <dgm:cxnLst>
    <dgm:cxn modelId="{4E95A9D5-3847-4663-AB13-E9F3791AE317}" srcId="{46D26F12-311A-47C7-912C-7360493C4241}" destId="{3940AD00-EA68-4F8E-867A-6D0816E80B4E}" srcOrd="3" destOrd="0" parTransId="{611D1738-52C6-42D2-8E1C-61689DCF3405}" sibTransId="{9CCA0799-AD1B-4310-AAC2-5D628E41EA72}"/>
    <dgm:cxn modelId="{2DB5F2C1-6412-443F-A776-51082C726E25}" srcId="{46D26F12-311A-47C7-912C-7360493C4241}" destId="{BED8DF9C-D2FD-486E-9F51-6E9EE3490BCC}" srcOrd="1" destOrd="0" parTransId="{F85EDA66-3FE3-4187-9AD3-0A19D87582D2}" sibTransId="{152580F3-A8A7-43D5-8BA5-2DE598CE2D34}"/>
    <dgm:cxn modelId="{7DA6868C-1FAE-4915-899B-FBB655D0FDAE}" type="presOf" srcId="{2A7C326E-BED0-4802-9170-4E85B270B571}" destId="{D41D2A54-69DD-4062-8A26-E426B035881B}" srcOrd="0" destOrd="0" presId="urn:microsoft.com/office/officeart/2005/8/layout/cycle1"/>
    <dgm:cxn modelId="{F824626C-0545-47BE-AC7D-BC73F725E998}" type="presOf" srcId="{79C73F4B-1218-4FEF-9729-5D970A135339}" destId="{00F6E2C3-D0C9-4F0C-97A1-20A57DF2679F}" srcOrd="0" destOrd="0" presId="urn:microsoft.com/office/officeart/2005/8/layout/cycle1"/>
    <dgm:cxn modelId="{5272494A-3E6B-4CA3-AEFE-E0A4303A7705}" type="presOf" srcId="{3940AD00-EA68-4F8E-867A-6D0816E80B4E}" destId="{3863E4D1-6E3E-4833-A9CA-89F57455DF7C}" srcOrd="0" destOrd="0" presId="urn:microsoft.com/office/officeart/2005/8/layout/cycle1"/>
    <dgm:cxn modelId="{FCBF9C74-21F7-490D-9B34-56ADE837D745}" type="presOf" srcId="{9CCA0799-AD1B-4310-AAC2-5D628E41EA72}" destId="{DB2B8A1C-3454-4811-8018-0D6B88F80A9B}" srcOrd="0" destOrd="0" presId="urn:microsoft.com/office/officeart/2005/8/layout/cycle1"/>
    <dgm:cxn modelId="{371EDCB7-EFE9-4992-9619-6633392948A8}" srcId="{46D26F12-311A-47C7-912C-7360493C4241}" destId="{F4DA806E-882E-4F98-8A5E-48CC6B965DDD}" srcOrd="4" destOrd="0" parTransId="{E8036B5F-7A6A-4B85-ABB3-5F6FC4E7EB50}" sibTransId="{2A7C326E-BED0-4802-9170-4E85B270B571}"/>
    <dgm:cxn modelId="{46A45361-2097-4AC6-8E6A-FA01A47E5A89}" type="presOf" srcId="{46D26F12-311A-47C7-912C-7360493C4241}" destId="{E14D5E5A-9F64-4A70-8945-E20C4B33CA5B}" srcOrd="0" destOrd="0" presId="urn:microsoft.com/office/officeart/2005/8/layout/cycle1"/>
    <dgm:cxn modelId="{AD20576F-E0D1-478B-AEA1-3F9E155BBE01}" type="presOf" srcId="{F4DA806E-882E-4F98-8A5E-48CC6B965DDD}" destId="{B3706A25-C309-46DF-88E3-F1F6694F04D6}" srcOrd="0" destOrd="0" presId="urn:microsoft.com/office/officeart/2005/8/layout/cycle1"/>
    <dgm:cxn modelId="{9FB4D20E-DC38-434E-82B6-1E08189C1E46}" type="presOf" srcId="{A4687DF1-B538-4973-869B-A9DF57DC3F37}" destId="{7E9DBD3E-A7FB-42E8-B3CB-32E36CA7F0DB}" srcOrd="0" destOrd="0" presId="urn:microsoft.com/office/officeart/2005/8/layout/cycle1"/>
    <dgm:cxn modelId="{A1627E98-547B-4CD7-9A50-1C3EE141FB0E}" type="presOf" srcId="{BED8DF9C-D2FD-486E-9F51-6E9EE3490BCC}" destId="{2EFE0255-9C02-4C8B-BD46-D808692FE91C}" srcOrd="0" destOrd="0" presId="urn:microsoft.com/office/officeart/2005/8/layout/cycle1"/>
    <dgm:cxn modelId="{B9CE41F4-D15E-4B13-A60D-1F7416308478}" type="presOf" srcId="{F12660A1-1275-4C59-9E8C-6EE88C42FDEC}" destId="{8CAC97CB-E29D-42BB-977F-A809E5854B38}" srcOrd="0" destOrd="0" presId="urn:microsoft.com/office/officeart/2005/8/layout/cycle1"/>
    <dgm:cxn modelId="{A8061569-CEBA-485B-AE50-2317DF6D537E}" type="presOf" srcId="{1DBCC9ED-83A1-46AA-B00B-7502DBB10431}" destId="{CA5A9B80-021B-48CB-96A0-1A5CC043FCD8}" srcOrd="0" destOrd="0" presId="urn:microsoft.com/office/officeart/2005/8/layout/cycle1"/>
    <dgm:cxn modelId="{1C1E6A6E-5228-4E3C-B3F9-21C323ED2662}" srcId="{46D26F12-311A-47C7-912C-7360493C4241}" destId="{79C73F4B-1218-4FEF-9729-5D970A135339}" srcOrd="2" destOrd="0" parTransId="{11125704-F790-4F63-8DB6-8C8E4949F08D}" sibTransId="{A4687DF1-B538-4973-869B-A9DF57DC3F37}"/>
    <dgm:cxn modelId="{52CCA606-228D-4567-81ED-7E669081B389}" srcId="{46D26F12-311A-47C7-912C-7360493C4241}" destId="{F12660A1-1275-4C59-9E8C-6EE88C42FDEC}" srcOrd="0" destOrd="0" parTransId="{C98FA3B2-36F9-49D5-A44F-6561690227B1}" sibTransId="{1DBCC9ED-83A1-46AA-B00B-7502DBB10431}"/>
    <dgm:cxn modelId="{4215F0B5-BF08-4094-B737-225F1B5E7543}" type="presOf" srcId="{152580F3-A8A7-43D5-8BA5-2DE598CE2D34}" destId="{A0E3007D-81CE-43B9-81D0-F0A356F360A3}" srcOrd="0" destOrd="0" presId="urn:microsoft.com/office/officeart/2005/8/layout/cycle1"/>
    <dgm:cxn modelId="{8DC91DA1-0A44-43E3-B52C-B26BE0A7A723}" type="presParOf" srcId="{E14D5E5A-9F64-4A70-8945-E20C4B33CA5B}" destId="{E4807E58-0BFE-4F91-AC31-B943A07EE8C2}" srcOrd="0" destOrd="0" presId="urn:microsoft.com/office/officeart/2005/8/layout/cycle1"/>
    <dgm:cxn modelId="{E733986B-B02E-40D8-828D-0A59326C1922}" type="presParOf" srcId="{E14D5E5A-9F64-4A70-8945-E20C4B33CA5B}" destId="{8CAC97CB-E29D-42BB-977F-A809E5854B38}" srcOrd="1" destOrd="0" presId="urn:microsoft.com/office/officeart/2005/8/layout/cycle1"/>
    <dgm:cxn modelId="{FE3E0537-2D64-465E-82F5-0BD9A4FBA94A}" type="presParOf" srcId="{E14D5E5A-9F64-4A70-8945-E20C4B33CA5B}" destId="{CA5A9B80-021B-48CB-96A0-1A5CC043FCD8}" srcOrd="2" destOrd="0" presId="urn:microsoft.com/office/officeart/2005/8/layout/cycle1"/>
    <dgm:cxn modelId="{EAACFA97-38B8-437B-8A81-3D0905B4B885}" type="presParOf" srcId="{E14D5E5A-9F64-4A70-8945-E20C4B33CA5B}" destId="{3605EF53-A5CF-4309-9AFA-BC9E4E7B4207}" srcOrd="3" destOrd="0" presId="urn:microsoft.com/office/officeart/2005/8/layout/cycle1"/>
    <dgm:cxn modelId="{5942A6EC-11BF-4278-A50C-88FEAAE13037}" type="presParOf" srcId="{E14D5E5A-9F64-4A70-8945-E20C4B33CA5B}" destId="{2EFE0255-9C02-4C8B-BD46-D808692FE91C}" srcOrd="4" destOrd="0" presId="urn:microsoft.com/office/officeart/2005/8/layout/cycle1"/>
    <dgm:cxn modelId="{D4AA2551-331F-4959-9243-E67E0A408893}" type="presParOf" srcId="{E14D5E5A-9F64-4A70-8945-E20C4B33CA5B}" destId="{A0E3007D-81CE-43B9-81D0-F0A356F360A3}" srcOrd="5" destOrd="0" presId="urn:microsoft.com/office/officeart/2005/8/layout/cycle1"/>
    <dgm:cxn modelId="{21DC2444-43DD-419D-90A2-B667BFCFE904}" type="presParOf" srcId="{E14D5E5A-9F64-4A70-8945-E20C4B33CA5B}" destId="{1DB6100E-F9E0-4ED4-94EB-6D15F1C9A8C8}" srcOrd="6" destOrd="0" presId="urn:microsoft.com/office/officeart/2005/8/layout/cycle1"/>
    <dgm:cxn modelId="{16F3BD59-3D54-412A-8C55-F85701F830D5}" type="presParOf" srcId="{E14D5E5A-9F64-4A70-8945-E20C4B33CA5B}" destId="{00F6E2C3-D0C9-4F0C-97A1-20A57DF2679F}" srcOrd="7" destOrd="0" presId="urn:microsoft.com/office/officeart/2005/8/layout/cycle1"/>
    <dgm:cxn modelId="{34D06C8C-F1B7-4C1C-B719-80AD53E57A36}" type="presParOf" srcId="{E14D5E5A-9F64-4A70-8945-E20C4B33CA5B}" destId="{7E9DBD3E-A7FB-42E8-B3CB-32E36CA7F0DB}" srcOrd="8" destOrd="0" presId="urn:microsoft.com/office/officeart/2005/8/layout/cycle1"/>
    <dgm:cxn modelId="{FBD84552-C789-47BE-B2E9-832EA8C22F8A}" type="presParOf" srcId="{E14D5E5A-9F64-4A70-8945-E20C4B33CA5B}" destId="{F271D88C-6BBB-400E-8F0E-9DB8A51234BD}" srcOrd="9" destOrd="0" presId="urn:microsoft.com/office/officeart/2005/8/layout/cycle1"/>
    <dgm:cxn modelId="{AF05282B-699B-4A78-94B3-4BAE5552B04B}" type="presParOf" srcId="{E14D5E5A-9F64-4A70-8945-E20C4B33CA5B}" destId="{3863E4D1-6E3E-4833-A9CA-89F57455DF7C}" srcOrd="10" destOrd="0" presId="urn:microsoft.com/office/officeart/2005/8/layout/cycle1"/>
    <dgm:cxn modelId="{367CF1E2-B3EB-440C-A055-B2ABFE8189D4}" type="presParOf" srcId="{E14D5E5A-9F64-4A70-8945-E20C4B33CA5B}" destId="{DB2B8A1C-3454-4811-8018-0D6B88F80A9B}" srcOrd="11" destOrd="0" presId="urn:microsoft.com/office/officeart/2005/8/layout/cycle1"/>
    <dgm:cxn modelId="{85CB4AB2-7C2E-4166-9E7E-BA92CD27B30C}" type="presParOf" srcId="{E14D5E5A-9F64-4A70-8945-E20C4B33CA5B}" destId="{E316CAB1-D461-4269-B4F4-603671A6D80C}" srcOrd="12" destOrd="0" presId="urn:microsoft.com/office/officeart/2005/8/layout/cycle1"/>
    <dgm:cxn modelId="{E079784B-AF75-4BE6-98E4-8BB3352450B7}" type="presParOf" srcId="{E14D5E5A-9F64-4A70-8945-E20C4B33CA5B}" destId="{B3706A25-C309-46DF-88E3-F1F6694F04D6}" srcOrd="13" destOrd="0" presId="urn:microsoft.com/office/officeart/2005/8/layout/cycle1"/>
    <dgm:cxn modelId="{DF094E7D-E305-4379-ACDE-09FD3CA89E3D}" type="presParOf" srcId="{E14D5E5A-9F64-4A70-8945-E20C4B33CA5B}" destId="{D41D2A54-69DD-4062-8A26-E426B035881B}" srcOrd="14" destOrd="0" presId="urn:microsoft.com/office/officeart/2005/8/layout/cycle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C97CB-E29D-42BB-977F-A809E5854B38}">
      <dsp:nvSpPr>
        <dsp:cNvPr id="0" name=""/>
        <dsp:cNvSpPr/>
      </dsp:nvSpPr>
      <dsp:spPr>
        <a:xfrm>
          <a:off x="1820618" y="1796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kern="1200" noProof="0" dirty="0"/>
            <a:t>Misurare</a:t>
          </a:r>
        </a:p>
      </dsp:txBody>
      <dsp:txXfrm>
        <a:off x="1820618" y="17966"/>
        <a:ext cx="592902" cy="592902"/>
      </dsp:txXfrm>
    </dsp:sp>
    <dsp:sp modelId="{CA5A9B80-021B-48CB-96A0-1A5CC043FCD8}">
      <dsp:nvSpPr>
        <dsp:cNvPr id="0" name=""/>
        <dsp:cNvSpPr/>
      </dsp:nvSpPr>
      <dsp:spPr>
        <a:xfrm>
          <a:off x="423382" y="511"/>
          <a:ext cx="2226129" cy="2226129"/>
        </a:xfrm>
        <a:prstGeom prst="circularArrow">
          <a:avLst>
            <a:gd name="adj1" fmla="val 5194"/>
            <a:gd name="adj2" fmla="val 335434"/>
            <a:gd name="adj3" fmla="val 21140668"/>
            <a:gd name="adj4" fmla="val 19764530"/>
            <a:gd name="adj5" fmla="val 605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E0255-9C02-4C8B-BD46-D808692FE91C}">
      <dsp:nvSpPr>
        <dsp:cNvPr id="0" name=""/>
        <dsp:cNvSpPr/>
      </dsp:nvSpPr>
      <dsp:spPr>
        <a:xfrm>
          <a:off x="2114723" y="1077982"/>
          <a:ext cx="722380" cy="68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kern="1200" noProof="0" dirty="0"/>
            <a:t>Imparare</a:t>
          </a:r>
          <a:r>
            <a:rPr lang="de-DE" sz="1000" kern="1200" dirty="0"/>
            <a:t>    </a:t>
          </a:r>
        </a:p>
        <a:p>
          <a:pPr lvl="0" algn="ctr" defTabSz="444500">
            <a:lnSpc>
              <a:spcPct val="90000"/>
            </a:lnSpc>
            <a:spcBef>
              <a:spcPct val="0"/>
            </a:spcBef>
            <a:spcAft>
              <a:spcPct val="35000"/>
            </a:spcAft>
          </a:pPr>
          <a:endParaRPr lang="de-DE" sz="1000" kern="1200" dirty="0"/>
        </a:p>
        <a:p>
          <a:pPr lvl="0" algn="ctr" defTabSz="444500">
            <a:lnSpc>
              <a:spcPct val="90000"/>
            </a:lnSpc>
            <a:spcBef>
              <a:spcPct val="0"/>
            </a:spcBef>
            <a:spcAft>
              <a:spcPct val="35000"/>
            </a:spcAft>
          </a:pPr>
          <a:endParaRPr lang="de-DE" sz="1000" kern="1200" dirty="0"/>
        </a:p>
        <a:p>
          <a:pPr lvl="0" algn="ctr" defTabSz="444500">
            <a:lnSpc>
              <a:spcPct val="90000"/>
            </a:lnSpc>
            <a:spcBef>
              <a:spcPct val="0"/>
            </a:spcBef>
            <a:spcAft>
              <a:spcPct val="35000"/>
            </a:spcAft>
          </a:pPr>
          <a:r>
            <a:rPr lang="it-IT" sz="1000" kern="1200" noProof="0" dirty="0"/>
            <a:t>Definire</a:t>
          </a:r>
        </a:p>
      </dsp:txBody>
      <dsp:txXfrm>
        <a:off x="2114723" y="1077982"/>
        <a:ext cx="722380" cy="681689"/>
      </dsp:txXfrm>
    </dsp:sp>
    <dsp:sp modelId="{A0E3007D-81CE-43B9-81D0-F0A356F360A3}">
      <dsp:nvSpPr>
        <dsp:cNvPr id="0" name=""/>
        <dsp:cNvSpPr/>
      </dsp:nvSpPr>
      <dsp:spPr>
        <a:xfrm>
          <a:off x="423382" y="511"/>
          <a:ext cx="2226129" cy="2226129"/>
        </a:xfrm>
        <a:prstGeom prst="circularArrow">
          <a:avLst>
            <a:gd name="adj1" fmla="val 5194"/>
            <a:gd name="adj2" fmla="val 335434"/>
            <a:gd name="adj3" fmla="val 4016719"/>
            <a:gd name="adj4" fmla="val 2450934"/>
            <a:gd name="adj5" fmla="val 6059"/>
          </a:avLst>
        </a:prstGeom>
        <a:solidFill>
          <a:schemeClr val="accent3">
            <a:hueOff val="461020"/>
            <a:satOff val="7588"/>
            <a:lumOff val="-37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6E2C3-D0C9-4F0C-97A1-20A57DF2679F}">
      <dsp:nvSpPr>
        <dsp:cNvPr id="0" name=""/>
        <dsp:cNvSpPr/>
      </dsp:nvSpPr>
      <dsp:spPr>
        <a:xfrm>
          <a:off x="1239995" y="1804939"/>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sz="900" kern="1200" noProof="0" dirty="0"/>
            <a:t>Investigare</a:t>
          </a:r>
        </a:p>
      </dsp:txBody>
      <dsp:txXfrm>
        <a:off x="1239995" y="1804939"/>
        <a:ext cx="592902" cy="592902"/>
      </dsp:txXfrm>
    </dsp:sp>
    <dsp:sp modelId="{7E9DBD3E-A7FB-42E8-B3CB-32E36CA7F0DB}">
      <dsp:nvSpPr>
        <dsp:cNvPr id="0" name=""/>
        <dsp:cNvSpPr/>
      </dsp:nvSpPr>
      <dsp:spPr>
        <a:xfrm>
          <a:off x="423382" y="511"/>
          <a:ext cx="2226129" cy="2226129"/>
        </a:xfrm>
        <a:prstGeom prst="circularArrow">
          <a:avLst>
            <a:gd name="adj1" fmla="val 5194"/>
            <a:gd name="adj2" fmla="val 335434"/>
            <a:gd name="adj3" fmla="val 8212989"/>
            <a:gd name="adj4" fmla="val 6447846"/>
            <a:gd name="adj5" fmla="val 6059"/>
          </a:avLst>
        </a:prstGeom>
        <a:solidFill>
          <a:schemeClr val="accent3">
            <a:hueOff val="922041"/>
            <a:satOff val="15176"/>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3E4D1-6E3E-4833-A9CA-89F57455DF7C}">
      <dsp:nvSpPr>
        <dsp:cNvPr id="0" name=""/>
        <dsp:cNvSpPr/>
      </dsp:nvSpPr>
      <dsp:spPr>
        <a:xfrm>
          <a:off x="300528" y="112237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kern="1200" noProof="0" dirty="0"/>
            <a:t>Ideare</a:t>
          </a:r>
        </a:p>
      </dsp:txBody>
      <dsp:txXfrm>
        <a:off x="300528" y="1122376"/>
        <a:ext cx="592902" cy="592902"/>
      </dsp:txXfrm>
    </dsp:sp>
    <dsp:sp modelId="{DB2B8A1C-3454-4811-8018-0D6B88F80A9B}">
      <dsp:nvSpPr>
        <dsp:cNvPr id="0" name=""/>
        <dsp:cNvSpPr/>
      </dsp:nvSpPr>
      <dsp:spPr>
        <a:xfrm>
          <a:off x="423382" y="511"/>
          <a:ext cx="2226129" cy="2226129"/>
        </a:xfrm>
        <a:prstGeom prst="circularArrow">
          <a:avLst>
            <a:gd name="adj1" fmla="val 5194"/>
            <a:gd name="adj2" fmla="val 335434"/>
            <a:gd name="adj3" fmla="val 12300036"/>
            <a:gd name="adj4" fmla="val 10769374"/>
            <a:gd name="adj5" fmla="val 6059"/>
          </a:avLst>
        </a:prstGeom>
        <a:solidFill>
          <a:schemeClr val="accent3">
            <a:hueOff val="1383061"/>
            <a:satOff val="22765"/>
            <a:lumOff val="-11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06A25-C309-46DF-88E3-F1F6694F04D6}">
      <dsp:nvSpPr>
        <dsp:cNvPr id="0" name=""/>
        <dsp:cNvSpPr/>
      </dsp:nvSpPr>
      <dsp:spPr>
        <a:xfrm>
          <a:off x="659373" y="1796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sz="900" kern="1200" noProof="0" dirty="0"/>
            <a:t>Testare</a:t>
          </a:r>
        </a:p>
      </dsp:txBody>
      <dsp:txXfrm>
        <a:off x="659373" y="17966"/>
        <a:ext cx="592902" cy="592902"/>
      </dsp:txXfrm>
    </dsp:sp>
    <dsp:sp modelId="{D41D2A54-69DD-4062-8A26-E426B035881B}">
      <dsp:nvSpPr>
        <dsp:cNvPr id="0" name=""/>
        <dsp:cNvSpPr/>
      </dsp:nvSpPr>
      <dsp:spPr>
        <a:xfrm>
          <a:off x="423382" y="511"/>
          <a:ext cx="2226129" cy="2226129"/>
        </a:xfrm>
        <a:prstGeom prst="circularArrow">
          <a:avLst>
            <a:gd name="adj1" fmla="val 5194"/>
            <a:gd name="adj2" fmla="val 335434"/>
            <a:gd name="adj3" fmla="val 16867702"/>
            <a:gd name="adj4" fmla="val 15196864"/>
            <a:gd name="adj5" fmla="val 6059"/>
          </a:avLst>
        </a:prstGeom>
        <a:solidFill>
          <a:schemeClr val="accent3">
            <a:hueOff val="1844082"/>
            <a:satOff val="30353"/>
            <a:lumOff val="-1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C97CB-E29D-42BB-977F-A809E5854B38}">
      <dsp:nvSpPr>
        <dsp:cNvPr id="0" name=""/>
        <dsp:cNvSpPr/>
      </dsp:nvSpPr>
      <dsp:spPr>
        <a:xfrm>
          <a:off x="1820618" y="1796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kern="1200" noProof="0" dirty="0"/>
            <a:t>Misurare</a:t>
          </a:r>
        </a:p>
      </dsp:txBody>
      <dsp:txXfrm>
        <a:off x="1820618" y="17966"/>
        <a:ext cx="592902" cy="592902"/>
      </dsp:txXfrm>
    </dsp:sp>
    <dsp:sp modelId="{CA5A9B80-021B-48CB-96A0-1A5CC043FCD8}">
      <dsp:nvSpPr>
        <dsp:cNvPr id="0" name=""/>
        <dsp:cNvSpPr/>
      </dsp:nvSpPr>
      <dsp:spPr>
        <a:xfrm>
          <a:off x="423382" y="511"/>
          <a:ext cx="2226129" cy="2226129"/>
        </a:xfrm>
        <a:prstGeom prst="circularArrow">
          <a:avLst>
            <a:gd name="adj1" fmla="val 5194"/>
            <a:gd name="adj2" fmla="val 335434"/>
            <a:gd name="adj3" fmla="val 21140668"/>
            <a:gd name="adj4" fmla="val 19764530"/>
            <a:gd name="adj5" fmla="val 605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E0255-9C02-4C8B-BD46-D808692FE91C}">
      <dsp:nvSpPr>
        <dsp:cNvPr id="0" name=""/>
        <dsp:cNvSpPr/>
      </dsp:nvSpPr>
      <dsp:spPr>
        <a:xfrm>
          <a:off x="2114723" y="1077982"/>
          <a:ext cx="722380" cy="68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kern="1200" noProof="0" dirty="0"/>
            <a:t>Imparare</a:t>
          </a:r>
        </a:p>
        <a:p>
          <a:pPr lvl="0" algn="ctr" defTabSz="444500">
            <a:lnSpc>
              <a:spcPct val="90000"/>
            </a:lnSpc>
            <a:spcBef>
              <a:spcPct val="0"/>
            </a:spcBef>
            <a:spcAft>
              <a:spcPct val="35000"/>
            </a:spcAft>
          </a:pPr>
          <a:endParaRPr lang="de-DE" sz="1000" kern="1200" dirty="0"/>
        </a:p>
        <a:p>
          <a:pPr lvl="0" algn="ctr" defTabSz="444500">
            <a:lnSpc>
              <a:spcPct val="90000"/>
            </a:lnSpc>
            <a:spcBef>
              <a:spcPct val="0"/>
            </a:spcBef>
            <a:spcAft>
              <a:spcPct val="35000"/>
            </a:spcAft>
          </a:pPr>
          <a:endParaRPr lang="de-DE" sz="1000" kern="1200" dirty="0"/>
        </a:p>
        <a:p>
          <a:pPr lvl="0" algn="ctr" defTabSz="444500">
            <a:lnSpc>
              <a:spcPct val="90000"/>
            </a:lnSpc>
            <a:spcBef>
              <a:spcPct val="0"/>
            </a:spcBef>
            <a:spcAft>
              <a:spcPct val="35000"/>
            </a:spcAft>
          </a:pPr>
          <a:r>
            <a:rPr lang="it-IT" sz="1000" kern="1200" noProof="0" dirty="0"/>
            <a:t>Definire</a:t>
          </a:r>
        </a:p>
      </dsp:txBody>
      <dsp:txXfrm>
        <a:off x="2114723" y="1077982"/>
        <a:ext cx="722380" cy="681689"/>
      </dsp:txXfrm>
    </dsp:sp>
    <dsp:sp modelId="{A0E3007D-81CE-43B9-81D0-F0A356F360A3}">
      <dsp:nvSpPr>
        <dsp:cNvPr id="0" name=""/>
        <dsp:cNvSpPr/>
      </dsp:nvSpPr>
      <dsp:spPr>
        <a:xfrm>
          <a:off x="423382" y="511"/>
          <a:ext cx="2226129" cy="2226129"/>
        </a:xfrm>
        <a:prstGeom prst="circularArrow">
          <a:avLst>
            <a:gd name="adj1" fmla="val 5194"/>
            <a:gd name="adj2" fmla="val 335434"/>
            <a:gd name="adj3" fmla="val 4016719"/>
            <a:gd name="adj4" fmla="val 2450934"/>
            <a:gd name="adj5" fmla="val 6059"/>
          </a:avLst>
        </a:prstGeom>
        <a:solidFill>
          <a:schemeClr val="accent3">
            <a:hueOff val="461020"/>
            <a:satOff val="7588"/>
            <a:lumOff val="-37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6E2C3-D0C9-4F0C-97A1-20A57DF2679F}">
      <dsp:nvSpPr>
        <dsp:cNvPr id="0" name=""/>
        <dsp:cNvSpPr/>
      </dsp:nvSpPr>
      <dsp:spPr>
        <a:xfrm>
          <a:off x="1239995" y="1804939"/>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sz="900" kern="1200" noProof="0" dirty="0"/>
            <a:t>Investigare</a:t>
          </a:r>
        </a:p>
      </dsp:txBody>
      <dsp:txXfrm>
        <a:off x="1239995" y="1804939"/>
        <a:ext cx="592902" cy="592902"/>
      </dsp:txXfrm>
    </dsp:sp>
    <dsp:sp modelId="{7E9DBD3E-A7FB-42E8-B3CB-32E36CA7F0DB}">
      <dsp:nvSpPr>
        <dsp:cNvPr id="0" name=""/>
        <dsp:cNvSpPr/>
      </dsp:nvSpPr>
      <dsp:spPr>
        <a:xfrm>
          <a:off x="423382" y="511"/>
          <a:ext cx="2226129" cy="2226129"/>
        </a:xfrm>
        <a:prstGeom prst="circularArrow">
          <a:avLst>
            <a:gd name="adj1" fmla="val 5194"/>
            <a:gd name="adj2" fmla="val 335434"/>
            <a:gd name="adj3" fmla="val 8212989"/>
            <a:gd name="adj4" fmla="val 6447846"/>
            <a:gd name="adj5" fmla="val 6059"/>
          </a:avLst>
        </a:prstGeom>
        <a:solidFill>
          <a:schemeClr val="accent3">
            <a:hueOff val="922041"/>
            <a:satOff val="15176"/>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3E4D1-6E3E-4833-A9CA-89F57455DF7C}">
      <dsp:nvSpPr>
        <dsp:cNvPr id="0" name=""/>
        <dsp:cNvSpPr/>
      </dsp:nvSpPr>
      <dsp:spPr>
        <a:xfrm>
          <a:off x="300528" y="112237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kern="1200" noProof="0" dirty="0"/>
            <a:t>Ideare</a:t>
          </a:r>
        </a:p>
      </dsp:txBody>
      <dsp:txXfrm>
        <a:off x="300528" y="1122376"/>
        <a:ext cx="592902" cy="592902"/>
      </dsp:txXfrm>
    </dsp:sp>
    <dsp:sp modelId="{DB2B8A1C-3454-4811-8018-0D6B88F80A9B}">
      <dsp:nvSpPr>
        <dsp:cNvPr id="0" name=""/>
        <dsp:cNvSpPr/>
      </dsp:nvSpPr>
      <dsp:spPr>
        <a:xfrm>
          <a:off x="423382" y="511"/>
          <a:ext cx="2226129" cy="2226129"/>
        </a:xfrm>
        <a:prstGeom prst="circularArrow">
          <a:avLst>
            <a:gd name="adj1" fmla="val 5194"/>
            <a:gd name="adj2" fmla="val 335434"/>
            <a:gd name="adj3" fmla="val 12300036"/>
            <a:gd name="adj4" fmla="val 10769374"/>
            <a:gd name="adj5" fmla="val 6059"/>
          </a:avLst>
        </a:prstGeom>
        <a:solidFill>
          <a:schemeClr val="accent3">
            <a:hueOff val="1383061"/>
            <a:satOff val="22765"/>
            <a:lumOff val="-11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06A25-C309-46DF-88E3-F1F6694F04D6}">
      <dsp:nvSpPr>
        <dsp:cNvPr id="0" name=""/>
        <dsp:cNvSpPr/>
      </dsp:nvSpPr>
      <dsp:spPr>
        <a:xfrm>
          <a:off x="659373" y="1796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kern="1200" noProof="0" dirty="0"/>
            <a:t>Testare</a:t>
          </a:r>
        </a:p>
      </dsp:txBody>
      <dsp:txXfrm>
        <a:off x="659373" y="17966"/>
        <a:ext cx="592902" cy="592902"/>
      </dsp:txXfrm>
    </dsp:sp>
    <dsp:sp modelId="{D41D2A54-69DD-4062-8A26-E426B035881B}">
      <dsp:nvSpPr>
        <dsp:cNvPr id="0" name=""/>
        <dsp:cNvSpPr/>
      </dsp:nvSpPr>
      <dsp:spPr>
        <a:xfrm>
          <a:off x="423382" y="511"/>
          <a:ext cx="2226129" cy="2226129"/>
        </a:xfrm>
        <a:prstGeom prst="circularArrow">
          <a:avLst>
            <a:gd name="adj1" fmla="val 5194"/>
            <a:gd name="adj2" fmla="val 335434"/>
            <a:gd name="adj3" fmla="val 16867702"/>
            <a:gd name="adj4" fmla="val 15196864"/>
            <a:gd name="adj5" fmla="val 6059"/>
          </a:avLst>
        </a:prstGeom>
        <a:solidFill>
          <a:schemeClr val="accent3">
            <a:hueOff val="1844082"/>
            <a:satOff val="30353"/>
            <a:lumOff val="-1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C97CB-E29D-42BB-977F-A809E5854B38}">
      <dsp:nvSpPr>
        <dsp:cNvPr id="0" name=""/>
        <dsp:cNvSpPr/>
      </dsp:nvSpPr>
      <dsp:spPr>
        <a:xfrm>
          <a:off x="1839755" y="0"/>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kern="1200" noProof="0" dirty="0"/>
            <a:t>Misurare</a:t>
          </a:r>
        </a:p>
      </dsp:txBody>
      <dsp:txXfrm>
        <a:off x="1839755" y="0"/>
        <a:ext cx="592902" cy="592902"/>
      </dsp:txXfrm>
    </dsp:sp>
    <dsp:sp modelId="{CA5A9B80-021B-48CB-96A0-1A5CC043FCD8}">
      <dsp:nvSpPr>
        <dsp:cNvPr id="0" name=""/>
        <dsp:cNvSpPr/>
      </dsp:nvSpPr>
      <dsp:spPr>
        <a:xfrm>
          <a:off x="422896" y="-52586"/>
          <a:ext cx="2226129" cy="2226129"/>
        </a:xfrm>
        <a:prstGeom prst="circularArrow">
          <a:avLst>
            <a:gd name="adj1" fmla="val 5194"/>
            <a:gd name="adj2" fmla="val 335434"/>
            <a:gd name="adj3" fmla="val 21325487"/>
            <a:gd name="adj4" fmla="val 19904905"/>
            <a:gd name="adj5" fmla="val 605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E0255-9C02-4C8B-BD46-D808692FE91C}">
      <dsp:nvSpPr>
        <dsp:cNvPr id="0" name=""/>
        <dsp:cNvSpPr/>
      </dsp:nvSpPr>
      <dsp:spPr>
        <a:xfrm>
          <a:off x="2114723" y="1077982"/>
          <a:ext cx="722380" cy="68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kern="1200" noProof="0" dirty="0"/>
            <a:t>Imparare</a:t>
          </a:r>
          <a:r>
            <a:rPr lang="de-DE" sz="1000" kern="1200" dirty="0"/>
            <a:t>    </a:t>
          </a:r>
        </a:p>
        <a:p>
          <a:pPr lvl="0" algn="ctr" defTabSz="444500">
            <a:lnSpc>
              <a:spcPct val="90000"/>
            </a:lnSpc>
            <a:spcBef>
              <a:spcPct val="0"/>
            </a:spcBef>
            <a:spcAft>
              <a:spcPct val="35000"/>
            </a:spcAft>
          </a:pPr>
          <a:endParaRPr lang="de-DE" sz="1000" kern="1200" dirty="0"/>
        </a:p>
        <a:p>
          <a:pPr lvl="0" algn="ctr" defTabSz="444500">
            <a:lnSpc>
              <a:spcPct val="90000"/>
            </a:lnSpc>
            <a:spcBef>
              <a:spcPct val="0"/>
            </a:spcBef>
            <a:spcAft>
              <a:spcPct val="35000"/>
            </a:spcAft>
          </a:pPr>
          <a:endParaRPr lang="de-DE" sz="1000" kern="1200" dirty="0"/>
        </a:p>
        <a:p>
          <a:pPr lvl="0" algn="ctr" defTabSz="444500">
            <a:lnSpc>
              <a:spcPct val="90000"/>
            </a:lnSpc>
            <a:spcBef>
              <a:spcPct val="0"/>
            </a:spcBef>
            <a:spcAft>
              <a:spcPct val="35000"/>
            </a:spcAft>
          </a:pPr>
          <a:r>
            <a:rPr lang="it-IT" sz="1000" kern="1200" noProof="0" dirty="0"/>
            <a:t>Definire</a:t>
          </a:r>
        </a:p>
      </dsp:txBody>
      <dsp:txXfrm>
        <a:off x="2114723" y="1077982"/>
        <a:ext cx="722380" cy="681689"/>
      </dsp:txXfrm>
    </dsp:sp>
    <dsp:sp modelId="{A0E3007D-81CE-43B9-81D0-F0A356F360A3}">
      <dsp:nvSpPr>
        <dsp:cNvPr id="0" name=""/>
        <dsp:cNvSpPr/>
      </dsp:nvSpPr>
      <dsp:spPr>
        <a:xfrm>
          <a:off x="423382" y="511"/>
          <a:ext cx="2226129" cy="2226129"/>
        </a:xfrm>
        <a:prstGeom prst="circularArrow">
          <a:avLst>
            <a:gd name="adj1" fmla="val 5194"/>
            <a:gd name="adj2" fmla="val 335434"/>
            <a:gd name="adj3" fmla="val 4016719"/>
            <a:gd name="adj4" fmla="val 2450934"/>
            <a:gd name="adj5" fmla="val 6059"/>
          </a:avLst>
        </a:prstGeom>
        <a:solidFill>
          <a:schemeClr val="accent3">
            <a:hueOff val="461020"/>
            <a:satOff val="7588"/>
            <a:lumOff val="-37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6E2C3-D0C9-4F0C-97A1-20A57DF2679F}">
      <dsp:nvSpPr>
        <dsp:cNvPr id="0" name=""/>
        <dsp:cNvSpPr/>
      </dsp:nvSpPr>
      <dsp:spPr>
        <a:xfrm>
          <a:off x="1239995" y="1804939"/>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sz="900" kern="1200" noProof="0" dirty="0"/>
            <a:t>Investigare</a:t>
          </a:r>
        </a:p>
      </dsp:txBody>
      <dsp:txXfrm>
        <a:off x="1239995" y="1804939"/>
        <a:ext cx="592902" cy="592902"/>
      </dsp:txXfrm>
    </dsp:sp>
    <dsp:sp modelId="{7E9DBD3E-A7FB-42E8-B3CB-32E36CA7F0DB}">
      <dsp:nvSpPr>
        <dsp:cNvPr id="0" name=""/>
        <dsp:cNvSpPr/>
      </dsp:nvSpPr>
      <dsp:spPr>
        <a:xfrm>
          <a:off x="463943" y="14245"/>
          <a:ext cx="2226129" cy="2226129"/>
        </a:xfrm>
        <a:prstGeom prst="circularArrow">
          <a:avLst>
            <a:gd name="adj1" fmla="val 5194"/>
            <a:gd name="adj2" fmla="val 335434"/>
            <a:gd name="adj3" fmla="val 8365087"/>
            <a:gd name="adj4" fmla="val 6596889"/>
            <a:gd name="adj5" fmla="val 6059"/>
          </a:avLst>
        </a:prstGeom>
        <a:solidFill>
          <a:schemeClr val="accent3">
            <a:hueOff val="922041"/>
            <a:satOff val="15176"/>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3E4D1-6E3E-4833-A9CA-89F57455DF7C}">
      <dsp:nvSpPr>
        <dsp:cNvPr id="0" name=""/>
        <dsp:cNvSpPr/>
      </dsp:nvSpPr>
      <dsp:spPr>
        <a:xfrm>
          <a:off x="319664" y="1100871"/>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kern="1200" noProof="0" dirty="0"/>
            <a:t>Ideare</a:t>
          </a:r>
        </a:p>
      </dsp:txBody>
      <dsp:txXfrm>
        <a:off x="319664" y="1100871"/>
        <a:ext cx="592902" cy="592902"/>
      </dsp:txXfrm>
    </dsp:sp>
    <dsp:sp modelId="{DB2B8A1C-3454-4811-8018-0D6B88F80A9B}">
      <dsp:nvSpPr>
        <dsp:cNvPr id="0" name=""/>
        <dsp:cNvSpPr/>
      </dsp:nvSpPr>
      <dsp:spPr>
        <a:xfrm>
          <a:off x="447537" y="-48384"/>
          <a:ext cx="2226129" cy="2226129"/>
        </a:xfrm>
        <a:prstGeom prst="circularArrow">
          <a:avLst>
            <a:gd name="adj1" fmla="val 5194"/>
            <a:gd name="adj2" fmla="val 335434"/>
            <a:gd name="adj3" fmla="val 12176283"/>
            <a:gd name="adj4" fmla="val 10674018"/>
            <a:gd name="adj5" fmla="val 6059"/>
          </a:avLst>
        </a:prstGeom>
        <a:solidFill>
          <a:schemeClr val="accent3">
            <a:hueOff val="1383061"/>
            <a:satOff val="22765"/>
            <a:lumOff val="-11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06A25-C309-46DF-88E3-F1F6694F04D6}">
      <dsp:nvSpPr>
        <dsp:cNvPr id="0" name=""/>
        <dsp:cNvSpPr/>
      </dsp:nvSpPr>
      <dsp:spPr>
        <a:xfrm>
          <a:off x="678510" y="0"/>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kern="1200" noProof="0" dirty="0"/>
            <a:t>Testare</a:t>
          </a:r>
        </a:p>
      </dsp:txBody>
      <dsp:txXfrm>
        <a:off x="678510" y="0"/>
        <a:ext cx="592902" cy="592902"/>
      </dsp:txXfrm>
    </dsp:sp>
    <dsp:sp modelId="{D41D2A54-69DD-4062-8A26-E426B035881B}">
      <dsp:nvSpPr>
        <dsp:cNvPr id="0" name=""/>
        <dsp:cNvSpPr/>
      </dsp:nvSpPr>
      <dsp:spPr>
        <a:xfrm>
          <a:off x="462162" y="-14917"/>
          <a:ext cx="2226129" cy="2226129"/>
        </a:xfrm>
        <a:prstGeom prst="circularArrow">
          <a:avLst>
            <a:gd name="adj1" fmla="val 5194"/>
            <a:gd name="adj2" fmla="val 335434"/>
            <a:gd name="adj3" fmla="val 16796538"/>
            <a:gd name="adj4" fmla="val 15125256"/>
            <a:gd name="adj5" fmla="val 6059"/>
          </a:avLst>
        </a:prstGeom>
        <a:solidFill>
          <a:schemeClr val="accent3">
            <a:hueOff val="1844082"/>
            <a:satOff val="30353"/>
            <a:lumOff val="-1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218104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Top management defines an annual "shared" goal and hands out bonuses at the end of the year to people when this goal is achieved.</a:t>
            </a:r>
          </a:p>
          <a:p>
            <a:endParaRPr lang="en-US" dirty="0"/>
          </a:p>
          <a:p>
            <a:r>
              <a:rPr lang="de-DE" sz="1200" b="0" i="1" kern="1200" dirty="0">
                <a:solidFill>
                  <a:schemeClr val="tx1"/>
                </a:solidFill>
                <a:effectLst/>
                <a:latin typeface="+mn-lt"/>
                <a:ea typeface="+mn-ea"/>
                <a:cs typeface="+mn-cs"/>
              </a:rPr>
              <a:t>“The Practice </a:t>
            </a:r>
            <a:r>
              <a:rPr lang="de-DE" sz="1200" b="0" i="1" kern="1200" dirty="0" err="1">
                <a:solidFill>
                  <a:schemeClr val="tx1"/>
                </a:solidFill>
                <a:effectLst/>
                <a:latin typeface="+mn-lt"/>
                <a:ea typeface="+mn-ea"/>
                <a:cs typeface="+mn-cs"/>
              </a:rPr>
              <a:t>of</a:t>
            </a:r>
            <a:r>
              <a:rPr lang="de-DE" sz="1200" b="0" i="1" kern="1200" dirty="0">
                <a:solidFill>
                  <a:schemeClr val="tx1"/>
                </a:solidFill>
                <a:effectLst/>
                <a:latin typeface="+mn-lt"/>
                <a:ea typeface="+mn-ea"/>
                <a:cs typeface="+mn-cs"/>
              </a:rPr>
              <a:t> Management”, Peter Drucker, 1954</a:t>
            </a:r>
            <a:endParaRPr lang="de-DE" dirty="0"/>
          </a:p>
        </p:txBody>
      </p:sp>
      <p:sp>
        <p:nvSpPr>
          <p:cNvPr id="4" name="Foliennummernplatzhalter 3"/>
          <p:cNvSpPr>
            <a:spLocks noGrp="1"/>
          </p:cNvSpPr>
          <p:nvPr>
            <p:ph type="sldNum" sz="quarter" idx="10"/>
          </p:nvPr>
        </p:nvSpPr>
        <p:spPr/>
        <p:txBody>
          <a:bodyPr/>
          <a:lstStyle/>
          <a:p>
            <a:fld id="{FA70BD6D-1BCC-4A91-94E8-ABBE7DE3D4F0}" type="slidenum">
              <a:rPr lang="en-US" smtClean="0"/>
              <a:t>5</a:t>
            </a:fld>
            <a:endParaRPr lang="en-US"/>
          </a:p>
        </p:txBody>
      </p:sp>
    </p:spTree>
    <p:extLst>
      <p:ext uri="{BB962C8B-B14F-4D97-AF65-F5344CB8AC3E}">
        <p14:creationId xmlns:p14="http://schemas.microsoft.com/office/powerpoint/2010/main" val="736089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“Intrinsic motivation involves performing a task because it’s personally rewarding to you. Extrinsic motivation involves completing a task because of outside causes such as avoiding punishment or receiving a reward.</a:t>
            </a:r>
          </a:p>
          <a:p>
            <a:r>
              <a:rPr lang="en-US" dirty="0"/>
              <a:t>Motivated people are crucial to create a sustainable competitive advantage for your company. In a knowledge-based society, this goal cannot be achieved by extrinsic motivation alone. Pay for performance often even hurts because it crowds out intrinsic motivation like work morale. To succeed, companies have to find ways of fostering and sustaining intrinsic motivation.”</a:t>
            </a:r>
          </a:p>
          <a:p>
            <a:r>
              <a:rPr lang="de-DE" dirty="0"/>
              <a:t>https://www.diva-portal.org/smash/get/diva2:944047/FULLTEXT01.pdf </a:t>
            </a:r>
          </a:p>
        </p:txBody>
      </p:sp>
      <p:sp>
        <p:nvSpPr>
          <p:cNvPr id="4" name="Foliennummernplatzhalter 3"/>
          <p:cNvSpPr>
            <a:spLocks noGrp="1"/>
          </p:cNvSpPr>
          <p:nvPr>
            <p:ph type="sldNum" sz="quarter" idx="10"/>
          </p:nvPr>
        </p:nvSpPr>
        <p:spPr/>
        <p:txBody>
          <a:bodyPr/>
          <a:lstStyle/>
          <a:p>
            <a:fld id="{FA70BD6D-1BCC-4A91-94E8-ABBE7DE3D4F0}" type="slidenum">
              <a:rPr lang="en-US" smtClean="0"/>
              <a:t>7</a:t>
            </a:fld>
            <a:endParaRPr lang="en-US"/>
          </a:p>
        </p:txBody>
      </p:sp>
    </p:spTree>
    <p:extLst>
      <p:ext uri="{BB962C8B-B14F-4D97-AF65-F5344CB8AC3E}">
        <p14:creationId xmlns:p14="http://schemas.microsoft.com/office/powerpoint/2010/main" val="230067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9.tif"/><Relationship Id="rId16" Type="http://schemas.openxmlformats.org/officeDocument/2006/relationships/diagramColors" Target="../diagrams/colors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8.jpeg"/><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slideLayout" Target="../slideLayouts/slideLayout4.xml"/><Relationship Id="rId1" Type="http://schemas.openxmlformats.org/officeDocument/2006/relationships/video" Target="https://www.youtube.com/embed/K57rvR2nGu0?feature=oembed"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slideLayout" Target="../slideLayouts/slideLayout4.xml"/><Relationship Id="rId1" Type="http://schemas.openxmlformats.org/officeDocument/2006/relationships/video" Target="https://www.youtube.com/embed/1iccpf2eN1Q"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1420681" y="4554938"/>
            <a:ext cx="8902461" cy="1077218"/>
          </a:xfrm>
          <a:prstGeom prst="rect">
            <a:avLst/>
          </a:prstGeom>
          <a:noFill/>
        </p:spPr>
        <p:txBody>
          <a:bodyPr wrap="square" rtlCol="0" anchor="ctr">
            <a:spAutoFit/>
          </a:bodyPr>
          <a:lstStyle/>
          <a:p>
            <a:pPr algn="ctr"/>
            <a:r>
              <a:rPr lang="it-IT" altLang="ko-KR" sz="3200" b="1" dirty="0">
                <a:solidFill>
                  <a:schemeClr val="bg1"/>
                </a:solidFill>
                <a:cs typeface="Arial" pitchFamily="34" charset="0"/>
              </a:rPr>
              <a:t>Agile Management per Obiettivi</a:t>
            </a:r>
          </a:p>
          <a:p>
            <a:pPr algn="ctr"/>
            <a:r>
              <a:rPr lang="en-US" altLang="ko-KR" sz="3200" b="1" dirty="0">
                <a:solidFill>
                  <a:schemeClr val="bg1"/>
                </a:solidFill>
                <a:cs typeface="Arial" pitchFamily="34" charset="0"/>
              </a:rPr>
              <a:t>Partner: MRK Management Consultants GmbH</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004" y="1046710"/>
            <a:ext cx="4913817" cy="1023712"/>
          </a:xfrm>
          <a:prstGeom prst="rect">
            <a:avLst/>
          </a:prstGeom>
        </p:spPr>
      </p:pic>
      <p:sp>
        <p:nvSpPr>
          <p:cNvPr id="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8" name="Immagin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6" name="Textfeld 5">
            <a:extLst>
              <a:ext uri="{FF2B5EF4-FFF2-40B4-BE49-F238E27FC236}">
                <a16:creationId xmlns:a16="http://schemas.microsoft.com/office/drawing/2014/main" xmlns="" id="{529BE1A4-700E-4D15-8BE6-BA5B2C324F34}"/>
              </a:ext>
            </a:extLst>
          </p:cNvPr>
          <p:cNvSpPr txBox="1"/>
          <p:nvPr/>
        </p:nvSpPr>
        <p:spPr>
          <a:xfrm>
            <a:off x="637805" y="4730846"/>
            <a:ext cx="6008878" cy="1200329"/>
          </a:xfrm>
          <a:prstGeom prst="rect">
            <a:avLst/>
          </a:prstGeom>
          <a:noFill/>
        </p:spPr>
        <p:txBody>
          <a:bodyPr wrap="square" rtlCol="0">
            <a:spAutoFit/>
          </a:bodyPr>
          <a:lstStyle/>
          <a:p>
            <a:pPr marL="285750" indent="-285750">
              <a:buFont typeface="Arial" panose="020B0604020202020204" pitchFamily="34" charset="0"/>
              <a:buChar char="•"/>
            </a:pPr>
            <a:r>
              <a:rPr lang="it-IT" dirty="0"/>
              <a:t>obiettivi a</a:t>
            </a:r>
            <a:r>
              <a:rPr lang="it-IT" u="sng" dirty="0"/>
              <a:t> breve termine</a:t>
            </a:r>
            <a:endParaRPr lang="it-IT" dirty="0"/>
          </a:p>
          <a:p>
            <a:pPr marL="285750" indent="-285750">
              <a:buFont typeface="Arial" panose="020B0604020202020204" pitchFamily="34" charset="0"/>
              <a:buChar char="•"/>
            </a:pPr>
            <a:r>
              <a:rPr lang="it-IT" dirty="0"/>
              <a:t>esame di avanzamento del progetto basata sull'esperienza: </a:t>
            </a:r>
          </a:p>
          <a:p>
            <a:r>
              <a:rPr lang="it-IT" dirty="0"/>
              <a:t>	lasciare il posto a revisioni costanti</a:t>
            </a:r>
            <a:endParaRPr lang="en-US" u="sng" dirty="0"/>
          </a:p>
          <a:p>
            <a:endParaRPr lang="en-US" u="sng" dirty="0"/>
          </a:p>
        </p:txBody>
      </p:sp>
      <p:sp>
        <p:nvSpPr>
          <p:cNvPr id="18" name="CuadroTexto 34">
            <a:extLst>
              <a:ext uri="{FF2B5EF4-FFF2-40B4-BE49-F238E27FC236}">
                <a16:creationId xmlns:a16="http://schemas.microsoft.com/office/drawing/2014/main" xmlns="" id="{8128E1AC-A178-4762-8F18-7A6ECC004E30}"/>
              </a:ext>
            </a:extLst>
          </p:cNvPr>
          <p:cNvSpPr txBox="1"/>
          <p:nvPr/>
        </p:nvSpPr>
        <p:spPr>
          <a:xfrm>
            <a:off x="274088" y="1276988"/>
            <a:ext cx="6736312" cy="461665"/>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a:t>
            </a:r>
            <a:r>
              <a:rPr lang="en-GB" altLang="es-ES" sz="2400" b="1" dirty="0">
                <a:solidFill>
                  <a:srgbClr val="0594A9"/>
                </a:solidFill>
                <a:latin typeface="Trebuchet MS" panose="020B0603020202020204" pitchFamily="34" charset="0"/>
                <a:cs typeface="Calibri" panose="020F0502020204030204" pitchFamily="34" charset="0"/>
              </a:rPr>
              <a:t> 2 – </a:t>
            </a:r>
            <a:r>
              <a:rPr lang="en-US" altLang="es-ES" sz="2400" b="1" dirty="0">
                <a:solidFill>
                  <a:srgbClr val="0594A9"/>
                </a:solidFill>
                <a:latin typeface="Trebuchet MS" panose="020B0603020202020204" pitchFamily="34" charset="0"/>
                <a:cs typeface="Calibri" panose="020F0502020204030204" pitchFamily="34" charset="0"/>
              </a:rPr>
              <a:t>Fasi del </a:t>
            </a:r>
            <a:r>
              <a:rPr lang="it-IT" altLang="es-ES" sz="2400" b="1" dirty="0">
                <a:solidFill>
                  <a:srgbClr val="0594A9"/>
                </a:solidFill>
                <a:latin typeface="Trebuchet MS" panose="020B0603020202020204" pitchFamily="34" charset="0"/>
                <a:cs typeface="Calibri" panose="020F0502020204030204" pitchFamily="34" charset="0"/>
              </a:rPr>
              <a:t>Processo</a:t>
            </a:r>
            <a:r>
              <a:rPr lang="en-US" altLang="es-ES" sz="2400" b="1" dirty="0">
                <a:solidFill>
                  <a:srgbClr val="0594A9"/>
                </a:solidFill>
                <a:latin typeface="Trebuchet MS" panose="020B0603020202020204" pitchFamily="34" charset="0"/>
                <a:cs typeface="Calibri" panose="020F0502020204030204" pitchFamily="34" charset="0"/>
              </a:rPr>
              <a:t> Agile</a:t>
            </a:r>
            <a:endParaRPr lang="en-US" sz="2400" b="1" dirty="0">
              <a:solidFill>
                <a:srgbClr val="0594A9"/>
              </a:solidFill>
              <a:latin typeface="Trebuchet MS" panose="020B0603020202020204" pitchFamily="34" charset="0"/>
              <a:cs typeface="Calibri" panose="020F0502020204030204" pitchFamily="34" charset="0"/>
            </a:endParaRPr>
          </a:p>
        </p:txBody>
      </p:sp>
      <p:grpSp>
        <p:nvGrpSpPr>
          <p:cNvPr id="19" name="Group 33">
            <a:extLst>
              <a:ext uri="{FF2B5EF4-FFF2-40B4-BE49-F238E27FC236}">
                <a16:creationId xmlns:a16="http://schemas.microsoft.com/office/drawing/2014/main" xmlns="" id="{32ECD839-C702-439E-A37B-4B331008B36B}"/>
              </a:ext>
            </a:extLst>
          </p:cNvPr>
          <p:cNvGrpSpPr/>
          <p:nvPr/>
        </p:nvGrpSpPr>
        <p:grpSpPr>
          <a:xfrm>
            <a:off x="265828" y="2907374"/>
            <a:ext cx="199272" cy="206152"/>
            <a:chOff x="2411760" y="3708613"/>
            <a:chExt cx="206152" cy="206152"/>
          </a:xfrm>
        </p:grpSpPr>
        <p:sp>
          <p:nvSpPr>
            <p:cNvPr id="20" name="Oval 34">
              <a:extLst>
                <a:ext uri="{FF2B5EF4-FFF2-40B4-BE49-F238E27FC236}">
                  <a16:creationId xmlns:a16="http://schemas.microsoft.com/office/drawing/2014/main" xmlns="" id="{E2B190B5-E33E-467F-8DC3-F6087669D6BF}"/>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1" name="Chevron 45">
              <a:extLst>
                <a:ext uri="{FF2B5EF4-FFF2-40B4-BE49-F238E27FC236}">
                  <a16:creationId xmlns:a16="http://schemas.microsoft.com/office/drawing/2014/main" xmlns="" id="{BBCE7C3D-FA88-4464-BD80-62E26858B64A}"/>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aphicFrame>
        <p:nvGraphicFramePr>
          <p:cNvPr id="22" name="Diagramm 21">
            <a:extLst>
              <a:ext uri="{FF2B5EF4-FFF2-40B4-BE49-F238E27FC236}">
                <a16:creationId xmlns:a16="http://schemas.microsoft.com/office/drawing/2014/main" xmlns="" id="{CC42F8EA-B3BA-4642-BF77-BDD1A504DA93}"/>
              </a:ext>
            </a:extLst>
          </p:cNvPr>
          <p:cNvGraphicFramePr/>
          <p:nvPr>
            <p:extLst>
              <p:ext uri="{D42A27DB-BD31-4B8C-83A1-F6EECF244321}">
                <p14:modId xmlns:p14="http://schemas.microsoft.com/office/powerpoint/2010/main" val="1441520073"/>
              </p:ext>
            </p:extLst>
          </p:nvPr>
        </p:nvGraphicFramePr>
        <p:xfrm>
          <a:off x="2714823" y="2079820"/>
          <a:ext cx="3137633" cy="2399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m 22">
            <a:extLst>
              <a:ext uri="{FF2B5EF4-FFF2-40B4-BE49-F238E27FC236}">
                <a16:creationId xmlns:a16="http://schemas.microsoft.com/office/drawing/2014/main" xmlns="" id="{9ED812AC-7A4E-44A3-A5B0-64330A77A665}"/>
              </a:ext>
            </a:extLst>
          </p:cNvPr>
          <p:cNvGraphicFramePr/>
          <p:nvPr>
            <p:extLst>
              <p:ext uri="{D42A27DB-BD31-4B8C-83A1-F6EECF244321}">
                <p14:modId xmlns:p14="http://schemas.microsoft.com/office/powerpoint/2010/main" val="3208465894"/>
              </p:ext>
            </p:extLst>
          </p:nvPr>
        </p:nvGraphicFramePr>
        <p:xfrm>
          <a:off x="5198044" y="2079820"/>
          <a:ext cx="3137633" cy="23990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m 23">
            <a:extLst>
              <a:ext uri="{FF2B5EF4-FFF2-40B4-BE49-F238E27FC236}">
                <a16:creationId xmlns:a16="http://schemas.microsoft.com/office/drawing/2014/main" xmlns="" id="{268FDE1E-0DAA-4E35-AF63-61AD81DB9F0B}"/>
              </a:ext>
            </a:extLst>
          </p:cNvPr>
          <p:cNvGraphicFramePr/>
          <p:nvPr>
            <p:extLst>
              <p:ext uri="{D42A27DB-BD31-4B8C-83A1-F6EECF244321}">
                <p14:modId xmlns:p14="http://schemas.microsoft.com/office/powerpoint/2010/main" val="553329641"/>
              </p:ext>
            </p:extLst>
          </p:nvPr>
        </p:nvGraphicFramePr>
        <p:xfrm>
          <a:off x="8128085" y="2079820"/>
          <a:ext cx="3137633" cy="239909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5" name="Legende mit Pfeil nach rechts 13">
            <a:extLst>
              <a:ext uri="{FF2B5EF4-FFF2-40B4-BE49-F238E27FC236}">
                <a16:creationId xmlns:a16="http://schemas.microsoft.com/office/drawing/2014/main" xmlns="" id="{231897A9-72A3-44C5-B451-14AF8E77B132}"/>
              </a:ext>
            </a:extLst>
          </p:cNvPr>
          <p:cNvSpPr/>
          <p:nvPr/>
        </p:nvSpPr>
        <p:spPr>
          <a:xfrm>
            <a:off x="961843" y="2549870"/>
            <a:ext cx="1874004" cy="1264023"/>
          </a:xfrm>
          <a:prstGeom prst="rightArrowCallout">
            <a:avLst/>
          </a:prstGeom>
          <a:solidFill>
            <a:srgbClr val="0594A9"/>
          </a:solidFill>
          <a:ln>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400" b="1" dirty="0"/>
              <a:t>Approccio Agile</a:t>
            </a:r>
          </a:p>
          <a:p>
            <a:pPr algn="ctr"/>
            <a:r>
              <a:rPr lang="it-IT" sz="1400" b="1" dirty="0"/>
              <a:t>(Processo </a:t>
            </a:r>
            <a:r>
              <a:rPr lang="it-IT" sz="1400" b="1" dirty="0" err="1"/>
              <a:t>Scrum</a:t>
            </a:r>
            <a:r>
              <a:rPr lang="it-IT" sz="1400" b="1" dirty="0"/>
              <a:t>)</a:t>
            </a:r>
          </a:p>
        </p:txBody>
      </p:sp>
      <p:sp>
        <p:nvSpPr>
          <p:cNvPr id="26" name="Textfeld 25">
            <a:extLst>
              <a:ext uri="{FF2B5EF4-FFF2-40B4-BE49-F238E27FC236}">
                <a16:creationId xmlns:a16="http://schemas.microsoft.com/office/drawing/2014/main" xmlns="" id="{CB5452F7-6148-455D-B6C7-07B2EF4A50E3}"/>
              </a:ext>
            </a:extLst>
          </p:cNvPr>
          <p:cNvSpPr txBox="1"/>
          <p:nvPr/>
        </p:nvSpPr>
        <p:spPr>
          <a:xfrm>
            <a:off x="3766919" y="3012147"/>
            <a:ext cx="911916" cy="369332"/>
          </a:xfrm>
          <a:prstGeom prst="rect">
            <a:avLst/>
          </a:prstGeom>
          <a:noFill/>
        </p:spPr>
        <p:txBody>
          <a:bodyPr wrap="none" rtlCol="0">
            <a:spAutoFit/>
          </a:bodyPr>
          <a:lstStyle/>
          <a:p>
            <a:r>
              <a:rPr lang="de-DE" dirty="0"/>
              <a:t>Sprint 1</a:t>
            </a:r>
          </a:p>
        </p:txBody>
      </p:sp>
      <p:sp>
        <p:nvSpPr>
          <p:cNvPr id="27" name="Textfeld 26">
            <a:extLst>
              <a:ext uri="{FF2B5EF4-FFF2-40B4-BE49-F238E27FC236}">
                <a16:creationId xmlns:a16="http://schemas.microsoft.com/office/drawing/2014/main" xmlns="" id="{E6CB654B-D89D-4347-B39A-371C6ACF4B1D}"/>
              </a:ext>
            </a:extLst>
          </p:cNvPr>
          <p:cNvSpPr txBox="1"/>
          <p:nvPr/>
        </p:nvSpPr>
        <p:spPr>
          <a:xfrm>
            <a:off x="6310902" y="2997215"/>
            <a:ext cx="911916" cy="369332"/>
          </a:xfrm>
          <a:prstGeom prst="rect">
            <a:avLst/>
          </a:prstGeom>
          <a:noFill/>
        </p:spPr>
        <p:txBody>
          <a:bodyPr wrap="none" rtlCol="0">
            <a:spAutoFit/>
          </a:bodyPr>
          <a:lstStyle/>
          <a:p>
            <a:r>
              <a:rPr lang="de-DE" dirty="0"/>
              <a:t>Sprint 2</a:t>
            </a:r>
          </a:p>
        </p:txBody>
      </p:sp>
      <p:sp>
        <p:nvSpPr>
          <p:cNvPr id="28" name="Textfeld 27">
            <a:extLst>
              <a:ext uri="{FF2B5EF4-FFF2-40B4-BE49-F238E27FC236}">
                <a16:creationId xmlns:a16="http://schemas.microsoft.com/office/drawing/2014/main" xmlns="" id="{5340B65A-A90D-44D5-81D3-BB6B3F2FC02F}"/>
              </a:ext>
            </a:extLst>
          </p:cNvPr>
          <p:cNvSpPr txBox="1"/>
          <p:nvPr/>
        </p:nvSpPr>
        <p:spPr>
          <a:xfrm>
            <a:off x="9178171" y="2997215"/>
            <a:ext cx="911916" cy="369332"/>
          </a:xfrm>
          <a:prstGeom prst="rect">
            <a:avLst/>
          </a:prstGeom>
          <a:noFill/>
        </p:spPr>
        <p:txBody>
          <a:bodyPr wrap="none" rtlCol="0">
            <a:spAutoFit/>
          </a:bodyPr>
          <a:lstStyle/>
          <a:p>
            <a:r>
              <a:rPr lang="de-DE" dirty="0"/>
              <a:t>Sprint n</a:t>
            </a:r>
          </a:p>
        </p:txBody>
      </p:sp>
      <p:sp>
        <p:nvSpPr>
          <p:cNvPr id="29" name="Textfeld 28">
            <a:extLst>
              <a:ext uri="{FF2B5EF4-FFF2-40B4-BE49-F238E27FC236}">
                <a16:creationId xmlns:a16="http://schemas.microsoft.com/office/drawing/2014/main" xmlns="" id="{1754EDDE-BA17-42FB-9BCA-6D7D52DAF22B}"/>
              </a:ext>
            </a:extLst>
          </p:cNvPr>
          <p:cNvSpPr txBox="1"/>
          <p:nvPr/>
        </p:nvSpPr>
        <p:spPr>
          <a:xfrm>
            <a:off x="7995035" y="3102496"/>
            <a:ext cx="463588" cy="369332"/>
          </a:xfrm>
          <a:prstGeom prst="rect">
            <a:avLst/>
          </a:prstGeom>
          <a:noFill/>
        </p:spPr>
        <p:txBody>
          <a:bodyPr wrap="none" rtlCol="0">
            <a:spAutoFit/>
          </a:bodyPr>
          <a:lstStyle/>
          <a:p>
            <a:r>
              <a:rPr lang="de-DE" dirty="0"/>
              <a:t>. . .</a:t>
            </a:r>
          </a:p>
        </p:txBody>
      </p:sp>
      <p:sp>
        <p:nvSpPr>
          <p:cNvPr id="7" name="Textfeld 6">
            <a:extLst>
              <a:ext uri="{FF2B5EF4-FFF2-40B4-BE49-F238E27FC236}">
                <a16:creationId xmlns:a16="http://schemas.microsoft.com/office/drawing/2014/main" xmlns="" id="{4440B28D-C8AD-43C9-AF36-4C4824844CB0}"/>
              </a:ext>
            </a:extLst>
          </p:cNvPr>
          <p:cNvSpPr txBox="1"/>
          <p:nvPr/>
        </p:nvSpPr>
        <p:spPr>
          <a:xfrm>
            <a:off x="6512179" y="4503018"/>
            <a:ext cx="5679821" cy="1200329"/>
          </a:xfrm>
          <a:prstGeom prst="rect">
            <a:avLst/>
          </a:prstGeom>
          <a:noFill/>
        </p:spPr>
        <p:txBody>
          <a:bodyPr wrap="square" rtlCol="0">
            <a:spAutoFit/>
          </a:bodyPr>
          <a:lstStyle/>
          <a:p>
            <a:endParaRPr lang="en-US" u="sng" dirty="0"/>
          </a:p>
          <a:p>
            <a:r>
              <a:rPr lang="it-IT" u="sng" dirty="0"/>
              <a:t>Questo permette un modo più continuo di fissare e raggiungere gli obiettivi, oltre ad essere più efficiente nel rispondere ai cambiamenti, se necessario.</a:t>
            </a:r>
            <a:endParaRPr lang="de-DE" dirty="0"/>
          </a:p>
        </p:txBody>
      </p:sp>
      <p:sp>
        <p:nvSpPr>
          <p:cNvPr id="30" name="TextBox 3"/>
          <p:cNvSpPr txBox="1"/>
          <p:nvPr/>
        </p:nvSpPr>
        <p:spPr>
          <a:xfrm>
            <a:off x="5975926" y="451493"/>
            <a:ext cx="5868883" cy="954107"/>
          </a:xfrm>
          <a:prstGeom prst="rect">
            <a:avLst/>
          </a:prstGeom>
          <a:noFill/>
        </p:spPr>
        <p:txBody>
          <a:bodyPr wrap="square" rtlCol="0">
            <a:spAutoFit/>
          </a:bodyPr>
          <a:lstStyle/>
          <a:p>
            <a:pPr algn="r"/>
            <a:r>
              <a:rPr lang="it-IT" altLang="ko-KR" sz="3200" b="1" dirty="0">
                <a:solidFill>
                  <a:srgbClr val="F36A0D"/>
                </a:solidFill>
                <a:latin typeface="Trebuchet MS" panose="020B0603020202020204" pitchFamily="34" charset="0"/>
                <a:cs typeface="Arial" pitchFamily="34" charset="0"/>
              </a:rPr>
              <a:t>Unità 2 – Approccio </a:t>
            </a:r>
            <a:r>
              <a:rPr lang="en-US" altLang="ko-KR" sz="3200" b="1" dirty="0">
                <a:solidFill>
                  <a:srgbClr val="F36A0D"/>
                </a:solidFill>
                <a:latin typeface="Trebuchet MS" panose="020B0603020202020204" pitchFamily="34" charset="0"/>
                <a:cs typeface="Arial" pitchFamily="34" charset="0"/>
              </a:rPr>
              <a:t>Agile</a:t>
            </a:r>
          </a:p>
          <a:p>
            <a:endParaRPr lang="en-US" altLang="ko-KR" sz="2400" b="1" dirty="0">
              <a:solidFill>
                <a:srgbClr val="F36A0D"/>
              </a:solidFill>
              <a:latin typeface="Trebuchet MS" panose="020B0603020202020204" pitchFamily="34" charset="0"/>
              <a:cs typeface="Arial" pitchFamily="34" charset="0"/>
            </a:endParaRPr>
          </a:p>
        </p:txBody>
      </p:sp>
      <p:sp>
        <p:nvSpPr>
          <p:cNvPr id="31"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32"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35" name="Immagine 3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315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18" name="CuadroTexto 34">
            <a:extLst>
              <a:ext uri="{FF2B5EF4-FFF2-40B4-BE49-F238E27FC236}">
                <a16:creationId xmlns:a16="http://schemas.microsoft.com/office/drawing/2014/main" xmlns="" id="{8128E1AC-A178-4762-8F18-7A6ECC004E30}"/>
              </a:ext>
            </a:extLst>
          </p:cNvPr>
          <p:cNvSpPr txBox="1"/>
          <p:nvPr/>
        </p:nvSpPr>
        <p:spPr>
          <a:xfrm>
            <a:off x="274087" y="1276988"/>
            <a:ext cx="7379779" cy="461665"/>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a:t>
            </a:r>
            <a:r>
              <a:rPr lang="en-GB" altLang="es-ES" sz="2400" b="1" dirty="0">
                <a:solidFill>
                  <a:srgbClr val="0594A9"/>
                </a:solidFill>
                <a:latin typeface="Trebuchet MS" panose="020B0603020202020204" pitchFamily="34" charset="0"/>
                <a:cs typeface="Calibri" panose="020F0502020204030204" pitchFamily="34" charset="0"/>
              </a:rPr>
              <a:t> 3 – </a:t>
            </a:r>
            <a:r>
              <a:rPr lang="it-IT" altLang="es-ES" sz="2400" b="1" dirty="0">
                <a:solidFill>
                  <a:srgbClr val="0594A9"/>
                </a:solidFill>
                <a:latin typeface="Trebuchet MS" panose="020B0603020202020204" pitchFamily="34" charset="0"/>
                <a:cs typeface="Calibri" panose="020F0502020204030204" pitchFamily="34" charset="0"/>
              </a:rPr>
              <a:t>Vantaggi e svantaggi </a:t>
            </a:r>
            <a:r>
              <a:rPr lang="en-US" altLang="es-ES" sz="2400" b="1" dirty="0">
                <a:solidFill>
                  <a:srgbClr val="0594A9"/>
                </a:solidFill>
                <a:latin typeface="Trebuchet MS" panose="020B0603020202020204" pitchFamily="34" charset="0"/>
                <a:cs typeface="Calibri" panose="020F0502020204030204" pitchFamily="34" charset="0"/>
              </a:rPr>
              <a:t>di</a:t>
            </a:r>
            <a:r>
              <a:rPr lang="en-US" sz="2400" b="1" dirty="0">
                <a:solidFill>
                  <a:srgbClr val="0594A9"/>
                </a:solidFill>
                <a:latin typeface="Trebuchet MS" panose="020B0603020202020204" pitchFamily="34" charset="0"/>
                <a:cs typeface="Calibri" panose="020F0502020204030204" pitchFamily="34" charset="0"/>
              </a:rPr>
              <a:t> Agile</a:t>
            </a:r>
            <a:endParaRPr lang="ko-KR" altLang="en-US" sz="2400" b="1" dirty="0">
              <a:solidFill>
                <a:srgbClr val="0594A9"/>
              </a:solidFill>
              <a:latin typeface="Trebuchet MS" panose="020B0603020202020204" pitchFamily="34" charset="0"/>
              <a:cs typeface="Calibri" panose="020F0502020204030204" pitchFamily="34" charset="0"/>
            </a:endParaRPr>
          </a:p>
        </p:txBody>
      </p:sp>
      <p:graphicFrame>
        <p:nvGraphicFramePr>
          <p:cNvPr id="19" name="Tabelle 18">
            <a:extLst>
              <a:ext uri="{FF2B5EF4-FFF2-40B4-BE49-F238E27FC236}">
                <a16:creationId xmlns:a16="http://schemas.microsoft.com/office/drawing/2014/main" xmlns="" id="{4F38C950-BA37-4F32-9D8E-4E51357F7AD8}"/>
              </a:ext>
            </a:extLst>
          </p:cNvPr>
          <p:cNvGraphicFramePr>
            <a:graphicFrameLocks noGrp="1"/>
          </p:cNvGraphicFramePr>
          <p:nvPr>
            <p:extLst>
              <p:ext uri="{D42A27DB-BD31-4B8C-83A1-F6EECF244321}">
                <p14:modId xmlns:p14="http://schemas.microsoft.com/office/powerpoint/2010/main" val="2370284588"/>
              </p:ext>
            </p:extLst>
          </p:nvPr>
        </p:nvGraphicFramePr>
        <p:xfrm>
          <a:off x="945372" y="2473309"/>
          <a:ext cx="10301256" cy="3082016"/>
        </p:xfrm>
        <a:graphic>
          <a:graphicData uri="http://schemas.openxmlformats.org/drawingml/2006/table">
            <a:tbl>
              <a:tblPr firstRow="1" bandRow="1">
                <a:tableStyleId>{0660B408-B3CF-4A94-85FC-2B1E0A45F4A2}</a:tableStyleId>
              </a:tblPr>
              <a:tblGrid>
                <a:gridCol w="5150628">
                  <a:extLst>
                    <a:ext uri="{9D8B030D-6E8A-4147-A177-3AD203B41FA5}">
                      <a16:colId xmlns:a16="http://schemas.microsoft.com/office/drawing/2014/main" xmlns="" val="3321254773"/>
                    </a:ext>
                  </a:extLst>
                </a:gridCol>
                <a:gridCol w="5150628">
                  <a:extLst>
                    <a:ext uri="{9D8B030D-6E8A-4147-A177-3AD203B41FA5}">
                      <a16:colId xmlns:a16="http://schemas.microsoft.com/office/drawing/2014/main" xmlns="" val="1836251787"/>
                    </a:ext>
                  </a:extLst>
                </a:gridCol>
              </a:tblGrid>
              <a:tr h="3422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noProof="0" dirty="0"/>
                        <a:t>Vantaggi</a:t>
                      </a:r>
                      <a:r>
                        <a:rPr lang="de-DE" sz="1800" dirty="0"/>
                        <a:t> di Agile</a:t>
                      </a:r>
                      <a:endParaRPr lang="de-DE" sz="1800" b="1" dirty="0"/>
                    </a:p>
                  </a:txBody>
                  <a:tcPr>
                    <a:solidFill>
                      <a:srgbClr val="0191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noProof="0" dirty="0"/>
                        <a:t>Limiti di </a:t>
                      </a:r>
                      <a:r>
                        <a:rPr lang="en-US" sz="1800" dirty="0"/>
                        <a:t>Agile</a:t>
                      </a:r>
                      <a:endParaRPr lang="en-US" sz="1800" b="1" dirty="0"/>
                    </a:p>
                  </a:txBody>
                  <a:tcPr>
                    <a:solidFill>
                      <a:srgbClr val="EE902F"/>
                    </a:solidFill>
                  </a:tcPr>
                </a:tc>
                <a:extLst>
                  <a:ext uri="{0D108BD9-81ED-4DB2-BD59-A6C34878D82A}">
                    <a16:rowId xmlns:a16="http://schemas.microsoft.com/office/drawing/2014/main" xmlns="" val="2184498399"/>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kern="1200" noProof="0"/>
                        <a:t>Adattamento regolare al cambiare delle circostanze</a:t>
                      </a:r>
                      <a:endParaRPr lang="it-IT" sz="1400" kern="1200" noProof="0">
                        <a:solidFill>
                          <a:schemeClr val="dk1"/>
                        </a:solidFill>
                        <a:latin typeface="+mn-lt"/>
                        <a:ea typeface="+mn-ea"/>
                        <a:cs typeface="+mn-cs"/>
                      </a:endParaRPr>
                    </a:p>
                  </a:txBody>
                  <a:tcPr/>
                </a:tc>
                <a:tc>
                  <a:txBody>
                    <a:bodyPr/>
                    <a:lstStyle/>
                    <a:p>
                      <a:r>
                        <a:rPr lang="it-IT" sz="1400" noProof="0"/>
                        <a:t>Il costo dello sviluppo della metodologia Agile è quasi paragonato più allo sviluppo di un’altra metodologia</a:t>
                      </a:r>
                    </a:p>
                  </a:txBody>
                  <a:tcPr/>
                </a:tc>
                <a:extLst>
                  <a:ext uri="{0D108BD9-81ED-4DB2-BD59-A6C34878D82A}">
                    <a16:rowId xmlns:a16="http://schemas.microsoft.com/office/drawing/2014/main" xmlns="" val="962120338"/>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kern="1200" noProof="0"/>
                        <a:t>Cooperazione giornaliera e ravvicinata tra persone e sviluppatori nel business</a:t>
                      </a:r>
                      <a:endParaRPr lang="it-IT" sz="1400" kern="1200" noProof="0">
                        <a:solidFill>
                          <a:schemeClr val="dk1"/>
                        </a:solidFill>
                        <a:latin typeface="+mn-lt"/>
                        <a:ea typeface="+mn-ea"/>
                        <a:cs typeface="+mn-cs"/>
                      </a:endParaRPr>
                    </a:p>
                  </a:txBody>
                  <a:tcPr/>
                </a:tc>
                <a:tc>
                  <a:txBody>
                    <a:bodyPr/>
                    <a:lstStyle/>
                    <a:p>
                      <a:r>
                        <a:rPr lang="it-IT" sz="1400" noProof="0"/>
                        <a:t>Il Progetto può perdersi velocemente se il project manager non chiarisce I requisiti e quali siano I risultati attesi</a:t>
                      </a:r>
                    </a:p>
                  </a:txBody>
                  <a:tcPr/>
                </a:tc>
                <a:extLst>
                  <a:ext uri="{0D108BD9-81ED-4DB2-BD59-A6C34878D82A}">
                    <a16:rowId xmlns:a16="http://schemas.microsoft.com/office/drawing/2014/main" xmlns="" val="2521698506"/>
                  </a:ext>
                </a:extLst>
              </a:tr>
              <a:tr h="339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kern="1200" noProof="0"/>
                        <a:t>Sono accolti persino ultimi cambiamenti nelle richieste </a:t>
                      </a:r>
                      <a:endParaRPr lang="it-IT" sz="1400" kern="1200" noProof="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noProof="0" dirty="0"/>
                        <a:t>Non è utile per lo sviluppo di microprogetti</a:t>
                      </a:r>
                    </a:p>
                  </a:txBody>
                  <a:tcPr/>
                </a:tc>
                <a:extLst>
                  <a:ext uri="{0D108BD9-81ED-4DB2-BD59-A6C34878D82A}">
                    <a16:rowId xmlns:a16="http://schemas.microsoft.com/office/drawing/2014/main" xmlns="" val="3902144717"/>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kern="1200" noProof="0"/>
                        <a:t>La divisione in classi dà al team l’opportunità di concentrarsi su stadi individuali e lavorare più veloce</a:t>
                      </a:r>
                      <a:endParaRPr lang="it-IT" sz="1400" kern="1200" noProof="0">
                        <a:solidFill>
                          <a:schemeClr val="dk1"/>
                        </a:solidFill>
                        <a:latin typeface="+mn-lt"/>
                        <a:ea typeface="+mn-ea"/>
                        <a:cs typeface="+mn-cs"/>
                      </a:endParaRPr>
                    </a:p>
                  </a:txBody>
                  <a:tcPr/>
                </a:tc>
                <a:tc>
                  <a:txBody>
                    <a:bodyPr/>
                    <a:lstStyle/>
                    <a:p>
                      <a:endParaRPr lang="de-DE" sz="1400" dirty="0"/>
                    </a:p>
                  </a:txBody>
                  <a:tcPr/>
                </a:tc>
                <a:extLst>
                  <a:ext uri="{0D108BD9-81ED-4DB2-BD59-A6C34878D82A}">
                    <a16:rowId xmlns:a16="http://schemas.microsoft.com/office/drawing/2014/main" xmlns="" val="1431494006"/>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kern="1200" noProof="0" dirty="0"/>
                        <a:t>Flessibilità nel definire le funzioni prioritarie e </a:t>
                      </a:r>
                      <a:r>
                        <a:rPr lang="it-IT" sz="1400" kern="1200" noProof="0" dirty="0" err="1"/>
                        <a:t>fissure</a:t>
                      </a:r>
                      <a:r>
                        <a:rPr lang="it-IT" sz="1400" kern="1200" noProof="0" dirty="0"/>
                        <a:t> gli obiettivi</a:t>
                      </a:r>
                      <a:endParaRPr lang="it-IT" sz="1400" kern="1200" noProof="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xmlns="" val="4162715724"/>
                  </a:ext>
                </a:extLst>
              </a:tr>
            </a:tbl>
          </a:graphicData>
        </a:graphic>
      </p:graphicFrame>
      <p:grpSp>
        <p:nvGrpSpPr>
          <p:cNvPr id="20" name="Group 39">
            <a:extLst>
              <a:ext uri="{FF2B5EF4-FFF2-40B4-BE49-F238E27FC236}">
                <a16:creationId xmlns:a16="http://schemas.microsoft.com/office/drawing/2014/main" xmlns="" id="{2C85A836-BEDD-459B-9E63-85CF465E3ED2}"/>
              </a:ext>
            </a:extLst>
          </p:cNvPr>
          <p:cNvGrpSpPr/>
          <p:nvPr/>
        </p:nvGrpSpPr>
        <p:grpSpPr>
          <a:xfrm>
            <a:off x="510094" y="2563620"/>
            <a:ext cx="199272" cy="206152"/>
            <a:chOff x="2411760" y="3708613"/>
            <a:chExt cx="206152" cy="206152"/>
          </a:xfrm>
        </p:grpSpPr>
        <p:sp>
          <p:nvSpPr>
            <p:cNvPr id="21" name="Oval 40">
              <a:extLst>
                <a:ext uri="{FF2B5EF4-FFF2-40B4-BE49-F238E27FC236}">
                  <a16:creationId xmlns:a16="http://schemas.microsoft.com/office/drawing/2014/main" xmlns="" id="{47C6F410-0236-4F10-9D59-0B713F7FE72B}"/>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2" name="Chevron 52">
              <a:extLst>
                <a:ext uri="{FF2B5EF4-FFF2-40B4-BE49-F238E27FC236}">
                  <a16:creationId xmlns:a16="http://schemas.microsoft.com/office/drawing/2014/main" xmlns="" id="{510FC48D-8D35-43E5-B4F0-0B1FE8EF598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1" name="TextBox 3"/>
          <p:cNvSpPr txBox="1"/>
          <p:nvPr/>
        </p:nvSpPr>
        <p:spPr>
          <a:xfrm>
            <a:off x="5975926" y="451493"/>
            <a:ext cx="5868883" cy="954107"/>
          </a:xfrm>
          <a:prstGeom prst="rect">
            <a:avLst/>
          </a:prstGeom>
          <a:noFill/>
        </p:spPr>
        <p:txBody>
          <a:bodyPr wrap="square" rtlCol="0">
            <a:spAutoFit/>
          </a:bodyPr>
          <a:lstStyle/>
          <a:p>
            <a:pPr algn="r"/>
            <a:r>
              <a:rPr lang="it-IT" altLang="ko-KR" sz="3200" b="1" dirty="0">
                <a:solidFill>
                  <a:srgbClr val="F36A0D"/>
                </a:solidFill>
                <a:latin typeface="Trebuchet MS" panose="020B0603020202020204" pitchFamily="34" charset="0"/>
                <a:cs typeface="Arial" pitchFamily="34" charset="0"/>
              </a:rPr>
              <a:t>Unità 2 – Approccio Agile</a:t>
            </a:r>
          </a:p>
          <a:p>
            <a:endParaRPr lang="en-US" altLang="ko-KR" sz="2400" b="1" dirty="0">
              <a:solidFill>
                <a:srgbClr val="F36A0D"/>
              </a:solidFill>
              <a:latin typeface="Trebuchet MS" panose="020B0603020202020204" pitchFamily="34" charset="0"/>
              <a:cs typeface="Arial" pitchFamily="34" charset="0"/>
            </a:endParaRPr>
          </a:p>
        </p:txBody>
      </p:sp>
      <p:sp>
        <p:nvSpPr>
          <p:cNvPr id="1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4" name="Immagin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4749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5614554" y="1875419"/>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1" name="그룹 64">
            <a:extLst>
              <a:ext uri="{FF2B5EF4-FFF2-40B4-BE49-F238E27FC236}">
                <a16:creationId xmlns:a16="http://schemas.microsoft.com/office/drawing/2014/main" xmlns="" id="{AAA46FB0-9A90-4517-B633-9B57F5996C6B}"/>
              </a:ext>
            </a:extLst>
          </p:cNvPr>
          <p:cNvGrpSpPr/>
          <p:nvPr/>
        </p:nvGrpSpPr>
        <p:grpSpPr>
          <a:xfrm>
            <a:off x="5865235" y="1797160"/>
            <a:ext cx="5500672" cy="1493619"/>
            <a:chOff x="5865235" y="1765988"/>
            <a:chExt cx="3647182" cy="1493619"/>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765988"/>
              <a:ext cx="3647182" cy="307777"/>
            </a:xfrm>
            <a:prstGeom prst="rect">
              <a:avLst/>
            </a:prstGeom>
            <a:noFill/>
          </p:spPr>
          <p:txBody>
            <a:bodyPr wrap="square" rtlCol="0" anchor="ctr">
              <a:spAutoFit/>
            </a:bodyPr>
            <a:lstStyle/>
            <a:p>
              <a:r>
                <a:rPr lang="de-DE" altLang="ko-KR" sz="1400" b="1" dirty="0">
                  <a:solidFill>
                    <a:schemeClr val="tx1">
                      <a:lumMod val="75000"/>
                      <a:lumOff val="25000"/>
                    </a:schemeClr>
                  </a:solidFill>
                </a:rPr>
                <a:t>Agile (R)Evolution</a:t>
              </a:r>
              <a:endParaRPr lang="ko-KR" altLang="en-US" sz="1400" b="1" dirty="0">
                <a:solidFill>
                  <a:schemeClr val="tx1">
                    <a:lumMod val="75000"/>
                    <a:lumOff val="25000"/>
                  </a:schemeClr>
                </a:solidFill>
              </a:endParaRP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1200329"/>
            </a:xfrm>
            <a:prstGeom prst="rect">
              <a:avLst/>
            </a:prstGeom>
            <a:noFill/>
          </p:spPr>
          <p:txBody>
            <a:bodyPr wrap="square" rtlCol="0">
              <a:spAutoFit/>
            </a:bodyPr>
            <a:lstStyle/>
            <a:p>
              <a:pPr algn="just"/>
              <a:r>
                <a:rPr lang="it-IT" altLang="ko-KR" sz="1200" dirty="0">
                  <a:solidFill>
                    <a:schemeClr val="tx1">
                      <a:lumMod val="75000"/>
                      <a:lumOff val="25000"/>
                    </a:schemeClr>
                  </a:solidFill>
                </a:rPr>
                <a:t>Per riorganizzare la struttura aziendale in modo agile, è necessario, ad esempio, creare team più piccoli, ma comunque ben collegati in tutta l'organizzazione. Uno dei pilastri su cui si basa il successo di questa modalità organizzativa è l'assunzione di responsabilità da parte delle persone, unita alla capacità dei gruppi di colleghi di definire le priorità e l'assegnazione delle risorse per gestirle.</a:t>
              </a:r>
              <a:endParaRPr lang="ko-KR" altLang="en-US" sz="1200" dirty="0">
                <a:solidFill>
                  <a:schemeClr val="tx1">
                    <a:lumMod val="75000"/>
                    <a:lumOff val="25000"/>
                  </a:schemeClr>
                </a:solidFill>
              </a:endParaRPr>
            </a:p>
          </p:txBody>
        </p:sp>
      </p:gr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367464"/>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289207"/>
            <a:ext cx="5500672" cy="1493619"/>
            <a:chOff x="5865235" y="2880785"/>
            <a:chExt cx="3647182" cy="1493619"/>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it-IT" sz="1400" b="1" dirty="0">
                  <a:solidFill>
                    <a:schemeClr val="tx1">
                      <a:lumMod val="75000"/>
                      <a:lumOff val="25000"/>
                    </a:schemeClr>
                  </a:solidFill>
                </a:rPr>
                <a:t>Perché questa metodologia è così importante oggi</a:t>
              </a:r>
              <a:endParaRPr 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1200329"/>
            </a:xfrm>
            <a:prstGeom prst="rect">
              <a:avLst/>
            </a:prstGeom>
            <a:noFill/>
          </p:spPr>
          <p:txBody>
            <a:bodyPr wrap="square" rtlCol="0">
              <a:spAutoFit/>
            </a:bodyPr>
            <a:lstStyle/>
            <a:p>
              <a:pPr algn="just"/>
              <a:r>
                <a:rPr lang="it-IT" altLang="ko-KR" sz="1200" dirty="0">
                  <a:solidFill>
                    <a:schemeClr val="tx1">
                      <a:lumMod val="75000"/>
                      <a:lumOff val="25000"/>
                    </a:schemeClr>
                  </a:solidFill>
                </a:rPr>
                <a:t>I cicli di innovazione sempre più brevi e la richiesta dei clienti di una maggiore individualizzazione stanno costringendo le aziende a cambiare i loro approcci: non solo i modelli di business devono essere messi in discussione, ma anche la cultura aziendale e quindi i metodi di gestione. Sempre più dipartimenti HR stanno quindi ripensando e osando passare da concetti di gestione obsoleti come l'MBO a una definizione degli obiettivi più agile.</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838727"/>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750079"/>
            <a:ext cx="5500672" cy="1308953"/>
            <a:chOff x="5865235" y="4276139"/>
            <a:chExt cx="3647182" cy="1308953"/>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4276139"/>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Come realizzare una trasformazione agile</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569429"/>
              <a:ext cx="3646840" cy="1015663"/>
            </a:xfrm>
            <a:prstGeom prst="rect">
              <a:avLst/>
            </a:prstGeom>
            <a:noFill/>
          </p:spPr>
          <p:txBody>
            <a:bodyPr wrap="square" rtlCol="0">
              <a:spAutoFit/>
            </a:bodyPr>
            <a:lstStyle/>
            <a:p>
              <a:pPr algn="just"/>
              <a:r>
                <a:rPr lang="it-IT" altLang="ko-KR" sz="1200" dirty="0">
                  <a:solidFill>
                    <a:schemeClr val="tx1">
                      <a:lumMod val="75000"/>
                      <a:lumOff val="25000"/>
                    </a:schemeClr>
                  </a:solidFill>
                </a:rPr>
                <a:t>L'approccio MBO può aver funzionato bene in passato, ma è difficilmente aggiornabile in tempi di rapido cambiamento e agilità. Gli accordi sugli obiettivi sono di solito fatti annualmente o al massimo ogni sei mesi e quindi devono essere costantemente aggiornati quando le condizioni quadro cambiano.</a:t>
              </a:r>
            </a:p>
            <a:p>
              <a:pPr algn="just"/>
              <a:r>
                <a:rPr lang="it-IT" altLang="ko-KR" sz="1200" dirty="0">
                  <a:solidFill>
                    <a:schemeClr val="tx1">
                      <a:lumMod val="75000"/>
                      <a:lumOff val="25000"/>
                    </a:schemeClr>
                  </a:solidFill>
                </a:rPr>
                <a:t>Un'alternativa di oggi è lo strumento degli OKR (Obiettivi e Risultati Chiave).</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6344138" y="451493"/>
            <a:ext cx="5500672" cy="584775"/>
          </a:xfrm>
          <a:prstGeom prst="rect">
            <a:avLst/>
          </a:prstGeom>
          <a:noFill/>
        </p:spPr>
        <p:txBody>
          <a:bodyPr wrap="square" rtlCol="0">
            <a:spAutoFit/>
          </a:bodyPr>
          <a:lstStyle/>
          <a:p>
            <a:pPr algn="r"/>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3 - Agile (R)Evolution</a:t>
            </a:r>
          </a:p>
        </p:txBody>
      </p:sp>
      <p:sp>
        <p:nvSpPr>
          <p:cNvPr id="59" name="TextBox 3"/>
          <p:cNvSpPr txBox="1"/>
          <p:nvPr/>
        </p:nvSpPr>
        <p:spPr>
          <a:xfrm>
            <a:off x="1119066" y="3273102"/>
            <a:ext cx="2453507" cy="523220"/>
          </a:xfrm>
          <a:prstGeom prst="rect">
            <a:avLst/>
          </a:prstGeom>
          <a:noFill/>
        </p:spPr>
        <p:txBody>
          <a:bodyPr wrap="square" rtlCol="0">
            <a:spAutoFit/>
          </a:bodyPr>
          <a:lstStyle/>
          <a:p>
            <a:r>
              <a:rPr lang="it-IT" altLang="ko-KR" sz="2800" b="1" dirty="0">
                <a:solidFill>
                  <a:srgbClr val="0594A9"/>
                </a:solidFill>
                <a:latin typeface="Trebuchet MS" panose="020B0603020202020204" pitchFamily="34" charset="0"/>
                <a:cs typeface="Arial" pitchFamily="34" charset="0"/>
              </a:rPr>
              <a:t>Sezioni</a:t>
            </a:r>
            <a:r>
              <a:rPr lang="en-US" altLang="ko-KR" sz="2800" b="1" dirty="0">
                <a:solidFill>
                  <a:srgbClr val="0594A9"/>
                </a:solidFill>
                <a:latin typeface="Trebuchet MS" panose="020B0603020202020204" pitchFamily="34" charset="0"/>
                <a:cs typeface="Arial" pitchFamily="34" charset="0"/>
              </a:rPr>
              <a:t> 1-3</a:t>
            </a:r>
            <a:endParaRPr lang="en-US" altLang="ko-KR" sz="2000" b="1" dirty="0">
              <a:solidFill>
                <a:srgbClr val="0594A9"/>
              </a:solidFill>
              <a:latin typeface="Trebuchet MS" panose="020B0603020202020204" pitchFamily="34" charset="0"/>
              <a:cs typeface="Arial" pitchFamily="34" charset="0"/>
            </a:endParaRPr>
          </a:p>
        </p:txBody>
      </p:sp>
      <p:sp>
        <p:nvSpPr>
          <p:cNvPr id="4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4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48" name="Immagine 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540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10" name="CuadroTexto 34">
            <a:extLst>
              <a:ext uri="{FF2B5EF4-FFF2-40B4-BE49-F238E27FC236}">
                <a16:creationId xmlns:a16="http://schemas.microsoft.com/office/drawing/2014/main" xmlns="" id="{486A650B-1B81-458B-B55E-5B3AF64550EB}"/>
              </a:ext>
            </a:extLst>
          </p:cNvPr>
          <p:cNvSpPr txBox="1"/>
          <p:nvPr/>
        </p:nvSpPr>
        <p:spPr>
          <a:xfrm>
            <a:off x="7862351" y="1525989"/>
            <a:ext cx="3399615" cy="5170646"/>
          </a:xfrm>
          <a:prstGeom prst="rect">
            <a:avLst/>
          </a:prstGeom>
          <a:noFill/>
        </p:spPr>
        <p:txBody>
          <a:bodyPr wrap="square">
            <a:spAutoFit/>
          </a:bodyPr>
          <a:lstStyle/>
          <a:p>
            <a:pPr>
              <a:defRPr/>
            </a:pPr>
            <a:endParaRPr lang="en-GB" altLang="es-ES" dirty="0">
              <a:latin typeface="Trebuchet MS" panose="020B0603020202020204" pitchFamily="34" charset="0"/>
              <a:cs typeface="Calibri" panose="020F0502020204030204" pitchFamily="34" charset="0"/>
            </a:endParaRPr>
          </a:p>
          <a:p>
            <a:pPr marL="285750" indent="-285750">
              <a:buFont typeface="Wingdings" panose="05000000000000000000" pitchFamily="2" charset="2"/>
              <a:buChar char="Ø"/>
              <a:defRPr/>
            </a:pPr>
            <a:r>
              <a:rPr lang="it-IT" altLang="es-ES" dirty="0">
                <a:cs typeface="Arial" panose="020B0604020202020204" pitchFamily="34" charset="0"/>
              </a:rPr>
              <a:t>Organizzazioni "</a:t>
            </a:r>
            <a:r>
              <a:rPr lang="it-IT" altLang="es-ES" u="sng" dirty="0">
                <a:cs typeface="Arial" panose="020B0604020202020204" pitchFamily="34" charset="0"/>
              </a:rPr>
              <a:t>tradizionali</a:t>
            </a:r>
            <a:r>
              <a:rPr lang="it-IT" altLang="es-ES" dirty="0">
                <a:cs typeface="Arial" panose="020B0604020202020204" pitchFamily="34" charset="0"/>
              </a:rPr>
              <a:t>": progettate principalmente per la stabilità, comportano una gerarchia </a:t>
            </a:r>
            <a:r>
              <a:rPr lang="it-IT" altLang="es-ES" b="1" dirty="0">
                <a:cs typeface="Arial" panose="020B0604020202020204" pitchFamily="34" charset="0"/>
              </a:rPr>
              <a:t>statica</a:t>
            </a:r>
            <a:r>
              <a:rPr lang="it-IT" altLang="es-ES" dirty="0">
                <a:cs typeface="Arial" panose="020B0604020202020204" pitchFamily="34" charset="0"/>
              </a:rPr>
              <a:t>, </a:t>
            </a:r>
            <a:r>
              <a:rPr lang="it-IT" altLang="es-ES" b="1" dirty="0">
                <a:cs typeface="Arial" panose="020B0604020202020204" pitchFamily="34" charset="0"/>
              </a:rPr>
              <a:t>ristretta</a:t>
            </a:r>
            <a:r>
              <a:rPr lang="it-IT" altLang="es-ES" dirty="0">
                <a:cs typeface="Arial" panose="020B0604020202020204" pitchFamily="34" charset="0"/>
              </a:rPr>
              <a:t>, </a:t>
            </a:r>
            <a:r>
              <a:rPr lang="it-IT" altLang="es-ES" b="1" dirty="0">
                <a:cs typeface="Arial" panose="020B0604020202020204" pitchFamily="34" charset="0"/>
              </a:rPr>
              <a:t>strutturale</a:t>
            </a:r>
            <a:r>
              <a:rPr lang="it-IT" altLang="es-ES" dirty="0">
                <a:cs typeface="Arial" panose="020B0604020202020204" pitchFamily="34" charset="0"/>
              </a:rPr>
              <a:t>.</a:t>
            </a:r>
            <a:endParaRPr lang="en-US" altLang="es-ES" dirty="0">
              <a:cs typeface="Arial" panose="020B0604020202020204" pitchFamily="34" charset="0"/>
            </a:endParaRPr>
          </a:p>
          <a:p>
            <a:pPr>
              <a:defRPr/>
            </a:pPr>
            <a:endParaRPr lang="en-US" dirty="0">
              <a:ea typeface="Calibri" panose="020F0502020204030204" pitchFamily="34" charset="0"/>
              <a:cs typeface="Arial" panose="020B0604020202020204" pitchFamily="34" charset="0"/>
            </a:endParaRPr>
          </a:p>
          <a:p>
            <a:pPr marL="285750" indent="-285750">
              <a:buFont typeface="Wingdings" panose="05000000000000000000" pitchFamily="2" charset="2"/>
              <a:buChar char="Ø"/>
              <a:defRPr/>
            </a:pPr>
            <a:r>
              <a:rPr lang="it-IT" dirty="0">
                <a:ea typeface="Calibri" panose="020F0502020204030204" pitchFamily="34" charset="0"/>
                <a:cs typeface="Calibri" panose="020F0502020204030204" pitchFamily="34" charset="0"/>
              </a:rPr>
              <a:t>Organizzazioni "</a:t>
            </a:r>
            <a:r>
              <a:rPr lang="it-IT" u="sng" dirty="0">
                <a:ea typeface="Calibri" panose="020F0502020204030204" pitchFamily="34" charset="0"/>
                <a:cs typeface="Calibri" panose="020F0502020204030204" pitchFamily="34" charset="0"/>
              </a:rPr>
              <a:t>agili</a:t>
            </a:r>
            <a:r>
              <a:rPr lang="it-IT" dirty="0">
                <a:ea typeface="Calibri" panose="020F0502020204030204" pitchFamily="34" charset="0"/>
                <a:cs typeface="Calibri" panose="020F0502020204030204" pitchFamily="34" charset="0"/>
              </a:rPr>
              <a:t>": progettate sia per la stabilità che per il dinamismo. </a:t>
            </a:r>
          </a:p>
          <a:p>
            <a:pPr marL="285750" indent="-285750">
              <a:buFont typeface="Symbol" panose="05050102010706020507" pitchFamily="18" charset="2"/>
              <a:buChar char="-"/>
              <a:defRPr/>
            </a:pPr>
            <a:r>
              <a:rPr lang="it-IT" dirty="0">
                <a:ea typeface="Calibri" panose="020F0502020204030204" pitchFamily="34" charset="0"/>
                <a:cs typeface="Calibri" panose="020F0502020204030204" pitchFamily="34" charset="0"/>
              </a:rPr>
              <a:t>rete di squadre all'interno di una cultura </a:t>
            </a:r>
            <a:r>
              <a:rPr lang="it-IT" b="1" dirty="0">
                <a:ea typeface="Calibri" panose="020F0502020204030204" pitchFamily="34" charset="0"/>
                <a:cs typeface="Calibri" panose="020F0502020204030204" pitchFamily="34" charset="0"/>
              </a:rPr>
              <a:t>incentrata sulle persone</a:t>
            </a:r>
            <a:r>
              <a:rPr lang="it-IT" dirty="0">
                <a:ea typeface="Calibri" panose="020F0502020204030204" pitchFamily="34" charset="0"/>
                <a:cs typeface="Calibri" panose="020F0502020204030204" pitchFamily="34" charset="0"/>
              </a:rPr>
              <a:t> </a:t>
            </a:r>
          </a:p>
          <a:p>
            <a:pPr marL="285750" indent="-285750">
              <a:buFont typeface="Symbol" panose="05050102010706020507" pitchFamily="18" charset="2"/>
              <a:buChar char="-"/>
              <a:defRPr/>
            </a:pPr>
            <a:r>
              <a:rPr lang="it-IT" dirty="0">
                <a:ea typeface="Calibri" panose="020F0502020204030204" pitchFamily="34" charset="0"/>
                <a:cs typeface="Calibri" panose="020F0502020204030204" pitchFamily="34" charset="0"/>
              </a:rPr>
              <a:t>apprendimento </a:t>
            </a:r>
            <a:r>
              <a:rPr lang="it-IT" b="1" dirty="0">
                <a:ea typeface="Calibri" panose="020F0502020204030204" pitchFamily="34" charset="0"/>
                <a:cs typeface="Calibri" panose="020F0502020204030204" pitchFamily="34" charset="0"/>
              </a:rPr>
              <a:t>rapido</a:t>
            </a:r>
            <a:r>
              <a:rPr lang="it-IT" dirty="0">
                <a:ea typeface="Calibri" panose="020F0502020204030204" pitchFamily="34" charset="0"/>
                <a:cs typeface="Calibri" panose="020F0502020204030204" pitchFamily="34" charset="0"/>
              </a:rPr>
              <a:t> e cicli decisionali </a:t>
            </a:r>
            <a:r>
              <a:rPr lang="it-IT" b="1" dirty="0">
                <a:ea typeface="Calibri" panose="020F0502020204030204" pitchFamily="34" charset="0"/>
                <a:cs typeface="Calibri" panose="020F0502020204030204" pitchFamily="34" charset="0"/>
              </a:rPr>
              <a:t>veloci</a:t>
            </a:r>
            <a:r>
              <a:rPr lang="it-IT" dirty="0">
                <a:ea typeface="Calibri" panose="020F0502020204030204" pitchFamily="34" charset="0"/>
                <a:cs typeface="Calibri" panose="020F0502020204030204" pitchFamily="34" charset="0"/>
              </a:rPr>
              <a:t> abilitati dalla tecnologia e guidati da un potente scopo comune.</a:t>
            </a:r>
            <a:endParaRPr lang="en-US" dirty="0">
              <a:effectLst/>
              <a:ea typeface="Calibri" panose="020F0502020204030204" pitchFamily="34" charset="0"/>
              <a:cs typeface="Calibri" panose="020F0502020204030204" pitchFamily="34" charset="0"/>
            </a:endParaRPr>
          </a:p>
          <a:p>
            <a:endParaRPr lang="es-ES" sz="2400" dirty="0">
              <a:latin typeface="Trebuchet MS" panose="020B0603020202020204" pitchFamily="34" charset="0"/>
              <a:cs typeface="Calibri" panose="020F0502020204030204" pitchFamily="34" charset="0"/>
            </a:endParaRPr>
          </a:p>
        </p:txBody>
      </p:sp>
      <p:pic>
        <p:nvPicPr>
          <p:cNvPr id="2" name="Grafik 1"/>
          <p:cNvPicPr>
            <a:picLocks noChangeAspect="1"/>
          </p:cNvPicPr>
          <p:nvPr/>
        </p:nvPicPr>
        <p:blipFill>
          <a:blip r:embed="rId3"/>
          <a:stretch>
            <a:fillRect/>
          </a:stretch>
        </p:blipFill>
        <p:spPr>
          <a:xfrm>
            <a:off x="930034" y="1884555"/>
            <a:ext cx="6510897" cy="4317825"/>
          </a:xfrm>
          <a:prstGeom prst="rect">
            <a:avLst/>
          </a:prstGeom>
        </p:spPr>
      </p:pic>
      <p:sp>
        <p:nvSpPr>
          <p:cNvPr id="8" name="CuadroTexto 34">
            <a:extLst>
              <a:ext uri="{FF2B5EF4-FFF2-40B4-BE49-F238E27FC236}">
                <a16:creationId xmlns:a16="http://schemas.microsoft.com/office/drawing/2014/main" xmlns="" id="{9F44E7E7-06A8-4B80-8236-DB8BA8F00C10}"/>
              </a:ext>
            </a:extLst>
          </p:cNvPr>
          <p:cNvSpPr txBox="1"/>
          <p:nvPr/>
        </p:nvSpPr>
        <p:spPr>
          <a:xfrm>
            <a:off x="274087" y="1257502"/>
            <a:ext cx="7379779" cy="461665"/>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a:t>
            </a:r>
            <a:r>
              <a:rPr lang="en-GB" altLang="es-ES" sz="2400" b="1" dirty="0">
                <a:solidFill>
                  <a:srgbClr val="0594A9"/>
                </a:solidFill>
                <a:latin typeface="Trebuchet MS" panose="020B0603020202020204" pitchFamily="34" charset="0"/>
                <a:cs typeface="Calibri" panose="020F0502020204030204" pitchFamily="34" charset="0"/>
              </a:rPr>
              <a:t> 1 - </a:t>
            </a:r>
            <a:r>
              <a:rPr lang="de-DE" altLang="ko-KR" sz="2400" b="1" dirty="0">
                <a:solidFill>
                  <a:srgbClr val="0594A9"/>
                </a:solidFill>
                <a:latin typeface="Trebuchet MS" panose="020B0603020202020204" pitchFamily="34" charset="0"/>
                <a:cs typeface="Calibri" panose="020F0502020204030204" pitchFamily="34" charset="0"/>
              </a:rPr>
              <a:t>Agile (R)Evolution</a:t>
            </a:r>
            <a:endParaRPr lang="en-US" sz="2400" b="1" dirty="0">
              <a:solidFill>
                <a:srgbClr val="0594A9"/>
              </a:solidFill>
              <a:latin typeface="Trebuchet MS" panose="020B0603020202020204" pitchFamily="34" charset="0"/>
              <a:cs typeface="Calibri" panose="020F0502020204030204" pitchFamily="34" charset="0"/>
            </a:endParaRPr>
          </a:p>
        </p:txBody>
      </p:sp>
      <p:sp>
        <p:nvSpPr>
          <p:cNvPr id="9" name="Textfeld 8">
            <a:extLst>
              <a:ext uri="{FF2B5EF4-FFF2-40B4-BE49-F238E27FC236}">
                <a16:creationId xmlns:a16="http://schemas.microsoft.com/office/drawing/2014/main" xmlns="" id="{AEE68B67-6AD7-4428-965A-D56A676ED43A}"/>
              </a:ext>
            </a:extLst>
          </p:cNvPr>
          <p:cNvSpPr txBox="1"/>
          <p:nvPr/>
        </p:nvSpPr>
        <p:spPr>
          <a:xfrm>
            <a:off x="5261226" y="6291091"/>
            <a:ext cx="6832543" cy="230832"/>
          </a:xfrm>
          <a:prstGeom prst="rect">
            <a:avLst/>
          </a:prstGeom>
          <a:noFill/>
        </p:spPr>
        <p:txBody>
          <a:bodyPr wrap="square" rtlCol="0">
            <a:spAutoFit/>
          </a:bodyPr>
          <a:lstStyle/>
          <a:p>
            <a:r>
              <a:rPr lang="de-DE" sz="900" dirty="0">
                <a:solidFill>
                  <a:schemeClr val="bg1">
                    <a:lumMod val="75000"/>
                  </a:schemeClr>
                </a:solidFill>
              </a:rPr>
              <a:t>Source: https://www.mckinsey.com/business-functions/organization/our-insights/performance-management-in-agile-organizations</a:t>
            </a:r>
          </a:p>
        </p:txBody>
      </p:sp>
      <p:grpSp>
        <p:nvGrpSpPr>
          <p:cNvPr id="11" name="Group 27">
            <a:extLst>
              <a:ext uri="{FF2B5EF4-FFF2-40B4-BE49-F238E27FC236}">
                <a16:creationId xmlns:a16="http://schemas.microsoft.com/office/drawing/2014/main" xmlns="" id="{143CC518-1F3D-4AF3-B4AB-384260104A6B}"/>
              </a:ext>
            </a:extLst>
          </p:cNvPr>
          <p:cNvGrpSpPr/>
          <p:nvPr/>
        </p:nvGrpSpPr>
        <p:grpSpPr>
          <a:xfrm>
            <a:off x="402789" y="2197277"/>
            <a:ext cx="199272" cy="206152"/>
            <a:chOff x="2411760" y="3708613"/>
            <a:chExt cx="206152" cy="206152"/>
          </a:xfrm>
        </p:grpSpPr>
        <p:sp>
          <p:nvSpPr>
            <p:cNvPr id="12" name="Oval 28">
              <a:extLst>
                <a:ext uri="{FF2B5EF4-FFF2-40B4-BE49-F238E27FC236}">
                  <a16:creationId xmlns:a16="http://schemas.microsoft.com/office/drawing/2014/main" xmlns="" id="{4018F467-DC26-44C2-8AE2-7B277D6099EE}"/>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3" name="Chevron 38">
              <a:extLst>
                <a:ext uri="{FF2B5EF4-FFF2-40B4-BE49-F238E27FC236}">
                  <a16:creationId xmlns:a16="http://schemas.microsoft.com/office/drawing/2014/main" xmlns="" id="{E8981CD6-06E2-4A03-9C85-744B0563745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TextBox 3"/>
          <p:cNvSpPr txBox="1"/>
          <p:nvPr/>
        </p:nvSpPr>
        <p:spPr>
          <a:xfrm>
            <a:off x="6420678" y="451493"/>
            <a:ext cx="5424132" cy="584775"/>
          </a:xfrm>
          <a:prstGeom prst="rect">
            <a:avLst/>
          </a:prstGeom>
          <a:noFill/>
        </p:spPr>
        <p:txBody>
          <a:bodyPr wrap="square" rtlCol="0">
            <a:spAutoFit/>
          </a:bodyPr>
          <a:lstStyle/>
          <a:p>
            <a:pPr algn="r"/>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3 - Agile (R)Evolution</a:t>
            </a:r>
          </a:p>
        </p:txBody>
      </p:sp>
      <p:sp>
        <p:nvSpPr>
          <p:cNvPr id="1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7" name="Immagin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64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feld 7"/>
          <p:cNvSpPr txBox="1"/>
          <p:nvPr/>
        </p:nvSpPr>
        <p:spPr>
          <a:xfrm>
            <a:off x="9848760" y="6286888"/>
            <a:ext cx="1843774" cy="230832"/>
          </a:xfrm>
          <a:prstGeom prst="rect">
            <a:avLst/>
          </a:prstGeom>
          <a:noFill/>
        </p:spPr>
        <p:txBody>
          <a:bodyPr wrap="none" rtlCol="0">
            <a:spAutoFit/>
          </a:bodyPr>
          <a:lstStyle/>
          <a:p>
            <a:r>
              <a:rPr lang="de-DE" sz="900" dirty="0">
                <a:solidFill>
                  <a:schemeClr val="bg1">
                    <a:lumMod val="75000"/>
                  </a:schemeClr>
                </a:solidFill>
              </a:rPr>
              <a:t>Source: managementsolutions.com</a:t>
            </a:r>
          </a:p>
        </p:txBody>
      </p:sp>
      <p:sp>
        <p:nvSpPr>
          <p:cNvPr id="19" name="CuadroTexto 34">
            <a:extLst>
              <a:ext uri="{FF2B5EF4-FFF2-40B4-BE49-F238E27FC236}">
                <a16:creationId xmlns:a16="http://schemas.microsoft.com/office/drawing/2014/main" xmlns="" id="{0236AEA1-BA78-469C-A843-DC16874F1923}"/>
              </a:ext>
            </a:extLst>
          </p:cNvPr>
          <p:cNvSpPr txBox="1"/>
          <p:nvPr/>
        </p:nvSpPr>
        <p:spPr>
          <a:xfrm>
            <a:off x="274087" y="1286224"/>
            <a:ext cx="9030780" cy="461665"/>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a:t>
            </a:r>
            <a:r>
              <a:rPr lang="en-GB" altLang="es-ES" sz="2400" b="1" dirty="0">
                <a:solidFill>
                  <a:srgbClr val="0594A9"/>
                </a:solidFill>
                <a:latin typeface="Trebuchet MS" panose="020B0603020202020204" pitchFamily="34" charset="0"/>
                <a:cs typeface="Calibri" panose="020F0502020204030204" pitchFamily="34" charset="0"/>
              </a:rPr>
              <a:t> 2 – </a:t>
            </a:r>
            <a:r>
              <a:rPr lang="it-IT" altLang="es-ES" sz="2400" b="1" dirty="0">
                <a:solidFill>
                  <a:srgbClr val="0594A9"/>
                </a:solidFill>
                <a:latin typeface="Trebuchet MS" panose="020B0603020202020204" pitchFamily="34" charset="0"/>
                <a:cs typeface="Calibri" panose="020F0502020204030204" pitchFamily="34" charset="0"/>
              </a:rPr>
              <a:t>Perché questa metodologia è così importante oggi</a:t>
            </a:r>
            <a:endParaRPr lang="it-IT" sz="2400" b="1" dirty="0">
              <a:solidFill>
                <a:srgbClr val="0594A9"/>
              </a:solidFill>
              <a:latin typeface="Trebuchet MS" panose="020B0603020202020204" pitchFamily="34" charset="0"/>
              <a:cs typeface="Calibri" panose="020F0502020204030204" pitchFamily="34" charset="0"/>
            </a:endParaRPr>
          </a:p>
        </p:txBody>
      </p:sp>
      <p:sp>
        <p:nvSpPr>
          <p:cNvPr id="2" name="Textfeld 1">
            <a:extLst>
              <a:ext uri="{FF2B5EF4-FFF2-40B4-BE49-F238E27FC236}">
                <a16:creationId xmlns:a16="http://schemas.microsoft.com/office/drawing/2014/main" xmlns="" id="{0BDDE608-48CA-44AD-818E-0A053F1ACD76}"/>
              </a:ext>
            </a:extLst>
          </p:cNvPr>
          <p:cNvSpPr txBox="1"/>
          <p:nvPr/>
        </p:nvSpPr>
        <p:spPr>
          <a:xfrm>
            <a:off x="5901110" y="2480744"/>
            <a:ext cx="5410089" cy="2308324"/>
          </a:xfrm>
          <a:prstGeom prst="rect">
            <a:avLst/>
          </a:prstGeom>
          <a:noFill/>
        </p:spPr>
        <p:txBody>
          <a:bodyPr wrap="square" rtlCol="0">
            <a:spAutoFit/>
          </a:bodyPr>
          <a:lstStyle/>
          <a:p>
            <a:pPr marL="285750" indent="-285750">
              <a:buFont typeface="Arial" panose="020B0604020202020204" pitchFamily="34" charset="0"/>
              <a:buChar char="•"/>
            </a:pPr>
            <a:r>
              <a:rPr lang="it-IT" dirty="0"/>
              <a:t>La metodologia agile supera il rischio di spendere molto tempo se ci sono dei cambiamenti necessari. </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Permette ai team di lavorare direttamente con i clienti, invece di lavorare con altri team. </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Questo fornisce un risultato chiaro con un obiettivo focalizzato e in modo incrementale.</a:t>
            </a:r>
            <a:endParaRPr lang="de-DE" dirty="0"/>
          </a:p>
        </p:txBody>
      </p:sp>
      <p:sp>
        <p:nvSpPr>
          <p:cNvPr id="23" name="CuadroTexto 34">
            <a:extLst>
              <a:ext uri="{FF2B5EF4-FFF2-40B4-BE49-F238E27FC236}">
                <a16:creationId xmlns:a16="http://schemas.microsoft.com/office/drawing/2014/main" xmlns="" id="{5E6E9302-19F4-4741-8B83-9E3CEB1A14F3}"/>
              </a:ext>
            </a:extLst>
          </p:cNvPr>
          <p:cNvSpPr txBox="1"/>
          <p:nvPr/>
        </p:nvSpPr>
        <p:spPr>
          <a:xfrm>
            <a:off x="498202" y="1954306"/>
            <a:ext cx="747892" cy="923330"/>
          </a:xfrm>
          <a:prstGeom prst="rect">
            <a:avLst/>
          </a:prstGeom>
          <a:noFill/>
        </p:spPr>
        <p:txBody>
          <a:bodyPr wrap="square">
            <a:spAutoFit/>
          </a:bodyPr>
          <a:lstStyle/>
          <a:p>
            <a:pPr>
              <a:defRPr/>
            </a:pPr>
            <a:r>
              <a:rPr lang="en-GB" altLang="es-ES" sz="5400" b="1" dirty="0">
                <a:solidFill>
                  <a:srgbClr val="0594A9"/>
                </a:solidFill>
                <a:latin typeface="Trebuchet MS" panose="020B0603020202020204" pitchFamily="34" charset="0"/>
                <a:cs typeface="Calibri" panose="020F0502020204030204" pitchFamily="34" charset="0"/>
              </a:rPr>
              <a:t>5</a:t>
            </a:r>
            <a:endParaRPr lang="en-GB" altLang="es-ES" sz="2400" dirty="0">
              <a:latin typeface="Trebuchet MS" panose="020B0603020202020204" pitchFamily="34" charset="0"/>
              <a:cs typeface="Calibri" panose="020F0502020204030204" pitchFamily="34" charset="0"/>
            </a:endParaRPr>
          </a:p>
        </p:txBody>
      </p:sp>
      <p:sp>
        <p:nvSpPr>
          <p:cNvPr id="24" name="Rechteck 23">
            <a:extLst>
              <a:ext uri="{FF2B5EF4-FFF2-40B4-BE49-F238E27FC236}">
                <a16:creationId xmlns:a16="http://schemas.microsoft.com/office/drawing/2014/main" xmlns="" id="{2B64215B-0E41-41F1-A63D-6A5BD01C55B0}"/>
              </a:ext>
            </a:extLst>
          </p:cNvPr>
          <p:cNvSpPr/>
          <p:nvPr/>
        </p:nvSpPr>
        <p:spPr>
          <a:xfrm>
            <a:off x="1246094" y="2088703"/>
            <a:ext cx="1871025" cy="707886"/>
          </a:xfrm>
          <a:prstGeom prst="rect">
            <a:avLst/>
          </a:prstGeom>
        </p:spPr>
        <p:txBody>
          <a:bodyPr wrap="none">
            <a:spAutoFit/>
          </a:bodyPr>
          <a:lstStyle/>
          <a:p>
            <a:r>
              <a:rPr lang="it-IT" sz="2000" b="1" dirty="0">
                <a:solidFill>
                  <a:srgbClr val="0594A9"/>
                </a:solidFill>
                <a:latin typeface="Trebuchet MS" panose="020B0603020202020204" pitchFamily="34" charset="0"/>
                <a:cs typeface="Calibri" panose="020F0502020204030204" pitchFamily="34" charset="0"/>
              </a:rPr>
              <a:t>Livelli di </a:t>
            </a:r>
          </a:p>
          <a:p>
            <a:r>
              <a:rPr lang="de-DE" sz="2000" b="1" dirty="0">
                <a:solidFill>
                  <a:srgbClr val="0594A9"/>
                </a:solidFill>
                <a:latin typeface="Trebuchet MS" panose="020B0603020202020204" pitchFamily="34" charset="0"/>
                <a:cs typeface="Calibri" panose="020F0502020204030204" pitchFamily="34" charset="0"/>
              </a:rPr>
              <a:t>Agile Planning</a:t>
            </a:r>
          </a:p>
        </p:txBody>
      </p:sp>
      <p:grpSp>
        <p:nvGrpSpPr>
          <p:cNvPr id="29" name="Group 33">
            <a:extLst>
              <a:ext uri="{FF2B5EF4-FFF2-40B4-BE49-F238E27FC236}">
                <a16:creationId xmlns:a16="http://schemas.microsoft.com/office/drawing/2014/main" xmlns="" id="{66C0C34C-AAC3-46A9-ACAF-09B167148A36}"/>
              </a:ext>
            </a:extLst>
          </p:cNvPr>
          <p:cNvGrpSpPr/>
          <p:nvPr/>
        </p:nvGrpSpPr>
        <p:grpSpPr>
          <a:xfrm>
            <a:off x="274087" y="2312895"/>
            <a:ext cx="199272" cy="206152"/>
            <a:chOff x="2411760" y="3708613"/>
            <a:chExt cx="206152" cy="206152"/>
          </a:xfrm>
        </p:grpSpPr>
        <p:sp>
          <p:nvSpPr>
            <p:cNvPr id="30" name="Oval 34">
              <a:extLst>
                <a:ext uri="{FF2B5EF4-FFF2-40B4-BE49-F238E27FC236}">
                  <a16:creationId xmlns:a16="http://schemas.microsoft.com/office/drawing/2014/main" xmlns="" id="{EE8B171A-00E9-4223-8135-37E3FD4F70DB}"/>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1" name="Chevron 45">
              <a:extLst>
                <a:ext uri="{FF2B5EF4-FFF2-40B4-BE49-F238E27FC236}">
                  <a16:creationId xmlns:a16="http://schemas.microsoft.com/office/drawing/2014/main" xmlns="" id="{F0FFA459-D1C4-405C-B728-3C54D69D3EB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2" name="TextBox 3"/>
          <p:cNvSpPr txBox="1"/>
          <p:nvPr/>
        </p:nvSpPr>
        <p:spPr>
          <a:xfrm>
            <a:off x="6321287" y="451493"/>
            <a:ext cx="5523523" cy="584775"/>
          </a:xfrm>
          <a:prstGeom prst="rect">
            <a:avLst/>
          </a:prstGeom>
          <a:noFill/>
        </p:spPr>
        <p:txBody>
          <a:bodyPr wrap="square" rtlCol="0">
            <a:spAutoFit/>
          </a:bodyPr>
          <a:lstStyle/>
          <a:p>
            <a:pPr algn="r"/>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3 - Agile (R)Evolution</a:t>
            </a:r>
          </a:p>
        </p:txBody>
      </p:sp>
      <p:pic>
        <p:nvPicPr>
          <p:cNvPr id="15" name="Picture 6" descr="5 Levels of Agile Planning Explained Simply">
            <a:extLst>
              <a:ext uri="{FF2B5EF4-FFF2-40B4-BE49-F238E27FC236}">
                <a16:creationId xmlns:a16="http://schemas.microsoft.com/office/drawing/2014/main" xmlns="" id="{75084380-9738-48E3-82BF-2F0FCADA7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305" t="71359" r="3501" b="14199"/>
          <a:stretch/>
        </p:blipFill>
        <p:spPr bwMode="auto">
          <a:xfrm>
            <a:off x="3388659" y="5318286"/>
            <a:ext cx="1895475" cy="5238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Flussdiagramm: Verbinder 15">
            <a:extLst>
              <a:ext uri="{FF2B5EF4-FFF2-40B4-BE49-F238E27FC236}">
                <a16:creationId xmlns:a16="http://schemas.microsoft.com/office/drawing/2014/main" xmlns="" id="{944B569D-8E5C-480F-B082-2901F85DD2F5}"/>
              </a:ext>
            </a:extLst>
          </p:cNvPr>
          <p:cNvSpPr/>
          <p:nvPr/>
        </p:nvSpPr>
        <p:spPr>
          <a:xfrm>
            <a:off x="498202" y="2928595"/>
            <a:ext cx="2899421" cy="286260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900" dirty="0">
              <a:solidFill>
                <a:schemeClr val="tx1"/>
              </a:solidFill>
              <a:latin typeface="Arial" panose="020B0604020202020204" pitchFamily="34" charset="0"/>
              <a:cs typeface="Arial" panose="020B0604020202020204" pitchFamily="34" charset="0"/>
            </a:endParaRPr>
          </a:p>
        </p:txBody>
      </p:sp>
      <p:sp>
        <p:nvSpPr>
          <p:cNvPr id="17" name="Flussdiagramm: Verbinder 16">
            <a:extLst>
              <a:ext uri="{FF2B5EF4-FFF2-40B4-BE49-F238E27FC236}">
                <a16:creationId xmlns:a16="http://schemas.microsoft.com/office/drawing/2014/main" xmlns="" id="{C12A3C79-AF3D-47EF-89B0-039E1436984A}"/>
              </a:ext>
            </a:extLst>
          </p:cNvPr>
          <p:cNvSpPr/>
          <p:nvPr/>
        </p:nvSpPr>
        <p:spPr>
          <a:xfrm>
            <a:off x="763025" y="3292276"/>
            <a:ext cx="2402542" cy="2395288"/>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it-IT" sz="900" dirty="0">
                <a:solidFill>
                  <a:schemeClr val="tx1"/>
                </a:solidFill>
                <a:latin typeface="Arial" panose="020B0604020202020204" pitchFamily="34" charset="0"/>
                <a:cs typeface="Arial" panose="020B0604020202020204" pitchFamily="34" charset="0"/>
              </a:rPr>
              <a:t>Roadmap del prodotto</a:t>
            </a:r>
          </a:p>
        </p:txBody>
      </p:sp>
      <p:sp>
        <p:nvSpPr>
          <p:cNvPr id="18" name="Flussdiagramm: Verbinder 17">
            <a:extLst>
              <a:ext uri="{FF2B5EF4-FFF2-40B4-BE49-F238E27FC236}">
                <a16:creationId xmlns:a16="http://schemas.microsoft.com/office/drawing/2014/main" xmlns="" id="{7201B2FA-020F-4F87-BA2A-63ED2DA37124}"/>
              </a:ext>
            </a:extLst>
          </p:cNvPr>
          <p:cNvSpPr/>
          <p:nvPr/>
        </p:nvSpPr>
        <p:spPr>
          <a:xfrm>
            <a:off x="1097713" y="3861552"/>
            <a:ext cx="1815990" cy="176303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it-IT" sz="900" dirty="0">
                <a:solidFill>
                  <a:schemeClr val="tx1"/>
                </a:solidFill>
                <a:latin typeface="Arial" panose="020B0604020202020204" pitchFamily="34" charset="0"/>
                <a:cs typeface="Arial" panose="020B0604020202020204" pitchFamily="34" charset="0"/>
              </a:rPr>
              <a:t>Planning di realizzazione</a:t>
            </a:r>
          </a:p>
        </p:txBody>
      </p:sp>
      <p:sp>
        <p:nvSpPr>
          <p:cNvPr id="20" name="Flussdiagramm: Verbinder 19">
            <a:extLst>
              <a:ext uri="{FF2B5EF4-FFF2-40B4-BE49-F238E27FC236}">
                <a16:creationId xmlns:a16="http://schemas.microsoft.com/office/drawing/2014/main" xmlns="" id="{E1DCF720-E02C-466D-AB8D-065301874EEF}"/>
              </a:ext>
            </a:extLst>
          </p:cNvPr>
          <p:cNvSpPr/>
          <p:nvPr/>
        </p:nvSpPr>
        <p:spPr>
          <a:xfrm>
            <a:off x="1344706" y="4455458"/>
            <a:ext cx="1308848" cy="1335741"/>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it-IT" sz="900" dirty="0">
                <a:solidFill>
                  <a:schemeClr val="tx1"/>
                </a:solidFill>
                <a:latin typeface="Arial" panose="020B0604020202020204" pitchFamily="34" charset="0"/>
                <a:cs typeface="Arial" panose="020B0604020202020204" pitchFamily="34" charset="0"/>
              </a:rPr>
              <a:t>Planning d‘interazione</a:t>
            </a:r>
          </a:p>
        </p:txBody>
      </p:sp>
      <p:sp>
        <p:nvSpPr>
          <p:cNvPr id="21" name="Flussdiagramm: Verbinder 20">
            <a:extLst>
              <a:ext uri="{FF2B5EF4-FFF2-40B4-BE49-F238E27FC236}">
                <a16:creationId xmlns:a16="http://schemas.microsoft.com/office/drawing/2014/main" xmlns="" id="{CC0691A8-8AA8-496F-8A6F-F54DF798DB1D}"/>
              </a:ext>
            </a:extLst>
          </p:cNvPr>
          <p:cNvSpPr/>
          <p:nvPr/>
        </p:nvSpPr>
        <p:spPr>
          <a:xfrm>
            <a:off x="1493853" y="5014234"/>
            <a:ext cx="1018169" cy="776965"/>
          </a:xfrm>
          <a:prstGeom prst="flowChartConnector">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900" dirty="0">
                <a:solidFill>
                  <a:schemeClr val="tx1"/>
                </a:solidFill>
                <a:latin typeface="Arial" panose="020B0604020202020204" pitchFamily="34" charset="0"/>
                <a:cs typeface="Arial" panose="020B0604020202020204" pitchFamily="34" charset="0"/>
              </a:rPr>
              <a:t>Planning giornaliero</a:t>
            </a:r>
          </a:p>
        </p:txBody>
      </p:sp>
      <p:sp>
        <p:nvSpPr>
          <p:cNvPr id="22" name="Textfeld 21">
            <a:extLst>
              <a:ext uri="{FF2B5EF4-FFF2-40B4-BE49-F238E27FC236}">
                <a16:creationId xmlns:a16="http://schemas.microsoft.com/office/drawing/2014/main" xmlns="" id="{A22B6051-09BA-40DF-8FE1-3305500AE1CE}"/>
              </a:ext>
            </a:extLst>
          </p:cNvPr>
          <p:cNvSpPr txBox="1"/>
          <p:nvPr/>
        </p:nvSpPr>
        <p:spPr>
          <a:xfrm>
            <a:off x="1391174" y="3124064"/>
            <a:ext cx="1204176" cy="507831"/>
          </a:xfrm>
          <a:prstGeom prst="rect">
            <a:avLst/>
          </a:prstGeom>
          <a:noFill/>
        </p:spPr>
        <p:txBody>
          <a:bodyPr wrap="none" rtlCol="0">
            <a:spAutoFit/>
          </a:bodyPr>
          <a:lstStyle/>
          <a:p>
            <a:r>
              <a:rPr lang="it-IT" sz="900" dirty="0">
                <a:latin typeface="Arial" panose="020B0604020202020204" pitchFamily="34" charset="0"/>
                <a:cs typeface="Arial" panose="020B0604020202020204" pitchFamily="34" charset="0"/>
              </a:rPr>
              <a:t>Visione del prodotto</a:t>
            </a:r>
          </a:p>
          <a:p>
            <a:endParaRPr lang="de-DE" dirty="0"/>
          </a:p>
        </p:txBody>
      </p:sp>
      <p:pic>
        <p:nvPicPr>
          <p:cNvPr id="25" name="Picture 6" descr="5 Levels of Agile Planning Explained Simply">
            <a:extLst>
              <a:ext uri="{FF2B5EF4-FFF2-40B4-BE49-F238E27FC236}">
                <a16:creationId xmlns:a16="http://schemas.microsoft.com/office/drawing/2014/main" xmlns="" id="{75084380-9738-48E3-82BF-2F0FCADA7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892" t="20787" b="67506"/>
          <a:stretch/>
        </p:blipFill>
        <p:spPr bwMode="auto">
          <a:xfrm>
            <a:off x="3085458" y="2842986"/>
            <a:ext cx="2229897" cy="424654"/>
          </a:xfrm>
          <a:prstGeom prst="rect">
            <a:avLst/>
          </a:prstGeom>
          <a:noFill/>
          <a:ln w="19050">
            <a:solidFill>
              <a:srgbClr val="F5B317"/>
            </a:solidFill>
          </a:ln>
          <a:extLst>
            <a:ext uri="{909E8E84-426E-40DD-AFC4-6F175D3DCCD1}">
              <a14:hiddenFill xmlns:a14="http://schemas.microsoft.com/office/drawing/2010/main">
                <a:solidFill>
                  <a:srgbClr val="FFFFFF"/>
                </a:solidFill>
              </a14:hiddenFill>
            </a:ext>
          </a:extLst>
        </p:spPr>
      </p:pic>
      <p:pic>
        <p:nvPicPr>
          <p:cNvPr id="26" name="Picture 6" descr="5 Levels of Agile Planning Explained Simply">
            <a:extLst>
              <a:ext uri="{FF2B5EF4-FFF2-40B4-BE49-F238E27FC236}">
                <a16:creationId xmlns:a16="http://schemas.microsoft.com/office/drawing/2014/main" xmlns="" id="{75084380-9738-48E3-82BF-2F0FCADA7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074" t="31706" r="3500" b="57527"/>
          <a:stretch/>
        </p:blipFill>
        <p:spPr bwMode="auto">
          <a:xfrm>
            <a:off x="3553430" y="4018189"/>
            <a:ext cx="2003435" cy="390525"/>
          </a:xfrm>
          <a:prstGeom prst="rect">
            <a:avLst/>
          </a:prstGeom>
          <a:noFill/>
          <a:ln w="19050">
            <a:solidFill>
              <a:srgbClr val="0684BF"/>
            </a:solidFill>
          </a:ln>
          <a:extLst>
            <a:ext uri="{909E8E84-426E-40DD-AFC4-6F175D3DCCD1}">
              <a14:hiddenFill xmlns:a14="http://schemas.microsoft.com/office/drawing/2010/main">
                <a:solidFill>
                  <a:srgbClr val="FFFFFF"/>
                </a:solidFill>
              </a14:hiddenFill>
            </a:ext>
          </a:extLst>
        </p:spPr>
      </p:pic>
      <p:pic>
        <p:nvPicPr>
          <p:cNvPr id="27" name="Picture 6" descr="5 Levels of Agile Planning Explained Simply">
            <a:extLst>
              <a:ext uri="{FF2B5EF4-FFF2-40B4-BE49-F238E27FC236}">
                <a16:creationId xmlns:a16="http://schemas.microsoft.com/office/drawing/2014/main" xmlns="" id="{75084380-9738-48E3-82BF-2F0FCADA7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109" t="43207" r="-439" b="46497"/>
          <a:stretch/>
        </p:blipFill>
        <p:spPr bwMode="auto">
          <a:xfrm>
            <a:off x="3461365" y="3448167"/>
            <a:ext cx="2095500" cy="373477"/>
          </a:xfrm>
          <a:prstGeom prst="rect">
            <a:avLst/>
          </a:prstGeom>
          <a:noFill/>
          <a:ln w="19050">
            <a:solidFill>
              <a:srgbClr val="3ED4B7"/>
            </a:solidFill>
          </a:ln>
          <a:extLst>
            <a:ext uri="{909E8E84-426E-40DD-AFC4-6F175D3DCCD1}">
              <a14:hiddenFill xmlns:a14="http://schemas.microsoft.com/office/drawing/2010/main">
                <a:solidFill>
                  <a:srgbClr val="FFFFFF"/>
                </a:solidFill>
              </a14:hiddenFill>
            </a:ext>
          </a:extLst>
        </p:spPr>
      </p:pic>
      <p:pic>
        <p:nvPicPr>
          <p:cNvPr id="28" name="Picture 6" descr="5 Levels of Agile Planning Explained Simply">
            <a:extLst>
              <a:ext uri="{FF2B5EF4-FFF2-40B4-BE49-F238E27FC236}">
                <a16:creationId xmlns:a16="http://schemas.microsoft.com/office/drawing/2014/main" xmlns="" id="{75084380-9738-48E3-82BF-2F0FCADA7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094" t="52715" r="2318" b="35206"/>
          <a:stretch/>
        </p:blipFill>
        <p:spPr bwMode="auto">
          <a:xfrm>
            <a:off x="3603811" y="4645781"/>
            <a:ext cx="1914525" cy="438150"/>
          </a:xfrm>
          <a:prstGeom prst="rect">
            <a:avLst/>
          </a:prstGeom>
          <a:noFill/>
          <a:ln w="19050">
            <a:solidFill>
              <a:srgbClr val="A2D368"/>
            </a:solidFill>
          </a:ln>
          <a:extLst>
            <a:ext uri="{909E8E84-426E-40DD-AFC4-6F175D3DCCD1}">
              <a14:hiddenFill xmlns:a14="http://schemas.microsoft.com/office/drawing/2010/main">
                <a:solidFill>
                  <a:srgbClr val="FFFFFF"/>
                </a:solidFill>
              </a14:hiddenFill>
            </a:ext>
          </a:extLst>
        </p:spPr>
      </p:pic>
      <p:sp>
        <p:nvSpPr>
          <p:cNvPr id="3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3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38" name="Immagine 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09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pic>
        <p:nvPicPr>
          <p:cNvPr id="3074" name="Picture 2" descr="https://assets.website-files.com/5dc2f8d7ea14a8c4c7808afe/6113e53559aadb82ced8cb18_fina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91" t="9262" r="6181" b="49648"/>
          <a:stretch/>
        </p:blipFill>
        <p:spPr bwMode="auto">
          <a:xfrm>
            <a:off x="3165534" y="2307529"/>
            <a:ext cx="4191000" cy="38671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assets.website-files.com/5dc2f8d7ea14a8c4c7808afe/6113e53559aadb82ced8cb18_fina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210" b="10742"/>
          <a:stretch/>
        </p:blipFill>
        <p:spPr bwMode="auto">
          <a:xfrm>
            <a:off x="7272463" y="2505556"/>
            <a:ext cx="4878253" cy="3705613"/>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p:cNvPicPr>
            <a:picLocks noChangeAspect="1"/>
          </p:cNvPicPr>
          <p:nvPr/>
        </p:nvPicPr>
        <p:blipFill>
          <a:blip r:embed="rId5"/>
          <a:stretch>
            <a:fillRect/>
          </a:stretch>
        </p:blipFill>
        <p:spPr>
          <a:xfrm>
            <a:off x="4073990" y="1918429"/>
            <a:ext cx="2190750" cy="581025"/>
          </a:xfrm>
          <a:prstGeom prst="rect">
            <a:avLst/>
          </a:prstGeom>
        </p:spPr>
      </p:pic>
      <p:sp>
        <p:nvSpPr>
          <p:cNvPr id="20" name="Textfeld 19"/>
          <p:cNvSpPr txBox="1"/>
          <p:nvPr/>
        </p:nvSpPr>
        <p:spPr>
          <a:xfrm>
            <a:off x="8785650" y="6267762"/>
            <a:ext cx="2821606" cy="230832"/>
          </a:xfrm>
          <a:prstGeom prst="rect">
            <a:avLst/>
          </a:prstGeom>
          <a:noFill/>
        </p:spPr>
        <p:txBody>
          <a:bodyPr wrap="none" rtlCol="0">
            <a:spAutoFit/>
          </a:bodyPr>
          <a:lstStyle/>
          <a:p>
            <a:r>
              <a:rPr lang="de-DE" sz="900" dirty="0">
                <a:solidFill>
                  <a:schemeClr val="bg1">
                    <a:lumMod val="75000"/>
                  </a:schemeClr>
                </a:solidFill>
              </a:rPr>
              <a:t>Source: https://www.workpath.com/magazine/okr-mbo</a:t>
            </a:r>
          </a:p>
        </p:txBody>
      </p:sp>
      <p:grpSp>
        <p:nvGrpSpPr>
          <p:cNvPr id="10" name="Group 39">
            <a:extLst>
              <a:ext uri="{FF2B5EF4-FFF2-40B4-BE49-F238E27FC236}">
                <a16:creationId xmlns:a16="http://schemas.microsoft.com/office/drawing/2014/main" xmlns="" id="{3202B3AB-6840-423E-B6B4-4364EA83F39F}"/>
              </a:ext>
            </a:extLst>
          </p:cNvPr>
          <p:cNvGrpSpPr/>
          <p:nvPr/>
        </p:nvGrpSpPr>
        <p:grpSpPr>
          <a:xfrm>
            <a:off x="512618" y="2152262"/>
            <a:ext cx="199272" cy="206152"/>
            <a:chOff x="2411760" y="3708613"/>
            <a:chExt cx="206152" cy="206152"/>
          </a:xfrm>
        </p:grpSpPr>
        <p:sp>
          <p:nvSpPr>
            <p:cNvPr id="11" name="Oval 40">
              <a:extLst>
                <a:ext uri="{FF2B5EF4-FFF2-40B4-BE49-F238E27FC236}">
                  <a16:creationId xmlns:a16="http://schemas.microsoft.com/office/drawing/2014/main" xmlns="" id="{FB1E62EC-AA6A-452E-B86E-6ABF4DE89FFD}"/>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2" name="Chevron 52">
              <a:extLst>
                <a:ext uri="{FF2B5EF4-FFF2-40B4-BE49-F238E27FC236}">
                  <a16:creationId xmlns:a16="http://schemas.microsoft.com/office/drawing/2014/main" xmlns="" id="{32FFA9E5-C006-4140-BE19-5873AB1FA282}"/>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3" name="CuadroTexto 34">
            <a:extLst>
              <a:ext uri="{FF2B5EF4-FFF2-40B4-BE49-F238E27FC236}">
                <a16:creationId xmlns:a16="http://schemas.microsoft.com/office/drawing/2014/main" xmlns="" id="{C5449B17-8D5E-42C8-8B95-4BC0506B83FF}"/>
              </a:ext>
            </a:extLst>
          </p:cNvPr>
          <p:cNvSpPr txBox="1"/>
          <p:nvPr/>
        </p:nvSpPr>
        <p:spPr>
          <a:xfrm>
            <a:off x="274087" y="1286224"/>
            <a:ext cx="9534931" cy="461665"/>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a:t>
            </a:r>
            <a:r>
              <a:rPr lang="en-GB" altLang="es-ES" sz="2400" b="1" dirty="0">
                <a:solidFill>
                  <a:srgbClr val="0594A9"/>
                </a:solidFill>
                <a:latin typeface="Trebuchet MS" panose="020B0603020202020204" pitchFamily="34" charset="0"/>
                <a:cs typeface="Calibri" panose="020F0502020204030204" pitchFamily="34" charset="0"/>
              </a:rPr>
              <a:t> 3 – </a:t>
            </a:r>
            <a:r>
              <a:rPr lang="en-US" altLang="es-ES" sz="2400" b="1" dirty="0">
                <a:solidFill>
                  <a:srgbClr val="0594A9"/>
                </a:solidFill>
                <a:latin typeface="Trebuchet MS" panose="020B0603020202020204" pitchFamily="34" charset="0"/>
                <a:cs typeface="Calibri" panose="020F0502020204030204" pitchFamily="34" charset="0"/>
              </a:rPr>
              <a:t>Come </a:t>
            </a:r>
            <a:r>
              <a:rPr lang="it-IT" altLang="es-ES" sz="2400" b="1" dirty="0">
                <a:solidFill>
                  <a:srgbClr val="0594A9"/>
                </a:solidFill>
                <a:latin typeface="Trebuchet MS" panose="020B0603020202020204" pitchFamily="34" charset="0"/>
                <a:cs typeface="Calibri" panose="020F0502020204030204" pitchFamily="34" charset="0"/>
              </a:rPr>
              <a:t>condurre una trasformazione </a:t>
            </a:r>
            <a:r>
              <a:rPr lang="en-US" altLang="es-ES" sz="2400" b="1" dirty="0">
                <a:solidFill>
                  <a:srgbClr val="0594A9"/>
                </a:solidFill>
                <a:latin typeface="Trebuchet MS" panose="020B0603020202020204" pitchFamily="34" charset="0"/>
                <a:cs typeface="Calibri" panose="020F0502020204030204" pitchFamily="34" charset="0"/>
              </a:rPr>
              <a:t>agile</a:t>
            </a:r>
            <a:endParaRPr lang="en-US" sz="2400" b="1" dirty="0">
              <a:solidFill>
                <a:srgbClr val="0594A9"/>
              </a:solidFill>
              <a:latin typeface="Trebuchet MS" panose="020B0603020202020204" pitchFamily="34" charset="0"/>
              <a:cs typeface="Calibri" panose="020F0502020204030204" pitchFamily="34" charset="0"/>
            </a:endParaRPr>
          </a:p>
        </p:txBody>
      </p:sp>
      <p:sp>
        <p:nvSpPr>
          <p:cNvPr id="2" name="Textfeld 1">
            <a:extLst>
              <a:ext uri="{FF2B5EF4-FFF2-40B4-BE49-F238E27FC236}">
                <a16:creationId xmlns:a16="http://schemas.microsoft.com/office/drawing/2014/main" xmlns="" id="{79FDC041-06F5-43C0-A457-400AB82FE1A4}"/>
              </a:ext>
            </a:extLst>
          </p:cNvPr>
          <p:cNvSpPr txBox="1"/>
          <p:nvPr/>
        </p:nvSpPr>
        <p:spPr>
          <a:xfrm>
            <a:off x="776727" y="2052790"/>
            <a:ext cx="2925449" cy="1200329"/>
          </a:xfrm>
          <a:prstGeom prst="rect">
            <a:avLst/>
          </a:prstGeom>
          <a:noFill/>
        </p:spPr>
        <p:txBody>
          <a:bodyPr wrap="square" rtlCol="0">
            <a:spAutoFit/>
          </a:bodyPr>
          <a:lstStyle/>
          <a:p>
            <a:pPr algn="just"/>
            <a:r>
              <a:rPr lang="it-IT" dirty="0"/>
              <a:t>Gli</a:t>
            </a:r>
            <a:r>
              <a:rPr lang="it-IT" b="1" dirty="0"/>
              <a:t> OKR </a:t>
            </a:r>
            <a:r>
              <a:rPr lang="it-IT" dirty="0"/>
              <a:t>rappresentano l'approccio ideale per le aziende che lavorano con metodologie agili</a:t>
            </a:r>
            <a:endParaRPr lang="en-US" dirty="0"/>
          </a:p>
        </p:txBody>
      </p:sp>
      <p:pic>
        <p:nvPicPr>
          <p:cNvPr id="15" name="Grafik 14">
            <a:extLst>
              <a:ext uri="{FF2B5EF4-FFF2-40B4-BE49-F238E27FC236}">
                <a16:creationId xmlns:a16="http://schemas.microsoft.com/office/drawing/2014/main" xmlns="" id="{463EF3AB-C29E-4ABF-A613-25CBEE3DCEAE}"/>
              </a:ext>
            </a:extLst>
          </p:cNvPr>
          <p:cNvPicPr>
            <a:picLocks noChangeAspect="1"/>
          </p:cNvPicPr>
          <p:nvPr/>
        </p:nvPicPr>
        <p:blipFill>
          <a:blip r:embed="rId5"/>
          <a:stretch>
            <a:fillRect/>
          </a:stretch>
        </p:blipFill>
        <p:spPr>
          <a:xfrm>
            <a:off x="8514612" y="1913702"/>
            <a:ext cx="2190750" cy="581025"/>
          </a:xfrm>
          <a:prstGeom prst="rect">
            <a:avLst/>
          </a:prstGeom>
        </p:spPr>
      </p:pic>
      <p:sp>
        <p:nvSpPr>
          <p:cNvPr id="16" name="TextBox 3"/>
          <p:cNvSpPr txBox="1"/>
          <p:nvPr/>
        </p:nvSpPr>
        <p:spPr>
          <a:xfrm>
            <a:off x="6460435" y="451493"/>
            <a:ext cx="5384375" cy="584775"/>
          </a:xfrm>
          <a:prstGeom prst="rect">
            <a:avLst/>
          </a:prstGeom>
          <a:noFill/>
        </p:spPr>
        <p:txBody>
          <a:bodyPr wrap="square" rtlCol="0">
            <a:spAutoFit/>
          </a:bodyPr>
          <a:lstStyle/>
          <a:p>
            <a:pPr algn="r"/>
            <a:r>
              <a:rPr lang="it-IT" altLang="ko-KR" sz="3200" b="1" dirty="0">
                <a:solidFill>
                  <a:srgbClr val="F36A0D"/>
                </a:solidFill>
                <a:latin typeface="Trebuchet MS" panose="020B0603020202020204" pitchFamily="34" charset="0"/>
                <a:cs typeface="Arial" pitchFamily="34" charset="0"/>
              </a:rPr>
              <a:t>Unità</a:t>
            </a:r>
            <a:r>
              <a:rPr lang="en-US" altLang="ko-KR" sz="3200" b="1" dirty="0">
                <a:solidFill>
                  <a:srgbClr val="F36A0D"/>
                </a:solidFill>
                <a:latin typeface="Trebuchet MS" panose="020B0603020202020204" pitchFamily="34" charset="0"/>
                <a:cs typeface="Arial" pitchFamily="34" charset="0"/>
              </a:rPr>
              <a:t> 3 - Agile (R)Evolution</a:t>
            </a:r>
          </a:p>
        </p:txBody>
      </p:sp>
      <p:sp>
        <p:nvSpPr>
          <p:cNvPr id="1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21" name="Immagin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5820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7466FC09-E843-477E-84A0-369720002469}"/>
              </a:ext>
            </a:extLst>
          </p:cNvPr>
          <p:cNvGrpSpPr/>
          <p:nvPr/>
        </p:nvGrpSpPr>
        <p:grpSpPr>
          <a:xfrm>
            <a:off x="5751669" y="3726753"/>
            <a:ext cx="199272" cy="206152"/>
            <a:chOff x="2411760" y="3708613"/>
            <a:chExt cx="206152" cy="206152"/>
          </a:xfrm>
        </p:grpSpPr>
        <p:sp>
          <p:nvSpPr>
            <p:cNvPr id="35" name="Oval 34">
              <a:extLst>
                <a:ext uri="{FF2B5EF4-FFF2-40B4-BE49-F238E27FC236}">
                  <a16:creationId xmlns:a16="http://schemas.microsoft.com/office/drawing/2014/main" xmlns="" id="{B98C1D50-9B5C-4875-AF3C-AEDD3C0ED8AC}"/>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5964915E-4224-4CD7-9543-B35C3B0FA4A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0" name="Group 27">
            <a:extLst>
              <a:ext uri="{FF2B5EF4-FFF2-40B4-BE49-F238E27FC236}">
                <a16:creationId xmlns:a16="http://schemas.microsoft.com/office/drawing/2014/main" xmlns="" id="{81341A47-8B22-4A7F-9B9B-64BA2EF8007B}"/>
              </a:ext>
            </a:extLst>
          </p:cNvPr>
          <p:cNvGrpSpPr/>
          <p:nvPr/>
        </p:nvGrpSpPr>
        <p:grpSpPr>
          <a:xfrm>
            <a:off x="5751669" y="3193789"/>
            <a:ext cx="199272" cy="206152"/>
            <a:chOff x="2411760" y="3708613"/>
            <a:chExt cx="206152" cy="206152"/>
          </a:xfrm>
        </p:grpSpPr>
        <p:sp>
          <p:nvSpPr>
            <p:cNvPr id="41" name="Oval 28">
              <a:extLst>
                <a:ext uri="{FF2B5EF4-FFF2-40B4-BE49-F238E27FC236}">
                  <a16:creationId xmlns:a16="http://schemas.microsoft.com/office/drawing/2014/main" xmlns="" id="{ABC76B53-5885-4B16-B995-7025CB315E12}"/>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38">
              <a:extLst>
                <a:ext uri="{FF2B5EF4-FFF2-40B4-BE49-F238E27FC236}">
                  <a16:creationId xmlns:a16="http://schemas.microsoft.com/office/drawing/2014/main" xmlns="" id="{43ACBF3A-98CF-4034-9C6B-0413A57845DF}"/>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sp>
        <p:nvSpPr>
          <p:cNvPr id="26" name="TextBox 25">
            <a:extLst>
              <a:ext uri="{FF2B5EF4-FFF2-40B4-BE49-F238E27FC236}">
                <a16:creationId xmlns:a16="http://schemas.microsoft.com/office/drawing/2014/main" xmlns="" id="{FDCCDCF5-F212-48F2-A39C-7EC8B4C6C4D2}"/>
              </a:ext>
            </a:extLst>
          </p:cNvPr>
          <p:cNvSpPr txBox="1"/>
          <p:nvPr/>
        </p:nvSpPr>
        <p:spPr>
          <a:xfrm>
            <a:off x="3746061" y="4579438"/>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31" name="그룹 64">
            <a:extLst>
              <a:ext uri="{FF2B5EF4-FFF2-40B4-BE49-F238E27FC236}">
                <a16:creationId xmlns:a16="http://schemas.microsoft.com/office/drawing/2014/main" xmlns="" id="{AAA46FB0-9A90-4517-B633-9B57F5996C6B}"/>
              </a:ext>
            </a:extLst>
          </p:cNvPr>
          <p:cNvGrpSpPr/>
          <p:nvPr/>
        </p:nvGrpSpPr>
        <p:grpSpPr>
          <a:xfrm>
            <a:off x="6002866" y="3639615"/>
            <a:ext cx="5500672" cy="570289"/>
            <a:chOff x="5865235" y="1765988"/>
            <a:chExt cx="3647182" cy="570289"/>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765988"/>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Checklist per gli Obiettivi </a:t>
              </a: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276999"/>
            </a:xfrm>
            <a:prstGeom prst="rect">
              <a:avLst/>
            </a:prstGeom>
            <a:noFill/>
          </p:spPr>
          <p:txBody>
            <a:bodyPr wrap="square" rtlCol="0">
              <a:spAutoFit/>
            </a:bodyPr>
            <a:lstStyle/>
            <a:p>
              <a:endParaRPr lang="ko-KR" altLang="en-US" sz="1200" dirty="0">
                <a:solidFill>
                  <a:schemeClr val="tx1">
                    <a:lumMod val="75000"/>
                    <a:lumOff val="25000"/>
                  </a:schemeClr>
                </a:solidFill>
              </a:endParaRPr>
            </a:p>
          </p:txBody>
        </p:sp>
      </p:grpSp>
      <p:sp>
        <p:nvSpPr>
          <p:cNvPr id="50" name="TextBox 49">
            <a:extLst>
              <a:ext uri="{FF2B5EF4-FFF2-40B4-BE49-F238E27FC236}">
                <a16:creationId xmlns:a16="http://schemas.microsoft.com/office/drawing/2014/main" xmlns="" id="{1168C733-1819-465C-B438-0AEC162746D0}"/>
              </a:ext>
            </a:extLst>
          </p:cNvPr>
          <p:cNvSpPr txBox="1"/>
          <p:nvPr/>
        </p:nvSpPr>
        <p:spPr>
          <a:xfrm>
            <a:off x="5801938" y="5535536"/>
            <a:ext cx="5500672" cy="307777"/>
          </a:xfrm>
          <a:prstGeom prst="rect">
            <a:avLst/>
          </a:prstGeom>
          <a:noFill/>
        </p:spPr>
        <p:txBody>
          <a:bodyPr wrap="square" rtlCol="0" anchor="ctr">
            <a:spAutoFit/>
          </a:bodyPr>
          <a:lstStyle/>
          <a:p>
            <a:endParaRPr lang="en-US" sz="1400" b="1" dirty="0">
              <a:solidFill>
                <a:schemeClr val="tx1">
                  <a:lumMod val="75000"/>
                  <a:lumOff val="25000"/>
                </a:schemeClr>
              </a:solidFill>
            </a:endParaRPr>
          </a:p>
        </p:txBody>
      </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5247861" y="110974"/>
            <a:ext cx="6596949" cy="584775"/>
          </a:xfrm>
          <a:prstGeom prst="rect">
            <a:avLst/>
          </a:prstGeom>
          <a:noFill/>
        </p:spPr>
        <p:txBody>
          <a:bodyPr wrap="square" rtlCol="0">
            <a:spAutoFit/>
          </a:bodyPr>
          <a:lstStyle/>
          <a:p>
            <a:pPr algn="r"/>
            <a:r>
              <a:rPr lang="it-IT" altLang="ko-KR" sz="3200" b="1" dirty="0">
                <a:solidFill>
                  <a:srgbClr val="F36A0D"/>
                </a:solidFill>
                <a:latin typeface="Trebuchet MS" panose="020B0603020202020204" pitchFamily="34" charset="0"/>
                <a:cs typeface="Arial" pitchFamily="34" charset="0"/>
              </a:rPr>
              <a:t>Unità 4 - Checklist obiettivi Agile </a:t>
            </a:r>
          </a:p>
        </p:txBody>
      </p:sp>
      <p:sp>
        <p:nvSpPr>
          <p:cNvPr id="59" name="TextBox 3"/>
          <p:cNvSpPr txBox="1"/>
          <p:nvPr/>
        </p:nvSpPr>
        <p:spPr>
          <a:xfrm>
            <a:off x="1119066" y="3273102"/>
            <a:ext cx="3990687" cy="523220"/>
          </a:xfrm>
          <a:prstGeom prst="rect">
            <a:avLst/>
          </a:prstGeom>
          <a:noFill/>
        </p:spPr>
        <p:txBody>
          <a:bodyPr wrap="square" rtlCol="0">
            <a:spAutoFit/>
          </a:bodyPr>
          <a:lstStyle/>
          <a:p>
            <a:r>
              <a:rPr lang="it-IT" altLang="ko-KR" sz="2800" b="1" dirty="0">
                <a:solidFill>
                  <a:srgbClr val="0594A9"/>
                </a:solidFill>
                <a:latin typeface="Trebuchet MS" panose="020B0603020202020204" pitchFamily="34" charset="0"/>
                <a:cs typeface="Arial" pitchFamily="34" charset="0"/>
              </a:rPr>
              <a:t>Sezione</a:t>
            </a:r>
            <a:r>
              <a:rPr lang="en-US" altLang="ko-KR" sz="2800" b="1" dirty="0">
                <a:solidFill>
                  <a:srgbClr val="0594A9"/>
                </a:solidFill>
                <a:latin typeface="Trebuchet MS" panose="020B0603020202020204" pitchFamily="34" charset="0"/>
                <a:cs typeface="Arial" pitchFamily="34" charset="0"/>
              </a:rPr>
              <a:t> 1-2</a:t>
            </a:r>
            <a:endParaRPr lang="en-US" altLang="ko-KR" sz="2000" b="1" dirty="0">
              <a:solidFill>
                <a:srgbClr val="0594A9"/>
              </a:solidFill>
              <a:latin typeface="Trebuchet MS" panose="020B0603020202020204" pitchFamily="34" charset="0"/>
              <a:cs typeface="Arial" pitchFamily="34" charset="0"/>
            </a:endParaRPr>
          </a:p>
        </p:txBody>
      </p:sp>
      <p:grpSp>
        <p:nvGrpSpPr>
          <p:cNvPr id="37" name="그룹 61">
            <a:extLst>
              <a:ext uri="{FF2B5EF4-FFF2-40B4-BE49-F238E27FC236}">
                <a16:creationId xmlns:a16="http://schemas.microsoft.com/office/drawing/2014/main" xmlns="" id="{9332110B-391E-465F-8FCA-AE84B70DDA3F}"/>
              </a:ext>
            </a:extLst>
          </p:cNvPr>
          <p:cNvGrpSpPr/>
          <p:nvPr/>
        </p:nvGrpSpPr>
        <p:grpSpPr>
          <a:xfrm>
            <a:off x="6002350" y="3115532"/>
            <a:ext cx="5500672" cy="570289"/>
            <a:chOff x="5865235" y="2880785"/>
            <a:chExt cx="3647182" cy="570289"/>
          </a:xfrm>
        </p:grpSpPr>
        <p:sp>
          <p:nvSpPr>
            <p:cNvPr id="38" name="TextBox 37">
              <a:extLst>
                <a:ext uri="{FF2B5EF4-FFF2-40B4-BE49-F238E27FC236}">
                  <a16:creationId xmlns:a16="http://schemas.microsoft.com/office/drawing/2014/main" xmlns="" id="{576E6044-86BB-4B8B-9530-45BF12C137D0}"/>
                </a:ext>
              </a:extLst>
            </p:cNvPr>
            <p:cNvSpPr txBox="1"/>
            <p:nvPr/>
          </p:nvSpPr>
          <p:spPr>
            <a:xfrm>
              <a:off x="5865235" y="2880785"/>
              <a:ext cx="3647182" cy="307777"/>
            </a:xfrm>
            <a:prstGeom prst="rect">
              <a:avLst/>
            </a:prstGeom>
            <a:noFill/>
          </p:spPr>
          <p:txBody>
            <a:bodyPr wrap="square" rtlCol="0" anchor="ctr">
              <a:spAutoFit/>
            </a:bodyPr>
            <a:lstStyle/>
            <a:p>
              <a:r>
                <a:rPr lang="en-US" sz="1400" b="1" dirty="0">
                  <a:solidFill>
                    <a:schemeClr val="tx1">
                      <a:lumMod val="75000"/>
                      <a:lumOff val="25000"/>
                    </a:schemeClr>
                  </a:solidFill>
                </a:rPr>
                <a:t>Cos è un </a:t>
              </a:r>
              <a:r>
                <a:rPr lang="it-IT" sz="1400" b="1" dirty="0">
                  <a:solidFill>
                    <a:schemeClr val="tx1">
                      <a:lumMod val="75000"/>
                      <a:lumOff val="25000"/>
                    </a:schemeClr>
                  </a:solidFill>
                </a:rPr>
                <a:t>obiettivo</a:t>
              </a:r>
              <a:r>
                <a:rPr lang="en-US" sz="1400" b="1" dirty="0">
                  <a:solidFill>
                    <a:schemeClr val="tx1">
                      <a:lumMod val="75000"/>
                      <a:lumOff val="25000"/>
                    </a:schemeClr>
                  </a:solidFill>
                </a:rPr>
                <a:t> agile?</a:t>
              </a:r>
              <a:endParaRPr lang="de-DE"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467E3C47-4BEF-4567-A186-840F091A53C5}"/>
                </a:ext>
              </a:extLst>
            </p:cNvPr>
            <p:cNvSpPr txBox="1"/>
            <p:nvPr/>
          </p:nvSpPr>
          <p:spPr>
            <a:xfrm>
              <a:off x="5865235" y="3174075"/>
              <a:ext cx="3646840" cy="276999"/>
            </a:xfrm>
            <a:prstGeom prst="rect">
              <a:avLst/>
            </a:prstGeom>
            <a:noFill/>
          </p:spPr>
          <p:txBody>
            <a:bodyPr wrap="square" rtlCol="0">
              <a:spAutoFit/>
            </a:bodyPr>
            <a:lstStyle/>
            <a:p>
              <a:endParaRPr lang="ko-KR" altLang="en-US" sz="1200" dirty="0">
                <a:solidFill>
                  <a:schemeClr val="tx1">
                    <a:lumMod val="75000"/>
                    <a:lumOff val="25000"/>
                  </a:schemeClr>
                </a:solidFill>
              </a:endParaRPr>
            </a:p>
          </p:txBody>
        </p:sp>
      </p:grpSp>
      <p:sp>
        <p:nvSpPr>
          <p:cNvPr id="2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3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43" name="Immagine 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17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feld 7"/>
          <p:cNvSpPr txBox="1"/>
          <p:nvPr/>
        </p:nvSpPr>
        <p:spPr>
          <a:xfrm>
            <a:off x="6485652" y="5946190"/>
            <a:ext cx="5359159" cy="246221"/>
          </a:xfrm>
          <a:prstGeom prst="rect">
            <a:avLst/>
          </a:prstGeom>
          <a:noFill/>
        </p:spPr>
        <p:txBody>
          <a:bodyPr wrap="none" rtlCol="0">
            <a:spAutoFit/>
          </a:bodyPr>
          <a:lstStyle/>
          <a:p>
            <a:r>
              <a:rPr lang="de-DE" sz="1000" dirty="0">
                <a:solidFill>
                  <a:schemeClr val="bg1">
                    <a:lumMod val="75000"/>
                  </a:schemeClr>
                </a:solidFill>
              </a:rPr>
              <a:t>Source: </a:t>
            </a:r>
            <a:r>
              <a:rPr lang="en-US" sz="1000" dirty="0">
                <a:solidFill>
                  <a:schemeClr val="bg1">
                    <a:lumMod val="75000"/>
                  </a:schemeClr>
                </a:solidFill>
              </a:rPr>
              <a:t>Management 3.0: Leading Agile Developers, Developing Agile Leaders, </a:t>
            </a:r>
            <a:r>
              <a:rPr lang="en-US" sz="1000" dirty="0" err="1">
                <a:solidFill>
                  <a:schemeClr val="bg1">
                    <a:lumMod val="75000"/>
                  </a:schemeClr>
                </a:solidFill>
              </a:rPr>
              <a:t>Jurgen</a:t>
            </a:r>
            <a:r>
              <a:rPr lang="en-US" sz="1000" dirty="0">
                <a:solidFill>
                  <a:schemeClr val="bg1">
                    <a:lumMod val="75000"/>
                  </a:schemeClr>
                </a:solidFill>
              </a:rPr>
              <a:t> </a:t>
            </a:r>
            <a:r>
              <a:rPr lang="en-US" sz="1000" dirty="0" err="1">
                <a:solidFill>
                  <a:schemeClr val="bg1">
                    <a:lumMod val="75000"/>
                  </a:schemeClr>
                </a:solidFill>
              </a:rPr>
              <a:t>Appelo</a:t>
            </a:r>
            <a:r>
              <a:rPr lang="en-US" sz="1000" dirty="0">
                <a:solidFill>
                  <a:schemeClr val="bg1">
                    <a:lumMod val="75000"/>
                  </a:schemeClr>
                </a:solidFill>
              </a:rPr>
              <a:t>, 2010</a:t>
            </a:r>
            <a:endParaRPr lang="de-DE" sz="1000" dirty="0">
              <a:solidFill>
                <a:schemeClr val="bg1">
                  <a:lumMod val="75000"/>
                </a:schemeClr>
              </a:solidFill>
            </a:endParaRPr>
          </a:p>
        </p:txBody>
      </p:sp>
      <p:sp>
        <p:nvSpPr>
          <p:cNvPr id="2" name="Rechteck 1"/>
          <p:cNvSpPr/>
          <p:nvPr/>
        </p:nvSpPr>
        <p:spPr>
          <a:xfrm>
            <a:off x="1631577" y="2261990"/>
            <a:ext cx="8552329" cy="3416320"/>
          </a:xfrm>
          <a:prstGeom prst="rect">
            <a:avLst/>
          </a:prstGeom>
        </p:spPr>
        <p:txBody>
          <a:bodyPr wrap="square">
            <a:spAutoFit/>
          </a:bodyPr>
          <a:lstStyle/>
          <a:p>
            <a:pPr marL="285750" indent="-285750" algn="just">
              <a:buFont typeface="Arial" panose="020B0604020202020204" pitchFamily="34" charset="0"/>
              <a:buChar char="•"/>
            </a:pPr>
            <a:r>
              <a:rPr lang="it-IT" dirty="0"/>
              <a:t>Un obiettivo agile è uno "scopo superiore", che trascende gli obiettivi di tutte le parti interessate. È un obiettivo per l'intero sistema, non un obiettivo solo per il Product </a:t>
            </a:r>
            <a:r>
              <a:rPr lang="it-IT" dirty="0" err="1"/>
              <a:t>Owner</a:t>
            </a:r>
            <a:r>
              <a:rPr lang="it-IT" dirty="0"/>
              <a:t>, o il manager, o il CEO, o gli azionisti;</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Gli obiettivi agili non devono essere conformi a tutta una serie di criteri, come specifici, misurabili, ecc. Un obiettivo dipende dal suo contesto. A volte dovrebbe essere stimolante, a volte dovrebbe essere misurabile;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Un obiettivo agile non dovrebbe essere collegato a ricompense o incentivi. La motivazione estrinseca distorce il sistema e causa conseguenze non lineari, che spesso sconfiggono lo scopo dell'obiettivo stesso. Invece un obiettivo dovrebbe rivolgersi ai desideri intrinseci delle persone</a:t>
            </a:r>
          </a:p>
        </p:txBody>
      </p:sp>
      <p:sp>
        <p:nvSpPr>
          <p:cNvPr id="18"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Riassumendo</a:t>
            </a:r>
            <a:endParaRPr lang="it-IT" altLang="ko-KR" sz="2400" b="1" dirty="0">
              <a:solidFill>
                <a:srgbClr val="F36A0D"/>
              </a:solidFill>
              <a:latin typeface="Trebuchet MS" panose="020B0603020202020204" pitchFamily="34" charset="0"/>
              <a:cs typeface="Arial" pitchFamily="34" charset="0"/>
            </a:endParaRPr>
          </a:p>
        </p:txBody>
      </p:sp>
      <p:sp>
        <p:nvSpPr>
          <p:cNvPr id="9" name="CuadroTexto 34">
            <a:extLst>
              <a:ext uri="{FF2B5EF4-FFF2-40B4-BE49-F238E27FC236}">
                <a16:creationId xmlns:a16="http://schemas.microsoft.com/office/drawing/2014/main" xmlns="" id="{3D6F8B54-871F-41E9-A9EB-664F827DF74F}"/>
              </a:ext>
            </a:extLst>
          </p:cNvPr>
          <p:cNvSpPr txBox="1"/>
          <p:nvPr/>
        </p:nvSpPr>
        <p:spPr>
          <a:xfrm>
            <a:off x="274087" y="1286224"/>
            <a:ext cx="9534931" cy="461665"/>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a:t>
            </a:r>
            <a:r>
              <a:rPr lang="en-GB" altLang="es-ES" sz="2400" b="1" dirty="0">
                <a:solidFill>
                  <a:srgbClr val="0594A9"/>
                </a:solidFill>
                <a:latin typeface="Trebuchet MS" panose="020B0603020202020204" pitchFamily="34" charset="0"/>
                <a:cs typeface="Calibri" panose="020F0502020204030204" pitchFamily="34" charset="0"/>
              </a:rPr>
              <a:t> 1 – Cos è un </a:t>
            </a:r>
            <a:r>
              <a:rPr lang="it-IT" altLang="es-ES" sz="2400" b="1" dirty="0">
                <a:solidFill>
                  <a:srgbClr val="0594A9"/>
                </a:solidFill>
                <a:latin typeface="Trebuchet MS" panose="020B0603020202020204" pitchFamily="34" charset="0"/>
                <a:cs typeface="Calibri" panose="020F0502020204030204" pitchFamily="34" charset="0"/>
              </a:rPr>
              <a:t>obiettivo</a:t>
            </a:r>
            <a:r>
              <a:rPr lang="en-GB" altLang="es-ES" sz="2400" b="1" dirty="0">
                <a:solidFill>
                  <a:srgbClr val="0594A9"/>
                </a:solidFill>
                <a:latin typeface="Trebuchet MS" panose="020B0603020202020204" pitchFamily="34" charset="0"/>
                <a:cs typeface="Calibri" panose="020F0502020204030204" pitchFamily="34" charset="0"/>
              </a:rPr>
              <a:t> agile</a:t>
            </a:r>
            <a:r>
              <a:rPr lang="en-US" altLang="ko-KR" sz="2400" b="1" dirty="0">
                <a:solidFill>
                  <a:srgbClr val="0594A9"/>
                </a:solidFill>
                <a:latin typeface="Trebuchet MS" panose="020B0603020202020204" pitchFamily="34" charset="0"/>
                <a:cs typeface="Calibri" panose="020F0502020204030204" pitchFamily="34" charset="0"/>
              </a:rPr>
              <a:t>?</a:t>
            </a:r>
          </a:p>
        </p:txBody>
      </p:sp>
      <p:grpSp>
        <p:nvGrpSpPr>
          <p:cNvPr id="10" name="Group 27">
            <a:extLst>
              <a:ext uri="{FF2B5EF4-FFF2-40B4-BE49-F238E27FC236}">
                <a16:creationId xmlns:a16="http://schemas.microsoft.com/office/drawing/2014/main" xmlns="" id="{824E82C0-5035-4ED3-A658-3A1722539921}"/>
              </a:ext>
            </a:extLst>
          </p:cNvPr>
          <p:cNvGrpSpPr/>
          <p:nvPr/>
        </p:nvGrpSpPr>
        <p:grpSpPr>
          <a:xfrm>
            <a:off x="1080624" y="2340892"/>
            <a:ext cx="199272" cy="206152"/>
            <a:chOff x="2411760" y="3708613"/>
            <a:chExt cx="206152" cy="206152"/>
          </a:xfrm>
        </p:grpSpPr>
        <p:sp>
          <p:nvSpPr>
            <p:cNvPr id="11" name="Oval 28">
              <a:extLst>
                <a:ext uri="{FF2B5EF4-FFF2-40B4-BE49-F238E27FC236}">
                  <a16:creationId xmlns:a16="http://schemas.microsoft.com/office/drawing/2014/main" xmlns="" id="{4E2942B7-1F20-4755-9444-C168D651FD9D}"/>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2" name="Chevron 38">
              <a:extLst>
                <a:ext uri="{FF2B5EF4-FFF2-40B4-BE49-F238E27FC236}">
                  <a16:creationId xmlns:a16="http://schemas.microsoft.com/office/drawing/2014/main" xmlns="" id="{5CCC6765-D726-494F-84ED-33F416427E6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5" name="Immagin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7204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33">
            <a:extLst>
              <a:ext uri="{FF2B5EF4-FFF2-40B4-BE49-F238E27FC236}">
                <a16:creationId xmlns:a16="http://schemas.microsoft.com/office/drawing/2014/main" xmlns="" id="{AE01D730-9210-406E-8FCE-9A0D99BA9B57}"/>
              </a:ext>
            </a:extLst>
          </p:cNvPr>
          <p:cNvGrpSpPr/>
          <p:nvPr/>
        </p:nvGrpSpPr>
        <p:grpSpPr>
          <a:xfrm>
            <a:off x="170596" y="1819537"/>
            <a:ext cx="199272" cy="206152"/>
            <a:chOff x="2411760" y="3708613"/>
            <a:chExt cx="206152" cy="206152"/>
          </a:xfrm>
        </p:grpSpPr>
        <p:sp>
          <p:nvSpPr>
            <p:cNvPr id="22" name="Oval 34">
              <a:extLst>
                <a:ext uri="{FF2B5EF4-FFF2-40B4-BE49-F238E27FC236}">
                  <a16:creationId xmlns:a16="http://schemas.microsoft.com/office/drawing/2014/main" xmlns="" id="{B8278E67-294B-417F-868D-FD42922FF5D1}"/>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3" name="Chevron 45">
              <a:extLst>
                <a:ext uri="{FF2B5EF4-FFF2-40B4-BE49-F238E27FC236}">
                  <a16:creationId xmlns:a16="http://schemas.microsoft.com/office/drawing/2014/main" xmlns="" id="{8C5810E1-E190-474F-8712-A7BB6F8CD26F}"/>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8" name="Rectangle 19">
            <a:extLst>
              <a:ext uri="{FF2B5EF4-FFF2-40B4-BE49-F238E27FC236}">
                <a16:creationId xmlns:a16="http://schemas.microsoft.com/office/drawing/2014/main" xmlns="" id="{057712E1-93E1-46B6-BE4E-A93662A466EA}"/>
              </a:ext>
            </a:extLst>
          </p:cNvPr>
          <p:cNvSpPr>
            <a:spLocks noChangeAspect="1"/>
          </p:cNvSpPr>
          <p:nvPr/>
        </p:nvSpPr>
        <p:spPr>
          <a:xfrm>
            <a:off x="4130052" y="2027498"/>
            <a:ext cx="375614" cy="483656"/>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9" name="Isosceles Triangle 22">
            <a:extLst>
              <a:ext uri="{FF2B5EF4-FFF2-40B4-BE49-F238E27FC236}">
                <a16:creationId xmlns:a16="http://schemas.microsoft.com/office/drawing/2014/main" xmlns="" id="{C7870029-9B09-427D-972C-7E1AF0C676A0}"/>
              </a:ext>
            </a:extLst>
          </p:cNvPr>
          <p:cNvSpPr>
            <a:spLocks noChangeAspect="1"/>
          </p:cNvSpPr>
          <p:nvPr/>
        </p:nvSpPr>
        <p:spPr>
          <a:xfrm rot="19800000">
            <a:off x="4093958" y="5470666"/>
            <a:ext cx="459205" cy="4591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4">
            <a:extLst>
              <a:ext uri="{FF2B5EF4-FFF2-40B4-BE49-F238E27FC236}">
                <a16:creationId xmlns:a16="http://schemas.microsoft.com/office/drawing/2014/main" xmlns="" id="{E1B9C688-5D27-408E-857F-85CB4ABDDFDF}"/>
              </a:ext>
            </a:extLst>
          </p:cNvPr>
          <p:cNvSpPr/>
          <p:nvPr/>
        </p:nvSpPr>
        <p:spPr>
          <a:xfrm>
            <a:off x="7715494" y="2027499"/>
            <a:ext cx="399286" cy="409183"/>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1" name="Rectangle 5">
            <a:extLst>
              <a:ext uri="{FF2B5EF4-FFF2-40B4-BE49-F238E27FC236}">
                <a16:creationId xmlns:a16="http://schemas.microsoft.com/office/drawing/2014/main" xmlns="" id="{C1FA6FAD-0606-452F-8CFC-FE78C78C46B3}"/>
              </a:ext>
            </a:extLst>
          </p:cNvPr>
          <p:cNvSpPr>
            <a:spLocks noChangeAspect="1"/>
          </p:cNvSpPr>
          <p:nvPr/>
        </p:nvSpPr>
        <p:spPr>
          <a:xfrm>
            <a:off x="7784920" y="5500758"/>
            <a:ext cx="399243" cy="398945"/>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pic>
        <p:nvPicPr>
          <p:cNvPr id="39" name="Imagen 38">
            <a:extLst>
              <a:ext uri="{FF2B5EF4-FFF2-40B4-BE49-F238E27FC236}">
                <a16:creationId xmlns:a16="http://schemas.microsoft.com/office/drawing/2014/main" xmlns="" id="{F9958263-9FCA-4445-9DD3-588F57AEC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42" name="Textfeld 41">
            <a:extLst>
              <a:ext uri="{FF2B5EF4-FFF2-40B4-BE49-F238E27FC236}">
                <a16:creationId xmlns:a16="http://schemas.microsoft.com/office/drawing/2014/main" xmlns="" id="{7DB122C6-DC69-47BD-8E79-687F7FCEA816}"/>
              </a:ext>
            </a:extLst>
          </p:cNvPr>
          <p:cNvSpPr txBox="1"/>
          <p:nvPr/>
        </p:nvSpPr>
        <p:spPr>
          <a:xfrm>
            <a:off x="420349" y="2043522"/>
            <a:ext cx="11653887" cy="4247317"/>
          </a:xfrm>
          <a:prstGeom prst="rect">
            <a:avLst/>
          </a:prstGeom>
          <a:noFill/>
        </p:spPr>
        <p:txBody>
          <a:bodyPr wrap="square">
            <a:spAutoFit/>
          </a:bodyPr>
          <a:lstStyle/>
          <a:p>
            <a:pPr marL="285750" indent="-285750">
              <a:buFont typeface="Arial" panose="020B0604020202020204" pitchFamily="34" charset="0"/>
              <a:buChar char="•"/>
            </a:pPr>
            <a:r>
              <a:rPr lang="it-IT" dirty="0">
                <a:latin typeface="Calibri" panose="020F0502020204030204" pitchFamily="34" charset="0"/>
                <a:cs typeface="Calibri" panose="020F0502020204030204" pitchFamily="34" charset="0"/>
              </a:rPr>
              <a:t>L‘obiettivo è abbastanza specifico e comprensibile, di modo che tutti sappiano cosa intendi</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it-IT" dirty="0">
                <a:latin typeface="Calibri" panose="020F0502020204030204" pitchFamily="34" charset="0"/>
                <a:cs typeface="Calibri" panose="020F0502020204030204" pitchFamily="34" charset="0"/>
              </a:rPr>
              <a:t>L‘obiettivo è gestibile e misurabile, di modo che possa avere successo</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it-IT" dirty="0">
                <a:latin typeface="Calibri" panose="020F0502020204030204" pitchFamily="34" charset="0"/>
                <a:cs typeface="Calibri" panose="020F0502020204030204" pitchFamily="34" charset="0"/>
              </a:rPr>
              <a:t>L‘obiettivo è memorabile e riproducibile, di modo che tutti possano parlarne ad altri</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it-IT" dirty="0">
                <a:latin typeface="Calibri" panose="020F0502020204030204" pitchFamily="34" charset="0"/>
                <a:cs typeface="Calibri" panose="020F0502020204030204" pitchFamily="34" charset="0"/>
              </a:rPr>
              <a:t>L‘obiettivo è raggiungibile e reale, di modo che tutti abbiano la possibilità di raggiungerlo realmente?</a:t>
            </a:r>
          </a:p>
          <a:p>
            <a:pPr marL="285750" indent="-285750">
              <a:buFont typeface="Arial" panose="020B0604020202020204" pitchFamily="34" charset="0"/>
              <a:buChar char="•"/>
            </a:pPr>
            <a:r>
              <a:rPr lang="it-IT" dirty="0">
                <a:latin typeface="Calibri" panose="020F0502020204030204" pitchFamily="34" charset="0"/>
                <a:cs typeface="Calibri" panose="020F0502020204030204" pitchFamily="34" charset="0"/>
              </a:rPr>
              <a:t>L‘obiettivo è abbastanza ambizioso e stimolante, di modo che non sia troppo facile da raggiungere</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it-IT" dirty="0">
                <a:latin typeface="Calibri" panose="020F0502020204030204" pitchFamily="34" charset="0"/>
                <a:cs typeface="Calibri" panose="020F0502020204030204" pitchFamily="34" charset="0"/>
              </a:rPr>
              <a:t>L‘obiettivo è in atto e dinamico, di modo che possa essere convertito in specifiche azioni</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it-IT" dirty="0">
                <a:latin typeface="Calibri" panose="020F0502020204030204" pitchFamily="34" charset="0"/>
                <a:cs typeface="Calibri" panose="020F0502020204030204" pitchFamily="34" charset="0"/>
              </a:rPr>
              <a:t>L‘obiettivo è concordato e impegnativo, di modo che tutti possano sentirsene realmente responsabili</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it-IT" dirty="0">
                <a:latin typeface="Calibri" panose="020F0502020204030204" pitchFamily="34" charset="0"/>
                <a:cs typeface="Calibri" panose="020F0502020204030204" pitchFamily="34" charset="0"/>
              </a:rPr>
              <a:t>L‘obiettivo è abbastanza rilevante e utile per tutti, di modo che possano curarsene</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it-IT" dirty="0">
                <a:latin typeface="Calibri" panose="020F0502020204030204" pitchFamily="34" charset="0"/>
                <a:cs typeface="Calibri" panose="020F0502020204030204" pitchFamily="34" charset="0"/>
              </a:rPr>
              <a:t>L‘obiettivo ha un arco temporale specifico, di modo che tutti possano sapere quando realizzarlo</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it-IT" dirty="0">
                <a:latin typeface="Calibri" panose="020F0502020204030204" pitchFamily="34" charset="0"/>
                <a:cs typeface="Calibri" panose="020F0502020204030204" pitchFamily="34" charset="0"/>
              </a:rPr>
              <a:t>L‘obiettivo è tangibile e reale, di modo che tutti possano vederne gli effetti nella sua realizzazione</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it-IT" dirty="0">
                <a:latin typeface="Calibri" panose="020F0502020204030204" pitchFamily="34" charset="0"/>
                <a:cs typeface="Calibri" panose="020F0502020204030204" pitchFamily="34" charset="0"/>
              </a:rPr>
              <a:t>L‘obiettivo è coinvolgente, di modo che esso motivi tutti a fare il loro meglio?</a:t>
            </a:r>
          </a:p>
          <a:p>
            <a:pPr marL="285750" indent="-285750">
              <a:buFont typeface="Arial" panose="020B0604020202020204" pitchFamily="34" charset="0"/>
              <a:buChar char="•"/>
            </a:pPr>
            <a:r>
              <a:rPr lang="it-IT" dirty="0">
                <a:latin typeface="Calibri" panose="020F0502020204030204" pitchFamily="34" charset="0"/>
                <a:cs typeface="Calibri" panose="020F0502020204030204" pitchFamily="34" charset="0"/>
              </a:rPr>
              <a:t>L‘obiettivo è visionario e ispira, di modo che aiuti tutti a guardare lontano?</a:t>
            </a:r>
          </a:p>
          <a:p>
            <a:pPr marL="285750" indent="-285750">
              <a:buFont typeface="Arial" panose="020B0604020202020204" pitchFamily="34" charset="0"/>
              <a:buChar char="•"/>
            </a:pPr>
            <a:r>
              <a:rPr lang="it-IT" dirty="0">
                <a:latin typeface="Calibri" panose="020F0502020204030204" pitchFamily="34" charset="0"/>
                <a:cs typeface="Calibri" panose="020F0502020204030204" pitchFamily="34" charset="0"/>
              </a:rPr>
              <a:t>L‘obiettivo è valorizzato e fondamentale, di modo che si ponga sopra ai valori di una compagnia, di un team o di valori individuali?</a:t>
            </a:r>
          </a:p>
          <a:p>
            <a:pPr marL="285750" indent="-285750">
              <a:buFont typeface="Arial" panose="020B0604020202020204" pitchFamily="34" charset="0"/>
              <a:buChar char="•"/>
            </a:pPr>
            <a:r>
              <a:rPr lang="it-IT" dirty="0">
                <a:latin typeface="Calibri" panose="020F0502020204030204" pitchFamily="34" charset="0"/>
                <a:cs typeface="Calibri" panose="020F0502020204030204" pitchFamily="34" charset="0"/>
              </a:rPr>
              <a:t>L‘obiettivo è rivisitabile e </a:t>
            </a:r>
            <a:r>
              <a:rPr lang="it-IT" dirty="0" err="1">
                <a:latin typeface="Calibri" panose="020F0502020204030204" pitchFamily="34" charset="0"/>
                <a:cs typeface="Calibri" panose="020F0502020204030204" pitchFamily="34" charset="0"/>
              </a:rPr>
              <a:t>rianalizzabile</a:t>
            </a:r>
            <a:r>
              <a:rPr lang="it-IT" dirty="0">
                <a:latin typeface="Calibri" panose="020F0502020204030204" pitchFamily="34" charset="0"/>
                <a:cs typeface="Calibri" panose="020F0502020204030204" pitchFamily="34" charset="0"/>
              </a:rPr>
              <a:t>, di modo che tu possa riesaminare la sua applicabilità in un altro momento</a:t>
            </a:r>
            <a:r>
              <a:rPr lang="de-DE" dirty="0">
                <a:latin typeface="Calibri" panose="020F0502020204030204" pitchFamily="34" charset="0"/>
                <a:cs typeface="Calibri" panose="020F0502020204030204" pitchFamily="34" charset="0"/>
              </a:rPr>
              <a:t>?</a:t>
            </a:r>
          </a:p>
        </p:txBody>
      </p:sp>
      <p:sp>
        <p:nvSpPr>
          <p:cNvPr id="45" name="CuadroTexto 34">
            <a:extLst>
              <a:ext uri="{FF2B5EF4-FFF2-40B4-BE49-F238E27FC236}">
                <a16:creationId xmlns:a16="http://schemas.microsoft.com/office/drawing/2014/main" xmlns="" id="{B85E49EC-D93C-48CA-9A56-9BC690DD9975}"/>
              </a:ext>
            </a:extLst>
          </p:cNvPr>
          <p:cNvSpPr txBox="1"/>
          <p:nvPr/>
        </p:nvSpPr>
        <p:spPr>
          <a:xfrm>
            <a:off x="274087" y="1276988"/>
            <a:ext cx="9534931" cy="461665"/>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a:t>
            </a:r>
            <a:r>
              <a:rPr lang="en-GB" altLang="es-ES" sz="2400" b="1" dirty="0">
                <a:solidFill>
                  <a:srgbClr val="0594A9"/>
                </a:solidFill>
                <a:latin typeface="Trebuchet MS" panose="020B0603020202020204" pitchFamily="34" charset="0"/>
                <a:cs typeface="Calibri" panose="020F0502020204030204" pitchFamily="34" charset="0"/>
              </a:rPr>
              <a:t> 2 - </a:t>
            </a:r>
            <a:r>
              <a:rPr lang="en-US" altLang="ko-KR" sz="2400" b="1" dirty="0">
                <a:solidFill>
                  <a:srgbClr val="0594A9"/>
                </a:solidFill>
                <a:latin typeface="Trebuchet MS" panose="020B0603020202020204" pitchFamily="34" charset="0"/>
                <a:cs typeface="Calibri" panose="020F0502020204030204" pitchFamily="34" charset="0"/>
              </a:rPr>
              <a:t>Checklist per </a:t>
            </a:r>
            <a:r>
              <a:rPr lang="it-IT" altLang="ko-KR" sz="2400" b="1" dirty="0">
                <a:solidFill>
                  <a:srgbClr val="0594A9"/>
                </a:solidFill>
                <a:latin typeface="Trebuchet MS" panose="020B0603020202020204" pitchFamily="34" charset="0"/>
                <a:cs typeface="Calibri" panose="020F0502020204030204" pitchFamily="34" charset="0"/>
              </a:rPr>
              <a:t>gli Obiettivi </a:t>
            </a:r>
            <a:r>
              <a:rPr lang="en-US" altLang="ko-KR" sz="2400" b="1" dirty="0">
                <a:solidFill>
                  <a:srgbClr val="0594A9"/>
                </a:solidFill>
                <a:latin typeface="Trebuchet MS" panose="020B0603020202020204" pitchFamily="34" charset="0"/>
                <a:cs typeface="Calibri" panose="020F0502020204030204" pitchFamily="34" charset="0"/>
              </a:rPr>
              <a:t>Agile </a:t>
            </a:r>
            <a:endParaRPr lang="ko-KR" altLang="en-US" sz="2400" b="1" dirty="0">
              <a:solidFill>
                <a:srgbClr val="0594A9"/>
              </a:solidFill>
              <a:latin typeface="Trebuchet MS" panose="020B0603020202020204" pitchFamily="34" charset="0"/>
              <a:cs typeface="Calibri" panose="020F0502020204030204" pitchFamily="34" charset="0"/>
            </a:endParaRPr>
          </a:p>
        </p:txBody>
      </p:sp>
      <p:sp>
        <p:nvSpPr>
          <p:cNvPr id="49" name="Textfeld 48">
            <a:extLst>
              <a:ext uri="{FF2B5EF4-FFF2-40B4-BE49-F238E27FC236}">
                <a16:creationId xmlns:a16="http://schemas.microsoft.com/office/drawing/2014/main" xmlns="" id="{8BC8BA6C-48FC-4E36-85FE-B1B8342E9FE4}"/>
              </a:ext>
            </a:extLst>
          </p:cNvPr>
          <p:cNvSpPr txBox="1"/>
          <p:nvPr/>
        </p:nvSpPr>
        <p:spPr>
          <a:xfrm>
            <a:off x="7784920" y="6283396"/>
            <a:ext cx="3655168" cy="246221"/>
          </a:xfrm>
          <a:prstGeom prst="rect">
            <a:avLst/>
          </a:prstGeom>
          <a:noFill/>
        </p:spPr>
        <p:txBody>
          <a:bodyPr wrap="none" rtlCol="0">
            <a:spAutoFit/>
          </a:bodyPr>
          <a:lstStyle/>
          <a:p>
            <a:r>
              <a:rPr lang="de-DE" sz="1000" dirty="0">
                <a:solidFill>
                  <a:schemeClr val="bg1">
                    <a:lumMod val="75000"/>
                  </a:schemeClr>
                </a:solidFill>
                <a:latin typeface="Calibri" panose="020F0502020204030204" pitchFamily="34" charset="0"/>
                <a:cs typeface="Calibri" panose="020F0502020204030204" pitchFamily="34" charset="0"/>
              </a:rPr>
              <a:t>Source: </a:t>
            </a:r>
            <a:r>
              <a:rPr lang="en-US" sz="1000" dirty="0">
                <a:solidFill>
                  <a:schemeClr val="bg1">
                    <a:lumMod val="75000"/>
                  </a:schemeClr>
                </a:solidFill>
                <a:latin typeface="Calibri" panose="020F0502020204030204" pitchFamily="34" charset="0"/>
                <a:cs typeface="Calibri" panose="020F0502020204030204" pitchFamily="34" charset="0"/>
              </a:rPr>
              <a:t>https://www.infoq.com/articles/agile-goal-setting-appelo/</a:t>
            </a:r>
            <a:endParaRPr lang="de-DE" sz="1000" dirty="0">
              <a:solidFill>
                <a:schemeClr val="bg1">
                  <a:lumMod val="75000"/>
                </a:schemeClr>
              </a:solidFill>
              <a:latin typeface="Calibri" panose="020F0502020204030204" pitchFamily="34" charset="0"/>
              <a:cs typeface="Calibri" panose="020F0502020204030204" pitchFamily="34" charset="0"/>
            </a:endParaRPr>
          </a:p>
        </p:txBody>
      </p:sp>
      <p:sp>
        <p:nvSpPr>
          <p:cNvPr id="16" name="TextBox 3"/>
          <p:cNvSpPr txBox="1"/>
          <p:nvPr/>
        </p:nvSpPr>
        <p:spPr>
          <a:xfrm>
            <a:off x="5247862" y="110974"/>
            <a:ext cx="6596948" cy="1077218"/>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 4 – Checklist obiettivi Agile </a:t>
            </a:r>
          </a:p>
          <a:p>
            <a:endParaRPr lang="en-US" altLang="ko-KR" sz="3200" b="1" dirty="0">
              <a:solidFill>
                <a:srgbClr val="F36A0D"/>
              </a:solidFill>
              <a:latin typeface="Trebuchet MS" panose="020B0603020202020204" pitchFamily="34" charset="0"/>
              <a:cs typeface="Arial" pitchFamily="34" charset="0"/>
            </a:endParaRPr>
          </a:p>
        </p:txBody>
      </p:sp>
      <p:sp>
        <p:nvSpPr>
          <p:cNvPr id="24"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25"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26" name="Immagin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8212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xmlns="" id="{07240AA2-280D-43C9-A8A6-4FA0CBEBDCCB}"/>
              </a:ext>
            </a:extLst>
          </p:cNvPr>
          <p:cNvGrpSpPr/>
          <p:nvPr/>
        </p:nvGrpSpPr>
        <p:grpSpPr>
          <a:xfrm rot="10800000">
            <a:off x="4662817" y="3999961"/>
            <a:ext cx="540000" cy="1692000"/>
            <a:chOff x="5355771" y="1915886"/>
            <a:chExt cx="540000" cy="1692000"/>
          </a:xfrm>
        </p:grpSpPr>
        <p:sp>
          <p:nvSpPr>
            <p:cNvPr id="4" name="Freeform 10">
              <a:extLst>
                <a:ext uri="{FF2B5EF4-FFF2-40B4-BE49-F238E27FC236}">
                  <a16:creationId xmlns:a16="http://schemas.microsoft.com/office/drawing/2014/main" xmlns="" id="{27AA1C9A-5445-44E7-B4D4-7B29CE1BEF9B}"/>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 name="Isosceles Triangle 14">
              <a:extLst>
                <a:ext uri="{FF2B5EF4-FFF2-40B4-BE49-F238E27FC236}">
                  <a16:creationId xmlns:a16="http://schemas.microsoft.com/office/drawing/2014/main" xmlns="" id="{3ABACA8C-DA3D-44D7-9C97-60DFD2EFF463}"/>
                </a:ext>
              </a:extLst>
            </p:cNvPr>
            <p:cNvSpPr/>
            <p:nvPr/>
          </p:nvSpPr>
          <p:spPr>
            <a:xfrm>
              <a:off x="5522720" y="2214804"/>
              <a:ext cx="250588" cy="2160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Trapezoid 18">
            <a:extLst>
              <a:ext uri="{FF2B5EF4-FFF2-40B4-BE49-F238E27FC236}">
                <a16:creationId xmlns:a16="http://schemas.microsoft.com/office/drawing/2014/main" xmlns="" id="{CD5CD6B5-3733-426D-9033-876233B465EB}"/>
              </a:ext>
            </a:extLst>
          </p:cNvPr>
          <p:cNvSpPr/>
          <p:nvPr/>
        </p:nvSpPr>
        <p:spPr>
          <a:xfrm rot="10800000">
            <a:off x="4978329" y="3426589"/>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7" name="Oval 13">
            <a:extLst>
              <a:ext uri="{FF2B5EF4-FFF2-40B4-BE49-F238E27FC236}">
                <a16:creationId xmlns:a16="http://schemas.microsoft.com/office/drawing/2014/main" xmlns="" id="{B83EDAC6-9273-4970-B62E-89EE2FCC9740}"/>
              </a:ext>
            </a:extLst>
          </p:cNvPr>
          <p:cNvSpPr/>
          <p:nvPr/>
        </p:nvSpPr>
        <p:spPr>
          <a:xfrm>
            <a:off x="7519093" y="1828927"/>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xmlns="" id="{5AB7BC39-D346-4530-A87C-0CFF6692B3F7}"/>
              </a:ext>
            </a:extLst>
          </p:cNvPr>
          <p:cNvGrpSpPr/>
          <p:nvPr/>
        </p:nvGrpSpPr>
        <p:grpSpPr>
          <a:xfrm>
            <a:off x="6973551" y="2249253"/>
            <a:ext cx="540000" cy="1692000"/>
            <a:chOff x="5355771" y="1915886"/>
            <a:chExt cx="540000" cy="1692000"/>
          </a:xfrm>
        </p:grpSpPr>
        <p:sp>
          <p:nvSpPr>
            <p:cNvPr id="9" name="Freeform 10">
              <a:extLst>
                <a:ext uri="{FF2B5EF4-FFF2-40B4-BE49-F238E27FC236}">
                  <a16:creationId xmlns:a16="http://schemas.microsoft.com/office/drawing/2014/main" xmlns="" id="{0003EEE5-C4F8-4F99-81D0-7D2AF7654A97}"/>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xmlns="" id="{5A0DFEEA-EC15-42C6-B76D-6997D1BCEE60}"/>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1" name="Group 17">
            <a:extLst>
              <a:ext uri="{FF2B5EF4-FFF2-40B4-BE49-F238E27FC236}">
                <a16:creationId xmlns:a16="http://schemas.microsoft.com/office/drawing/2014/main" xmlns="" id="{8F5F82D8-5269-4B84-9EF6-D944450F45AD}"/>
              </a:ext>
            </a:extLst>
          </p:cNvPr>
          <p:cNvGrpSpPr/>
          <p:nvPr/>
        </p:nvGrpSpPr>
        <p:grpSpPr>
          <a:xfrm>
            <a:off x="5423596" y="4750456"/>
            <a:ext cx="2520000" cy="576000"/>
            <a:chOff x="4016829" y="4452257"/>
            <a:chExt cx="2520000" cy="576000"/>
          </a:xfrm>
        </p:grpSpPr>
        <p:sp>
          <p:nvSpPr>
            <p:cNvPr id="12" name="Freeform 15">
              <a:extLst>
                <a:ext uri="{FF2B5EF4-FFF2-40B4-BE49-F238E27FC236}">
                  <a16:creationId xmlns:a16="http://schemas.microsoft.com/office/drawing/2014/main" xmlns="" id="{988413CF-8202-4BC5-9285-E912FD2A966B}"/>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xmlns="" id="{4549CD6D-B541-4D21-A13B-EAF93356E37F}"/>
                </a:ext>
              </a:extLst>
            </p:cNvPr>
            <p:cNvSpPr/>
            <p:nvPr/>
          </p:nvSpPr>
          <p:spPr>
            <a:xfrm rot="16200000" flipV="1">
              <a:off x="5872735" y="4613873"/>
              <a:ext cx="250588" cy="2160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Oval 26">
            <a:extLst>
              <a:ext uri="{FF2B5EF4-FFF2-40B4-BE49-F238E27FC236}">
                <a16:creationId xmlns:a16="http://schemas.microsoft.com/office/drawing/2014/main" xmlns="" id="{0EC6C060-DBB8-423B-91A0-E97D340DB5D4}"/>
              </a:ext>
            </a:extLst>
          </p:cNvPr>
          <p:cNvSpPr/>
          <p:nvPr/>
        </p:nvSpPr>
        <p:spPr>
          <a:xfrm>
            <a:off x="7580249" y="5304186"/>
            <a:ext cx="792088" cy="79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 name="Oval 31">
            <a:extLst>
              <a:ext uri="{FF2B5EF4-FFF2-40B4-BE49-F238E27FC236}">
                <a16:creationId xmlns:a16="http://schemas.microsoft.com/office/drawing/2014/main" xmlns="" id="{7FB9D9D9-C93D-4FEF-9DDB-20110FE3FDB6}"/>
              </a:ext>
            </a:extLst>
          </p:cNvPr>
          <p:cNvSpPr/>
          <p:nvPr/>
        </p:nvSpPr>
        <p:spPr>
          <a:xfrm>
            <a:off x="3892957" y="5304186"/>
            <a:ext cx="792088"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xmlns="" id="{E8A16DBE-01D2-4D49-8F46-6BED5147B1F6}"/>
              </a:ext>
            </a:extLst>
          </p:cNvPr>
          <p:cNvSpPr/>
          <p:nvPr/>
        </p:nvSpPr>
        <p:spPr>
          <a:xfrm>
            <a:off x="3921814" y="1873282"/>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xmlns="" id="{3730CB2B-8538-47E4-8826-47A5F10216F8}"/>
              </a:ext>
            </a:extLst>
          </p:cNvPr>
          <p:cNvSpPr txBox="1"/>
          <p:nvPr/>
        </p:nvSpPr>
        <p:spPr>
          <a:xfrm>
            <a:off x="5435820" y="3442029"/>
            <a:ext cx="1312102" cy="830997"/>
          </a:xfrm>
          <a:prstGeom prst="rect">
            <a:avLst/>
          </a:prstGeom>
          <a:noFill/>
        </p:spPr>
        <p:txBody>
          <a:bodyPr wrap="square" rtlCol="0">
            <a:spAutoFit/>
          </a:bodyPr>
          <a:lstStyle/>
          <a:p>
            <a:pPr algn="ctr"/>
            <a:r>
              <a:rPr lang="it-IT" altLang="ko-KR" sz="16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Agile Management per Obiettivi</a:t>
            </a:r>
            <a:endParaRPr lang="it-IT" altLang="ko-KR" sz="1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8" name="Rectangle 19">
            <a:extLst>
              <a:ext uri="{FF2B5EF4-FFF2-40B4-BE49-F238E27FC236}">
                <a16:creationId xmlns:a16="http://schemas.microsoft.com/office/drawing/2014/main" xmlns="" id="{057712E1-93E1-46B6-BE4E-A93662A466EA}"/>
              </a:ext>
            </a:extLst>
          </p:cNvPr>
          <p:cNvSpPr>
            <a:spLocks noChangeAspect="1"/>
          </p:cNvSpPr>
          <p:nvPr/>
        </p:nvSpPr>
        <p:spPr>
          <a:xfrm>
            <a:off x="4130052" y="2027498"/>
            <a:ext cx="375614" cy="483656"/>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9" name="Isosceles Triangle 22">
            <a:extLst>
              <a:ext uri="{FF2B5EF4-FFF2-40B4-BE49-F238E27FC236}">
                <a16:creationId xmlns:a16="http://schemas.microsoft.com/office/drawing/2014/main" xmlns="" id="{C7870029-9B09-427D-972C-7E1AF0C676A0}"/>
              </a:ext>
            </a:extLst>
          </p:cNvPr>
          <p:cNvSpPr>
            <a:spLocks noChangeAspect="1"/>
          </p:cNvSpPr>
          <p:nvPr/>
        </p:nvSpPr>
        <p:spPr>
          <a:xfrm rot="19800000">
            <a:off x="4093958" y="5470666"/>
            <a:ext cx="459205" cy="4591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4">
            <a:extLst>
              <a:ext uri="{FF2B5EF4-FFF2-40B4-BE49-F238E27FC236}">
                <a16:creationId xmlns:a16="http://schemas.microsoft.com/office/drawing/2014/main" xmlns="" id="{E1B9C688-5D27-408E-857F-85CB4ABDDFDF}"/>
              </a:ext>
            </a:extLst>
          </p:cNvPr>
          <p:cNvSpPr/>
          <p:nvPr/>
        </p:nvSpPr>
        <p:spPr>
          <a:xfrm>
            <a:off x="7715494" y="2027499"/>
            <a:ext cx="399286" cy="409183"/>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1" name="Rectangle 5">
            <a:extLst>
              <a:ext uri="{FF2B5EF4-FFF2-40B4-BE49-F238E27FC236}">
                <a16:creationId xmlns:a16="http://schemas.microsoft.com/office/drawing/2014/main" xmlns="" id="{C1FA6FAD-0606-452F-8CFC-FE78C78C46B3}"/>
              </a:ext>
            </a:extLst>
          </p:cNvPr>
          <p:cNvSpPr>
            <a:spLocks noChangeAspect="1"/>
          </p:cNvSpPr>
          <p:nvPr/>
        </p:nvSpPr>
        <p:spPr>
          <a:xfrm>
            <a:off x="7784920" y="5500758"/>
            <a:ext cx="399243" cy="398945"/>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22" name="그룹 92">
            <a:extLst>
              <a:ext uri="{FF2B5EF4-FFF2-40B4-BE49-F238E27FC236}">
                <a16:creationId xmlns:a16="http://schemas.microsoft.com/office/drawing/2014/main" xmlns="" id="{F8D23210-CC46-4D12-AA1A-C840A788BD90}"/>
              </a:ext>
            </a:extLst>
          </p:cNvPr>
          <p:cNvGrpSpPr/>
          <p:nvPr/>
        </p:nvGrpSpPr>
        <p:grpSpPr>
          <a:xfrm>
            <a:off x="8395230" y="1877520"/>
            <a:ext cx="3204001" cy="1856985"/>
            <a:chOff x="3556042" y="1744979"/>
            <a:chExt cx="3240001" cy="1856985"/>
          </a:xfrm>
        </p:grpSpPr>
        <p:sp>
          <p:nvSpPr>
            <p:cNvPr id="23" name="TextBox 22">
              <a:extLst>
                <a:ext uri="{FF2B5EF4-FFF2-40B4-BE49-F238E27FC236}">
                  <a16:creationId xmlns:a16="http://schemas.microsoft.com/office/drawing/2014/main" xmlns="" id="{486819C7-F507-4DAF-8C38-BAF908D84DD2}"/>
                </a:ext>
              </a:extLst>
            </p:cNvPr>
            <p:cNvSpPr txBox="1"/>
            <p:nvPr/>
          </p:nvSpPr>
          <p:spPr>
            <a:xfrm>
              <a:off x="3556043" y="2032304"/>
              <a:ext cx="3240000" cy="1569660"/>
            </a:xfrm>
            <a:prstGeom prst="rect">
              <a:avLst/>
            </a:prstGeom>
            <a:noFill/>
          </p:spPr>
          <p:txBody>
            <a:bodyPr wrap="square" rtlCol="0">
              <a:spAutoFit/>
            </a:bodyPr>
            <a:lstStyle/>
            <a:p>
              <a:pPr algn="just"/>
              <a:r>
                <a:rPr lang="it-IT"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Agile è una filosofia, un approccio, che viene applicato attraverso metodologie specifiche (</a:t>
              </a:r>
              <a:r>
                <a:rPr lang="it-IT"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Scrum</a:t>
              </a:r>
              <a:r>
                <a:rPr lang="it-IT"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OKR..) e comprende un insieme di metodi e pratiche che partono dal Manifesto Agile (2001); pianificazione, test e integrazione continua: il risultato viene consegnato attraverso brevi cicli di lavoro (Sprint); </a:t>
              </a:r>
            </a:p>
            <a:p>
              <a:pPr algn="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xmlns="" id="{68560678-615B-49C8-A0CF-CF5043A858BB}"/>
                </a:ext>
              </a:extLst>
            </p:cNvPr>
            <p:cNvSpPr txBox="1"/>
            <p:nvPr/>
          </p:nvSpPr>
          <p:spPr>
            <a:xfrm>
              <a:off x="3556042" y="1744979"/>
              <a:ext cx="3240000" cy="307777"/>
            </a:xfrm>
            <a:prstGeom prst="rect">
              <a:avLst/>
            </a:prstGeom>
            <a:noFill/>
          </p:spPr>
          <p:txBody>
            <a:bodyPr wrap="square" rtlCol="0">
              <a:spAutoFit/>
            </a:bodyPr>
            <a:lstStyle/>
            <a:p>
              <a:r>
                <a:rPr lang="it-IT"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Approccio Agile </a:t>
              </a:r>
              <a:endParaRPr lang="ko-KR" alt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25" name="그룹 95">
            <a:extLst>
              <a:ext uri="{FF2B5EF4-FFF2-40B4-BE49-F238E27FC236}">
                <a16:creationId xmlns:a16="http://schemas.microsoft.com/office/drawing/2014/main" xmlns="" id="{F470005F-A75D-49C7-8DF0-EB227EC00F04}"/>
              </a:ext>
            </a:extLst>
          </p:cNvPr>
          <p:cNvGrpSpPr/>
          <p:nvPr/>
        </p:nvGrpSpPr>
        <p:grpSpPr>
          <a:xfrm>
            <a:off x="8395230" y="5141069"/>
            <a:ext cx="3204000" cy="1302988"/>
            <a:chOff x="3556042" y="1744979"/>
            <a:chExt cx="3240000" cy="1302988"/>
          </a:xfrm>
        </p:grpSpPr>
        <p:sp>
          <p:nvSpPr>
            <p:cNvPr id="26" name="TextBox 25">
              <a:extLst>
                <a:ext uri="{FF2B5EF4-FFF2-40B4-BE49-F238E27FC236}">
                  <a16:creationId xmlns:a16="http://schemas.microsoft.com/office/drawing/2014/main" xmlns="" id="{EFA14C89-1E0D-4506-8317-336720BDDB41}"/>
                </a:ext>
              </a:extLst>
            </p:cNvPr>
            <p:cNvSpPr txBox="1"/>
            <p:nvPr/>
          </p:nvSpPr>
          <p:spPr>
            <a:xfrm>
              <a:off x="3556042" y="2032304"/>
              <a:ext cx="3240000" cy="1015663"/>
            </a:xfrm>
            <a:prstGeom prst="rect">
              <a:avLst/>
            </a:prstGeom>
            <a:noFill/>
          </p:spPr>
          <p:txBody>
            <a:bodyPr wrap="square" rtlCol="0">
              <a:spAutoFit/>
            </a:bodyPr>
            <a:lstStyle/>
            <a:p>
              <a:pPr algn="just"/>
              <a:r>
                <a:rPr lang="it-IT"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Organizzazioni tradizionali Vs Agile, 5 livelli di pianificazione Agile: Pianificazione giornaliera, Interazione, Rilascio, Roadmap del prodotto, Visione del prodotto; OKR come esempio di metodologia agile</a:t>
              </a:r>
              <a:endParaRPr lang="ko-KR" altLang="en-US"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endParaRPr>
            </a:p>
          </p:txBody>
        </p:sp>
        <p:sp>
          <p:nvSpPr>
            <p:cNvPr id="27" name="TextBox 26">
              <a:extLst>
                <a:ext uri="{FF2B5EF4-FFF2-40B4-BE49-F238E27FC236}">
                  <a16:creationId xmlns:a16="http://schemas.microsoft.com/office/drawing/2014/main" xmlns="" id="{8C7CCA79-1A87-4816-A1B2-0D71C3624891}"/>
                </a:ext>
              </a:extLst>
            </p:cNvPr>
            <p:cNvSpPr txBox="1"/>
            <p:nvPr/>
          </p:nvSpPr>
          <p:spPr>
            <a:xfrm>
              <a:off x="3556042" y="1744979"/>
              <a:ext cx="3240000" cy="307777"/>
            </a:xfrm>
            <a:prstGeom prst="rect">
              <a:avLst/>
            </a:prstGeom>
            <a:noFill/>
          </p:spPr>
          <p:txBody>
            <a:bodyPr wrap="square" rtlCol="0">
              <a:spAutoFit/>
            </a:bodyPr>
            <a:lstStyle/>
            <a:p>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Agile (R)Evolution</a:t>
              </a:r>
              <a:endParaRPr lang="ko-KR" alt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28" name="그룹 98">
            <a:extLst>
              <a:ext uri="{FF2B5EF4-FFF2-40B4-BE49-F238E27FC236}">
                <a16:creationId xmlns:a16="http://schemas.microsoft.com/office/drawing/2014/main" xmlns="" id="{37F76818-40FB-4040-AFC3-346D0816F480}"/>
              </a:ext>
            </a:extLst>
          </p:cNvPr>
          <p:cNvGrpSpPr/>
          <p:nvPr/>
        </p:nvGrpSpPr>
        <p:grpSpPr>
          <a:xfrm>
            <a:off x="609513" y="5141069"/>
            <a:ext cx="3204000" cy="933656"/>
            <a:chOff x="3556042" y="1744979"/>
            <a:chExt cx="3240000" cy="933656"/>
          </a:xfrm>
        </p:grpSpPr>
        <p:sp>
          <p:nvSpPr>
            <p:cNvPr id="29" name="TextBox 28">
              <a:extLst>
                <a:ext uri="{FF2B5EF4-FFF2-40B4-BE49-F238E27FC236}">
                  <a16:creationId xmlns:a16="http://schemas.microsoft.com/office/drawing/2014/main" xmlns="" id="{C13CD065-15A8-4A8F-9D02-054DED4A6A1D}"/>
                </a:ext>
              </a:extLst>
            </p:cNvPr>
            <p:cNvSpPr txBox="1"/>
            <p:nvPr/>
          </p:nvSpPr>
          <p:spPr>
            <a:xfrm>
              <a:off x="3556042" y="2032304"/>
              <a:ext cx="3240000" cy="646331"/>
            </a:xfrm>
            <a:prstGeom prst="rect">
              <a:avLst/>
            </a:prstGeom>
            <a:noFill/>
          </p:spPr>
          <p:txBody>
            <a:bodyPr wrap="square" rtlCol="0">
              <a:spAutoFit/>
            </a:bodyPr>
            <a:lstStyle/>
            <a:p>
              <a:pPr algn="just"/>
              <a:r>
                <a:rPr lang="it-IT"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cosa rende un obiettivo un obiettivo agile, una lista di domande utili per un'identificazione di successo</a:t>
              </a:r>
              <a:endParaRPr lang="ko-KR" altLang="en-US"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endParaRPr>
            </a:p>
          </p:txBody>
        </p:sp>
        <p:sp>
          <p:nvSpPr>
            <p:cNvPr id="30" name="TextBox 29">
              <a:extLst>
                <a:ext uri="{FF2B5EF4-FFF2-40B4-BE49-F238E27FC236}">
                  <a16:creationId xmlns:a16="http://schemas.microsoft.com/office/drawing/2014/main" xmlns="" id="{D5F45B1C-C903-4F1F-884A-400102CFBF07}"/>
                </a:ext>
              </a:extLst>
            </p:cNvPr>
            <p:cNvSpPr txBox="1"/>
            <p:nvPr/>
          </p:nvSpPr>
          <p:spPr>
            <a:xfrm>
              <a:off x="3556042" y="1744979"/>
              <a:ext cx="3240000" cy="307777"/>
            </a:xfrm>
            <a:prstGeom prst="rect">
              <a:avLst/>
            </a:prstGeom>
            <a:noFill/>
          </p:spPr>
          <p:txBody>
            <a:bodyPr wrap="square" rtlCol="0">
              <a:spAutoFit/>
            </a:bodyPr>
            <a:lstStyle/>
            <a:p>
              <a:pPr algn="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Checklist per </a:t>
              </a:r>
              <a:r>
                <a:rPr lang="it-IT"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Obiettivi</a:t>
              </a: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Agile</a:t>
              </a:r>
              <a:endParaRPr lang="ko-KR" alt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1" name="그룹 101">
            <a:extLst>
              <a:ext uri="{FF2B5EF4-FFF2-40B4-BE49-F238E27FC236}">
                <a16:creationId xmlns:a16="http://schemas.microsoft.com/office/drawing/2014/main" xmlns="" id="{9287C658-95C2-4283-9D93-A2ECFA342246}"/>
              </a:ext>
            </a:extLst>
          </p:cNvPr>
          <p:cNvGrpSpPr/>
          <p:nvPr/>
        </p:nvGrpSpPr>
        <p:grpSpPr>
          <a:xfrm>
            <a:off x="609513" y="1783220"/>
            <a:ext cx="3204000" cy="1672320"/>
            <a:chOff x="3556042" y="1744979"/>
            <a:chExt cx="3240000" cy="1672320"/>
          </a:xfrm>
        </p:grpSpPr>
        <p:sp>
          <p:nvSpPr>
            <p:cNvPr id="32" name="TextBox 31">
              <a:extLst>
                <a:ext uri="{FF2B5EF4-FFF2-40B4-BE49-F238E27FC236}">
                  <a16:creationId xmlns:a16="http://schemas.microsoft.com/office/drawing/2014/main" xmlns="" id="{EA60D1BD-7155-4424-9EB4-138AD08DA7CC}"/>
                </a:ext>
              </a:extLst>
            </p:cNvPr>
            <p:cNvSpPr txBox="1"/>
            <p:nvPr/>
          </p:nvSpPr>
          <p:spPr>
            <a:xfrm>
              <a:off x="3556042" y="2032304"/>
              <a:ext cx="3240000" cy="1384995"/>
            </a:xfrm>
            <a:prstGeom prst="rect">
              <a:avLst/>
            </a:prstGeom>
            <a:noFill/>
          </p:spPr>
          <p:txBody>
            <a:bodyPr wrap="square" rtlCol="0">
              <a:spAutoFit/>
            </a:bodyPr>
            <a:lstStyle/>
            <a:p>
              <a:pPr algn="just"/>
              <a:r>
                <a:rPr lang="it-IT"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Un metodo popolare e convincente per definire obiettivi SMART e monitorare i progressi verso il loro raggiungimento. Di solito, gli obiettivi sono collegati a bonus economici; Processo MBO: Definizione degli obiettivi, coinvolgimento delle squadre, assegnazione dei ruoli; misurazione; verifica</a:t>
              </a:r>
              <a:r>
                <a:rPr lang="de-DE"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a:t>
              </a:r>
              <a:endParaRPr lang="ko-KR" altLang="en-US"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endParaRPr>
            </a:p>
          </p:txBody>
        </p:sp>
        <p:sp>
          <p:nvSpPr>
            <p:cNvPr id="33" name="TextBox 32">
              <a:extLst>
                <a:ext uri="{FF2B5EF4-FFF2-40B4-BE49-F238E27FC236}">
                  <a16:creationId xmlns:a16="http://schemas.microsoft.com/office/drawing/2014/main" xmlns="" id="{AD30AB85-C52B-4737-BCC1-494A49C87B53}"/>
                </a:ext>
              </a:extLst>
            </p:cNvPr>
            <p:cNvSpPr txBox="1"/>
            <p:nvPr/>
          </p:nvSpPr>
          <p:spPr>
            <a:xfrm>
              <a:off x="3556042" y="1744979"/>
              <a:ext cx="3240000" cy="307777"/>
            </a:xfrm>
            <a:prstGeom prst="rect">
              <a:avLst/>
            </a:prstGeom>
            <a:noFill/>
          </p:spPr>
          <p:txBody>
            <a:bodyPr wrap="square" rtlCol="0">
              <a:spAutoFit/>
            </a:bodyPr>
            <a:lstStyle/>
            <a:p>
              <a:pPr algn="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Management per </a:t>
              </a:r>
              <a:r>
                <a:rPr lang="it-IT"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Obiettivi </a:t>
              </a:r>
              <a:endParaRPr lang="it-IT" altLang="ko-KR" sz="14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4" name="Group 17">
            <a:extLst>
              <a:ext uri="{FF2B5EF4-FFF2-40B4-BE49-F238E27FC236}">
                <a16:creationId xmlns:a16="http://schemas.microsoft.com/office/drawing/2014/main" xmlns="" id="{6200B0FF-285A-4AE8-B66E-98761EAE015C}"/>
              </a:ext>
            </a:extLst>
          </p:cNvPr>
          <p:cNvGrpSpPr/>
          <p:nvPr/>
        </p:nvGrpSpPr>
        <p:grpSpPr>
          <a:xfrm rot="10800000">
            <a:off x="4307817" y="2683882"/>
            <a:ext cx="2520000" cy="576000"/>
            <a:chOff x="4016829" y="4452257"/>
            <a:chExt cx="2520000" cy="576000"/>
          </a:xfrm>
        </p:grpSpPr>
        <p:sp>
          <p:nvSpPr>
            <p:cNvPr id="35" name="Freeform 15">
              <a:extLst>
                <a:ext uri="{FF2B5EF4-FFF2-40B4-BE49-F238E27FC236}">
                  <a16:creationId xmlns:a16="http://schemas.microsoft.com/office/drawing/2014/main" xmlns="" id="{974E84FE-CD57-46FC-AA9A-A10BC4208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xmlns="" id="{5C2E1455-6506-49A6-996B-15A62E713863}"/>
                </a:ext>
              </a:extLst>
            </p:cNvPr>
            <p:cNvSpPr/>
            <p:nvPr/>
          </p:nvSpPr>
          <p:spPr>
            <a:xfrm rot="16200000" flipV="1">
              <a:off x="5872735" y="4605081"/>
              <a:ext cx="250588" cy="2160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9" name="Imagen 38">
            <a:extLst>
              <a:ext uri="{FF2B5EF4-FFF2-40B4-BE49-F238E27FC236}">
                <a16:creationId xmlns:a16="http://schemas.microsoft.com/office/drawing/2014/main" xmlns="" id="{F9958263-9FCA-4445-9DD3-588F57AEC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41"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Riassumendo</a:t>
            </a:r>
            <a:endParaRPr lang="it-IT" altLang="ko-KR" sz="2400" b="1" dirty="0">
              <a:solidFill>
                <a:srgbClr val="F36A0D"/>
              </a:solidFill>
              <a:latin typeface="Trebuchet MS" panose="020B0603020202020204" pitchFamily="34" charset="0"/>
              <a:cs typeface="Arial" pitchFamily="34" charset="0"/>
            </a:endParaRPr>
          </a:p>
        </p:txBody>
      </p:sp>
      <p:sp>
        <p:nvSpPr>
          <p:cNvPr id="4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4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45" name="Immagin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464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rgbClr val="F5B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71942" y="2023154"/>
            <a:ext cx="4752000" cy="1908000"/>
          </a:xfrm>
          <a:prstGeom prst="snip1Rect">
            <a:avLst>
              <a:gd name="adj" fmla="val 50000"/>
            </a:avLst>
          </a:prstGeom>
          <a:solidFill>
            <a:schemeClr val="bg1"/>
          </a:solidFill>
          <a:ln w="63500">
            <a:solidFill>
              <a:srgbClr val="A2D3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43582" y="4173895"/>
            <a:ext cx="4752000" cy="1908000"/>
          </a:xfrm>
          <a:prstGeom prst="snip1Rect">
            <a:avLst>
              <a:gd name="adj" fmla="val 50000"/>
            </a:avLst>
          </a:prstGeom>
          <a:solidFill>
            <a:schemeClr val="bg1"/>
          </a:solidFill>
          <a:ln w="635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rgbClr val="0684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929268" y="3349056"/>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5229370" y="3590711"/>
            <a:ext cx="1924555" cy="39452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Alla fine di questo modulo sarai in </a:t>
            </a:r>
          </a:p>
          <a:p>
            <a:pPr marL="0" indent="0" algn="ctr">
              <a:buNone/>
            </a:pPr>
            <a:r>
              <a:rPr lang="it-IT"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grado di:</a:t>
            </a:r>
          </a:p>
          <a:p>
            <a:pPr algn="just"/>
            <a:endParaRPr lang="en-GB" sz="1800" b="1" dirty="0">
              <a:latin typeface="Calibri" panose="020F0502020204030204" pitchFamily="34" charset="0"/>
              <a:cs typeface="Times New Roman" panose="02020603050405020304" pitchFamily="18"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1209816" y="2240398"/>
            <a:ext cx="3552181" cy="1388315"/>
            <a:chOff x="270023" y="1638319"/>
            <a:chExt cx="2605241" cy="1402204"/>
          </a:xfrm>
        </p:grpSpPr>
        <p:sp>
          <p:nvSpPr>
            <p:cNvPr id="17" name="TextBox 16">
              <a:extLst>
                <a:ext uri="{FF2B5EF4-FFF2-40B4-BE49-F238E27FC236}">
                  <a16:creationId xmlns:a16="http://schemas.microsoft.com/office/drawing/2014/main" xmlns="" id="{03641E54-9A51-483C-894C-2671D16D46FE}"/>
                </a:ext>
              </a:extLst>
            </p:cNvPr>
            <p:cNvSpPr txBox="1"/>
            <p:nvPr/>
          </p:nvSpPr>
          <p:spPr>
            <a:xfrm>
              <a:off x="270023" y="1638319"/>
              <a:ext cx="2605241" cy="466284"/>
            </a:xfrm>
            <a:prstGeom prst="rect">
              <a:avLst/>
            </a:prstGeom>
            <a:noFill/>
          </p:spPr>
          <p:txBody>
            <a:bodyPr wrap="square" rtlCol="0">
              <a:spAutoFit/>
            </a:bodyPr>
            <a:lstStyle/>
            <a:p>
              <a:r>
                <a:rPr lang="it-IT" altLang="ko-KR" sz="1200" b="1" dirty="0">
                  <a:solidFill>
                    <a:schemeClr val="tx1">
                      <a:lumMod val="75000"/>
                      <a:lumOff val="25000"/>
                    </a:schemeClr>
                  </a:solidFill>
                  <a:cs typeface="Arial" pitchFamily="34" charset="0"/>
                </a:rPr>
                <a:t>Cosa si intende per gestione per obiettivi e perché la metodologia MBO a volte fallisce</a:t>
              </a:r>
              <a:endParaRPr lang="ko-KR" altLang="en-US" sz="1200"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xmlns="" id="{6E35B883-605C-4BB5-A78D-B08AFC8FAE6A}"/>
                </a:ext>
              </a:extLst>
            </p:cNvPr>
            <p:cNvSpPr txBox="1"/>
            <p:nvPr/>
          </p:nvSpPr>
          <p:spPr>
            <a:xfrm>
              <a:off x="270024" y="2201211"/>
              <a:ext cx="2396379" cy="839312"/>
            </a:xfrm>
            <a:prstGeom prst="rect">
              <a:avLst/>
            </a:prstGeom>
            <a:noFill/>
          </p:spPr>
          <p:txBody>
            <a:bodyPr wrap="square" rtlCol="0">
              <a:spAutoFit/>
            </a:bodyPr>
            <a:lstStyle/>
            <a:p>
              <a:pPr algn="just"/>
              <a:r>
                <a:rPr lang="it-IT" altLang="ko-KR" sz="1200" dirty="0">
                  <a:solidFill>
                    <a:schemeClr val="tx1">
                      <a:lumMod val="75000"/>
                      <a:lumOff val="25000"/>
                    </a:schemeClr>
                  </a:solidFill>
                  <a:cs typeface="Arial" pitchFamily="34" charset="0"/>
                </a:rPr>
                <a:t>Si sostiene che assegnando obiettivi specifici e misurabili e un bonus corrispondente per il loro raggiungimento, il rendimento aumenta. </a:t>
              </a:r>
            </a:p>
            <a:p>
              <a:pPr algn="just"/>
              <a:r>
                <a:rPr lang="it-IT" altLang="ko-KR" sz="1200" dirty="0">
                  <a:solidFill>
                    <a:schemeClr val="tx1">
                      <a:lumMod val="75000"/>
                      <a:lumOff val="25000"/>
                    </a:schemeClr>
                  </a:solidFill>
                  <a:cs typeface="Arial" pitchFamily="34" charset="0"/>
                </a:rPr>
                <a:t>Ma è davvero così?</a:t>
              </a:r>
              <a:endParaRPr lang="ko-KR" altLang="en-US" sz="1200" dirty="0">
                <a:solidFill>
                  <a:schemeClr val="tx1">
                    <a:lumMod val="75000"/>
                    <a:lumOff val="25000"/>
                  </a:schemeClr>
                </a:solidFill>
                <a:cs typeface="Arial" pitchFamily="34" charset="0"/>
              </a:endParaRP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1209816" y="4377919"/>
            <a:ext cx="3632866" cy="1656149"/>
            <a:chOff x="113504" y="1638319"/>
            <a:chExt cx="3222809" cy="1672708"/>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113504" y="2098697"/>
              <a:ext cx="3062208" cy="1212330"/>
            </a:xfrm>
            <a:prstGeom prst="rect">
              <a:avLst/>
            </a:prstGeom>
            <a:noFill/>
          </p:spPr>
          <p:txBody>
            <a:bodyPr wrap="square" rtlCol="0">
              <a:spAutoFit/>
            </a:bodyPr>
            <a:lstStyle/>
            <a:p>
              <a:r>
                <a:rPr lang="it-IT" altLang="ko-KR" sz="1200" dirty="0">
                  <a:solidFill>
                    <a:schemeClr val="tx1">
                      <a:lumMod val="75000"/>
                      <a:lumOff val="25000"/>
                    </a:schemeClr>
                  </a:solidFill>
                  <a:cs typeface="Arial" pitchFamily="34" charset="0"/>
                </a:rPr>
                <a:t>Sempre più aziende stanno voltando le spalle all'impostazione tradizionale degli obiettivi e adattando invece concetti alternativi come gli OKR (Obiettivi e Risultati Chiave). Cosa c'è dietro questo approccio, come si differenzia dai metodi tradizionali e quali sono i vantaggi?</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113504" y="1638319"/>
              <a:ext cx="3222809" cy="466282"/>
            </a:xfrm>
            <a:prstGeom prst="rect">
              <a:avLst/>
            </a:prstGeom>
            <a:noFill/>
          </p:spPr>
          <p:txBody>
            <a:bodyPr wrap="square" rtlCol="0">
              <a:spAutoFit/>
            </a:bodyPr>
            <a:lstStyle/>
            <a:p>
              <a:r>
                <a:rPr lang="it-IT" altLang="ko-KR" sz="1200" b="1" dirty="0">
                  <a:solidFill>
                    <a:schemeClr val="tx1">
                      <a:lumMod val="75000"/>
                      <a:lumOff val="25000"/>
                    </a:schemeClr>
                  </a:solidFill>
                  <a:cs typeface="Arial" pitchFamily="34" charset="0"/>
                </a:rPr>
                <a:t>Come combinare la chiara rigidità della pianificazione con il lavoro agile</a:t>
              </a:r>
              <a:endParaRPr lang="ko-KR" altLang="en-US" sz="1200" b="1" dirty="0">
                <a:solidFill>
                  <a:schemeClr val="tx1">
                    <a:lumMod val="75000"/>
                    <a:lumOff val="25000"/>
                  </a:schemeClr>
                </a:solidFill>
                <a:cs typeface="Arial"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7345086" y="2225115"/>
            <a:ext cx="4041049" cy="1661994"/>
            <a:chOff x="-181558" y="1593201"/>
            <a:chExt cx="3584919" cy="1678617"/>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153436" y="2059483"/>
              <a:ext cx="2782563" cy="1212335"/>
            </a:xfrm>
            <a:prstGeom prst="rect">
              <a:avLst/>
            </a:prstGeom>
            <a:noFill/>
          </p:spPr>
          <p:txBody>
            <a:bodyPr wrap="square" rtlCol="0">
              <a:spAutoFit/>
            </a:bodyPr>
            <a:lstStyle/>
            <a:p>
              <a:pPr algn="just"/>
              <a:r>
                <a:rPr lang="it-IT" altLang="ko-KR" sz="1200" dirty="0">
                  <a:solidFill>
                    <a:schemeClr val="tx1">
                      <a:lumMod val="75000"/>
                      <a:lumOff val="25000"/>
                    </a:schemeClr>
                  </a:solidFill>
                  <a:cs typeface="Arial" pitchFamily="34" charset="0"/>
                </a:rPr>
                <a:t>La trasformazione digitale e la complessità aziendale hanno portato alla necessità di metodologie flessibili di gestione dei progetti che possano superare le pratiche tradizionali che sono obsolete in una vasta gamma di campi</a:t>
              </a:r>
              <a:r>
                <a:rPr lang="en-US"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181558" y="1593201"/>
              <a:ext cx="3584919" cy="466282"/>
            </a:xfrm>
            <a:prstGeom prst="rect">
              <a:avLst/>
            </a:prstGeom>
            <a:noFill/>
          </p:spPr>
          <p:txBody>
            <a:bodyPr wrap="square" rtlCol="0">
              <a:spAutoFit/>
            </a:bodyPr>
            <a:lstStyle/>
            <a:p>
              <a:r>
                <a:rPr lang="it-IT" altLang="ko-KR" sz="1200" b="1" dirty="0">
                  <a:solidFill>
                    <a:schemeClr val="tx1">
                      <a:lumMod val="75000"/>
                      <a:lumOff val="25000"/>
                    </a:schemeClr>
                  </a:solidFill>
                  <a:cs typeface="Arial" pitchFamily="34" charset="0"/>
                </a:rPr>
                <a:t>Comprendere i valori fondanti delle metodologie agili e i vantaggi che possono portare</a:t>
              </a:r>
              <a:endParaRPr lang="ko-KR" altLang="en-US" sz="1200" b="1" dirty="0">
                <a:solidFill>
                  <a:schemeClr val="tx1">
                    <a:lumMod val="75000"/>
                    <a:lumOff val="25000"/>
                  </a:schemeClr>
                </a:solidFill>
                <a:cs typeface="Arial" pitchFamily="34" charset="0"/>
              </a:endParaRPr>
            </a:p>
          </p:txBody>
        </p:sp>
      </p:grpSp>
      <p:grpSp>
        <p:nvGrpSpPr>
          <p:cNvPr id="24" name="Group 74">
            <a:extLst>
              <a:ext uri="{FF2B5EF4-FFF2-40B4-BE49-F238E27FC236}">
                <a16:creationId xmlns:a16="http://schemas.microsoft.com/office/drawing/2014/main" xmlns="" id="{5B9D4668-342D-4709-8B78-2457C111F73D}"/>
              </a:ext>
            </a:extLst>
          </p:cNvPr>
          <p:cNvGrpSpPr/>
          <p:nvPr/>
        </p:nvGrpSpPr>
        <p:grpSpPr>
          <a:xfrm>
            <a:off x="7413812" y="4377917"/>
            <a:ext cx="3810130" cy="1578284"/>
            <a:chOff x="-124308" y="1638319"/>
            <a:chExt cx="3698062" cy="1594068"/>
          </a:xfrm>
        </p:grpSpPr>
        <p:sp>
          <p:nvSpPr>
            <p:cNvPr id="25" name="TextBox 24">
              <a:extLst>
                <a:ext uri="{FF2B5EF4-FFF2-40B4-BE49-F238E27FC236}">
                  <a16:creationId xmlns:a16="http://schemas.microsoft.com/office/drawing/2014/main" xmlns="" id="{6B62F385-4984-42D0-B6C4-0114957C274C}"/>
                </a:ext>
              </a:extLst>
            </p:cNvPr>
            <p:cNvSpPr txBox="1"/>
            <p:nvPr/>
          </p:nvSpPr>
          <p:spPr>
            <a:xfrm>
              <a:off x="206820" y="2020054"/>
              <a:ext cx="2981703" cy="1212333"/>
            </a:xfrm>
            <a:prstGeom prst="rect">
              <a:avLst/>
            </a:prstGeom>
            <a:noFill/>
          </p:spPr>
          <p:txBody>
            <a:bodyPr wrap="square" rtlCol="0">
              <a:spAutoFit/>
            </a:bodyPr>
            <a:lstStyle/>
            <a:p>
              <a:pPr algn="just"/>
              <a:r>
                <a:rPr lang="it-IT" altLang="ko-KR" sz="1200" dirty="0">
                  <a:solidFill>
                    <a:schemeClr val="tx1">
                      <a:lumMod val="75000"/>
                      <a:lumOff val="25000"/>
                    </a:schemeClr>
                  </a:solidFill>
                  <a:cs typeface="Arial" pitchFamily="34" charset="0"/>
                </a:rPr>
                <a:t>Si dovrebbe definire un solo obiettivo o si possono avere più obiettivi? In teoria, avere un solo obiettivo è la cosa migliore. </a:t>
              </a:r>
            </a:p>
            <a:p>
              <a:pPr algn="just"/>
              <a:r>
                <a:rPr lang="it-IT" altLang="ko-KR" sz="1200" dirty="0">
                  <a:solidFill>
                    <a:schemeClr val="tx1">
                      <a:lumMod val="75000"/>
                      <a:lumOff val="25000"/>
                    </a:schemeClr>
                  </a:solidFill>
                  <a:cs typeface="Arial" pitchFamily="34" charset="0"/>
                </a:rPr>
                <a:t>Quando hai definito una serie di obiettivi, puoi confrontare ognuno di essi con la lista di controllo alla fine di questo modulo.</a:t>
              </a:r>
              <a:endParaRPr lang="ko-KR" altLang="en-US"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B673AD3C-0EDD-4BA9-9E66-1E184AFF08C7}"/>
                </a:ext>
              </a:extLst>
            </p:cNvPr>
            <p:cNvSpPr txBox="1"/>
            <p:nvPr/>
          </p:nvSpPr>
          <p:spPr>
            <a:xfrm>
              <a:off x="-124308" y="1638319"/>
              <a:ext cx="3698062" cy="279769"/>
            </a:xfrm>
            <a:prstGeom prst="rect">
              <a:avLst/>
            </a:prstGeom>
            <a:noFill/>
          </p:spPr>
          <p:txBody>
            <a:bodyPr wrap="square" rtlCol="0">
              <a:spAutoFit/>
            </a:bodyPr>
            <a:lstStyle/>
            <a:p>
              <a:r>
                <a:rPr lang="it-IT" altLang="ko-KR" sz="1200" b="1" dirty="0">
                  <a:solidFill>
                    <a:schemeClr val="tx1">
                      <a:lumMod val="75000"/>
                      <a:lumOff val="25000"/>
                    </a:schemeClr>
                  </a:solidFill>
                  <a:cs typeface="Arial" pitchFamily="34" charset="0"/>
                </a:rPr>
                <a:t>Come definire gli obiettivi in modo agile</a:t>
              </a:r>
              <a:endParaRPr lang="ko-KR" altLang="en-US" sz="1200" b="1" dirty="0">
                <a:solidFill>
                  <a:schemeClr val="tx1">
                    <a:lumMod val="75000"/>
                    <a:lumOff val="25000"/>
                  </a:schemeClr>
                </a:solidFill>
                <a:cs typeface="Arial" pitchFamily="34" charset="0"/>
              </a:endParaRPr>
            </a:p>
          </p:txBody>
        </p:sp>
      </p:grpSp>
      <p:sp>
        <p:nvSpPr>
          <p:cNvPr id="28" name="Rectangle 36">
            <a:extLst>
              <a:ext uri="{FF2B5EF4-FFF2-40B4-BE49-F238E27FC236}">
                <a16:creationId xmlns:a16="http://schemas.microsoft.com/office/drawing/2014/main" xmlns="" id="{6754B655-119D-4E8B-AC38-33FA3AFE666E}"/>
              </a:ext>
            </a:extLst>
          </p:cNvPr>
          <p:cNvSpPr/>
          <p:nvPr/>
        </p:nvSpPr>
        <p:spPr>
          <a:xfrm>
            <a:off x="4528832" y="5000069"/>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250" y="451493"/>
            <a:ext cx="3456432" cy="649224"/>
          </a:xfrm>
          <a:prstGeom prst="rect">
            <a:avLst/>
          </a:prstGeom>
        </p:spPr>
      </p:pic>
      <p:sp>
        <p:nvSpPr>
          <p:cNvPr id="35" name="Rectangle 9">
            <a:extLst>
              <a:ext uri="{FF2B5EF4-FFF2-40B4-BE49-F238E27FC236}">
                <a16:creationId xmlns:a16="http://schemas.microsoft.com/office/drawing/2014/main" xmlns="" id="{39A0CB04-F1E4-41DB-B33F-65A6305A9B51}"/>
              </a:ext>
            </a:extLst>
          </p:cNvPr>
          <p:cNvSpPr/>
          <p:nvPr/>
        </p:nvSpPr>
        <p:spPr>
          <a:xfrm>
            <a:off x="4551716" y="2708783"/>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Oval 21">
            <a:extLst>
              <a:ext uri="{FF2B5EF4-FFF2-40B4-BE49-F238E27FC236}">
                <a16:creationId xmlns:a16="http://schemas.microsoft.com/office/drawing/2014/main" xmlns="" id="{7A343ADE-6EB3-40AA-897A-D6A81BFF5613}"/>
              </a:ext>
            </a:extLst>
          </p:cNvPr>
          <p:cNvSpPr>
            <a:spLocks noChangeAspect="1"/>
          </p:cNvSpPr>
          <p:nvPr/>
        </p:nvSpPr>
        <p:spPr>
          <a:xfrm>
            <a:off x="7153925" y="4931300"/>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Obiettivi &amp; Fini</a:t>
            </a:r>
            <a:endParaRPr lang="it-IT" altLang="ko-KR" sz="2400" b="1" dirty="0">
              <a:solidFill>
                <a:srgbClr val="F36A0D"/>
              </a:solidFill>
              <a:latin typeface="Trebuchet MS" panose="020B0603020202020204" pitchFamily="34" charset="0"/>
              <a:cs typeface="Arial" pitchFamily="34" charset="0"/>
            </a:endParaRPr>
          </a:p>
        </p:txBody>
      </p:sp>
      <p:sp>
        <p:nvSpPr>
          <p:cNvPr id="37" name="Rectangle 16">
            <a:extLst>
              <a:ext uri="{FF2B5EF4-FFF2-40B4-BE49-F238E27FC236}">
                <a16:creationId xmlns:a16="http://schemas.microsoft.com/office/drawing/2014/main" xmlns="" id="{A7F6056B-624F-4305-9B1F-E44F6C4B5186}"/>
              </a:ext>
            </a:extLst>
          </p:cNvPr>
          <p:cNvSpPr/>
          <p:nvPr/>
        </p:nvSpPr>
        <p:spPr>
          <a:xfrm rot="2700000">
            <a:off x="7136441" y="2601341"/>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3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38" name="Immagin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en-US" altLang="ko-KR" sz="2800" dirty="0">
                <a:solidFill>
                  <a:schemeClr val="bg1"/>
                </a:solidFill>
                <a:cs typeface="Arial" pitchFamily="34" charset="0"/>
              </a:rPr>
              <a:t>GRAZIE </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8685" y="3911994"/>
            <a:ext cx="4336394" cy="903415"/>
          </a:xfrm>
          <a:prstGeom prst="rect">
            <a:avLst/>
          </a:prstGeom>
        </p:spPr>
      </p:pic>
      <p:sp>
        <p:nvSpPr>
          <p:cNvPr id="3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3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38" name="Immagin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1761025" y="1625148"/>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491511" y="3703430"/>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3983511" y="1625148"/>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2675965" y="5104205"/>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244621" y="1619632"/>
            <a:ext cx="2268000" cy="4354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a:solidFill>
                  <a:schemeClr val="bg1"/>
                </a:solidFill>
                <a:cs typeface="Arial" pitchFamily="34" charset="0"/>
              </a:rPr>
              <a:t> </a:t>
            </a:r>
            <a:endParaRPr lang="ko-KR" altLang="en-US" sz="2800" dirty="0">
              <a:solidFill>
                <a:schemeClr val="bg1"/>
              </a:solidFill>
              <a:cs typeface="Arial"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182715" y="4172237"/>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Rectangle 8">
            <a:extLst>
              <a:ext uri="{FF2B5EF4-FFF2-40B4-BE49-F238E27FC236}">
                <a16:creationId xmlns:a16="http://schemas.microsoft.com/office/drawing/2014/main" xmlns="" id="{8CD40430-4C44-4F3C-A352-69A866F17B32}"/>
              </a:ext>
            </a:extLst>
          </p:cNvPr>
          <p:cNvSpPr/>
          <p:nvPr/>
        </p:nvSpPr>
        <p:spPr>
          <a:xfrm>
            <a:off x="8511660" y="1615912"/>
            <a:ext cx="2268000" cy="4358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Pentagon 11">
            <a:extLst>
              <a:ext uri="{FF2B5EF4-FFF2-40B4-BE49-F238E27FC236}">
                <a16:creationId xmlns:a16="http://schemas.microsoft.com/office/drawing/2014/main" xmlns="" id="{2C9C2239-3A91-4645-81EC-54FADB7544FB}"/>
              </a:ext>
            </a:extLst>
          </p:cNvPr>
          <p:cNvSpPr/>
          <p:nvPr/>
        </p:nvSpPr>
        <p:spPr>
          <a:xfrm rot="10800000">
            <a:off x="6923966" y="4600093"/>
            <a:ext cx="1633081" cy="504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TextBox 10">
            <a:extLst>
              <a:ext uri="{FF2B5EF4-FFF2-40B4-BE49-F238E27FC236}">
                <a16:creationId xmlns:a16="http://schemas.microsoft.com/office/drawing/2014/main" xmlns="" id="{A5494650-2B54-4935-A3E4-97F991E24A7F}"/>
              </a:ext>
            </a:extLst>
          </p:cNvPr>
          <p:cNvSpPr txBox="1"/>
          <p:nvPr/>
        </p:nvSpPr>
        <p:spPr>
          <a:xfrm>
            <a:off x="7120617" y="4713594"/>
            <a:ext cx="1436430" cy="276999"/>
          </a:xfrm>
          <a:prstGeom prst="rect">
            <a:avLst/>
          </a:prstGeom>
          <a:noFill/>
        </p:spPr>
        <p:txBody>
          <a:bodyPr wrap="square" rtlCol="0">
            <a:spAutoFit/>
          </a:bodyPr>
          <a:lstStyle/>
          <a:p>
            <a:pPr algn="ctr"/>
            <a:r>
              <a:rPr lang="it-IT" altLang="ko-KR" sz="1200" b="1" dirty="0">
                <a:solidFill>
                  <a:schemeClr val="bg1"/>
                </a:solidFill>
                <a:cs typeface="Arial" pitchFamily="34" charset="0"/>
              </a:rPr>
              <a:t>Unità</a:t>
            </a:r>
            <a:r>
              <a:rPr lang="en-US" altLang="ko-KR" sz="1200" b="1" dirty="0">
                <a:solidFill>
                  <a:schemeClr val="bg1"/>
                </a:solidFill>
                <a:cs typeface="Arial" pitchFamily="34" charset="0"/>
              </a:rPr>
              <a:t> 4</a:t>
            </a:r>
            <a:endParaRPr lang="ko-KR" altLang="en-US" sz="1200" b="1" dirty="0">
              <a:solidFill>
                <a:schemeClr val="bg1"/>
              </a:solidFill>
              <a:cs typeface="Arial" pitchFamily="34" charset="0"/>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2819981" y="5217706"/>
            <a:ext cx="1194886" cy="276999"/>
          </a:xfrm>
          <a:prstGeom prst="rect">
            <a:avLst/>
          </a:prstGeom>
          <a:noFill/>
        </p:spPr>
        <p:txBody>
          <a:bodyPr wrap="square" rtlCol="0">
            <a:spAutoFit/>
          </a:bodyPr>
          <a:lstStyle/>
          <a:p>
            <a:pPr algn="ctr"/>
            <a:r>
              <a:rPr lang="it-IT" altLang="ko-KR" sz="1200" b="1">
                <a:solidFill>
                  <a:schemeClr val="bg1"/>
                </a:solidFill>
                <a:cs typeface="Arial" pitchFamily="34" charset="0"/>
              </a:rPr>
              <a:t>Unità </a:t>
            </a:r>
            <a:r>
              <a:rPr lang="en-US" altLang="ko-KR" sz="1200" b="1">
                <a:solidFill>
                  <a:schemeClr val="bg1"/>
                </a:solidFill>
                <a:cs typeface="Arial" pitchFamily="34" charset="0"/>
              </a:rPr>
              <a:t>2</a:t>
            </a:r>
            <a:endParaRPr lang="ko-KR" altLang="en-US" sz="1200" b="1" dirty="0">
              <a:solidFill>
                <a:schemeClr val="bg1"/>
              </a:solidFill>
              <a:cs typeface="Arial" pitchFamily="34" charset="0"/>
            </a:endParaRP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5332064" y="4270350"/>
            <a:ext cx="1080120" cy="276999"/>
          </a:xfrm>
          <a:prstGeom prst="rect">
            <a:avLst/>
          </a:prstGeom>
          <a:noFill/>
        </p:spPr>
        <p:txBody>
          <a:bodyPr wrap="square" rtlCol="0">
            <a:spAutoFit/>
          </a:bodyPr>
          <a:lstStyle/>
          <a:p>
            <a:pPr algn="ctr"/>
            <a:r>
              <a:rPr lang="it-IT" altLang="ko-KR" sz="1200" b="1">
                <a:solidFill>
                  <a:schemeClr val="bg1"/>
                </a:solidFill>
                <a:cs typeface="Arial" pitchFamily="34" charset="0"/>
              </a:rPr>
              <a:t>Unità </a:t>
            </a:r>
            <a:r>
              <a:rPr lang="en-US" altLang="ko-KR" sz="1200" b="1">
                <a:solidFill>
                  <a:schemeClr val="bg1"/>
                </a:solidFill>
                <a:cs typeface="Arial" pitchFamily="34" charset="0"/>
              </a:rPr>
              <a:t>3</a:t>
            </a:r>
            <a:endParaRPr lang="ko-KR" altLang="en-US" sz="1200" b="1" dirty="0">
              <a:solidFill>
                <a:schemeClr val="bg1"/>
              </a:solidFill>
              <a:cs typeface="Arial" pitchFamily="34" charset="0"/>
            </a:endParaRPr>
          </a:p>
        </p:txBody>
      </p:sp>
      <p:grpSp>
        <p:nvGrpSpPr>
          <p:cNvPr id="14" name="Group 13">
            <a:extLst>
              <a:ext uri="{FF2B5EF4-FFF2-40B4-BE49-F238E27FC236}">
                <a16:creationId xmlns:a16="http://schemas.microsoft.com/office/drawing/2014/main" xmlns="" id="{B35C0407-788E-4D39-B765-3AA5E9B7D121}"/>
              </a:ext>
            </a:extLst>
          </p:cNvPr>
          <p:cNvGrpSpPr/>
          <p:nvPr/>
        </p:nvGrpSpPr>
        <p:grpSpPr>
          <a:xfrm>
            <a:off x="4057327" y="1921370"/>
            <a:ext cx="1946489" cy="1100774"/>
            <a:chOff x="674781" y="1895792"/>
            <a:chExt cx="1828622" cy="1100774"/>
          </a:xfrm>
        </p:grpSpPr>
        <p:sp>
          <p:nvSpPr>
            <p:cNvPr id="15" name="TextBox 14">
              <a:extLst>
                <a:ext uri="{FF2B5EF4-FFF2-40B4-BE49-F238E27FC236}">
                  <a16:creationId xmlns:a16="http://schemas.microsoft.com/office/drawing/2014/main" xmlns="" id="{F7BC1956-F7E9-4901-8692-C85717C85F25}"/>
                </a:ext>
              </a:extLst>
            </p:cNvPr>
            <p:cNvSpPr txBox="1"/>
            <p:nvPr/>
          </p:nvSpPr>
          <p:spPr>
            <a:xfrm>
              <a:off x="674781" y="2165569"/>
              <a:ext cx="1828622" cy="830997"/>
            </a:xfrm>
            <a:prstGeom prst="rect">
              <a:avLst/>
            </a:prstGeom>
            <a:noFill/>
          </p:spPr>
          <p:txBody>
            <a:bodyPr wrap="square" rtlCol="0">
              <a:spAutoFit/>
            </a:bodyPr>
            <a:lstStyle/>
            <a:p>
              <a:r>
                <a:rPr lang="it-IT" altLang="ko-KR" sz="2400">
                  <a:solidFill>
                    <a:schemeClr val="bg1"/>
                  </a:solidFill>
                  <a:cs typeface="Arial" pitchFamily="34" charset="0"/>
                </a:rPr>
                <a:t>Approccio Agile</a:t>
              </a:r>
            </a:p>
          </p:txBody>
        </p:sp>
        <p:sp>
          <p:nvSpPr>
            <p:cNvPr id="16" name="TextBox 15">
              <a:extLst>
                <a:ext uri="{FF2B5EF4-FFF2-40B4-BE49-F238E27FC236}">
                  <a16:creationId xmlns:a16="http://schemas.microsoft.com/office/drawing/2014/main" xmlns="" id="{84979C29-3B9E-44F9-B980-03028FCC7657}"/>
                </a:ext>
              </a:extLst>
            </p:cNvPr>
            <p:cNvSpPr txBox="1"/>
            <p:nvPr/>
          </p:nvSpPr>
          <p:spPr>
            <a:xfrm>
              <a:off x="849114" y="1895792"/>
              <a:ext cx="1634607" cy="276999"/>
            </a:xfrm>
            <a:prstGeom prst="rect">
              <a:avLst/>
            </a:prstGeom>
            <a:noFill/>
          </p:spPr>
          <p:txBody>
            <a:bodyPr wrap="square" rtlCol="0">
              <a:spAutoFit/>
            </a:bodyPr>
            <a:lstStyle/>
            <a:p>
              <a:pPr algn="ctr"/>
              <a:r>
                <a:rPr lang="it-IT" altLang="ko-KR" sz="1200" b="1">
                  <a:solidFill>
                    <a:schemeClr val="bg1"/>
                  </a:solidFill>
                  <a:cs typeface="Arial" pitchFamily="34" charset="0"/>
                </a:rPr>
                <a:t>Unità</a:t>
              </a:r>
              <a:r>
                <a:rPr lang="en-US" altLang="ko-KR" sz="1200" b="1">
                  <a:solidFill>
                    <a:schemeClr val="bg1"/>
                  </a:solidFill>
                  <a:cs typeface="Arial" pitchFamily="34" charset="0"/>
                </a:rPr>
                <a:t>  </a:t>
              </a:r>
              <a:r>
                <a:rPr lang="en-US" altLang="ko-KR" sz="1200" b="1" dirty="0">
                  <a:solidFill>
                    <a:schemeClr val="bg1"/>
                  </a:solidFill>
                  <a:cs typeface="Arial" pitchFamily="34" charset="0"/>
                </a:rPr>
                <a:t>2</a:t>
              </a:r>
              <a:endParaRPr lang="ko-KR" altLang="en-US" sz="1200" b="1" dirty="0">
                <a:solidFill>
                  <a:schemeClr val="bg1"/>
                </a:solidFill>
                <a:cs typeface="Arial" pitchFamily="34" charset="0"/>
              </a:endParaRPr>
            </a:p>
          </p:txBody>
        </p:sp>
      </p:grpSp>
      <p:sp>
        <p:nvSpPr>
          <p:cNvPr id="19" name="TextBox 18">
            <a:extLst>
              <a:ext uri="{FF2B5EF4-FFF2-40B4-BE49-F238E27FC236}">
                <a16:creationId xmlns:a16="http://schemas.microsoft.com/office/drawing/2014/main" xmlns="" id="{CE112F90-FB8A-469D-BF4A-DC57CE23B559}"/>
              </a:ext>
            </a:extLst>
          </p:cNvPr>
          <p:cNvSpPr txBox="1"/>
          <p:nvPr/>
        </p:nvSpPr>
        <p:spPr>
          <a:xfrm>
            <a:off x="8879254" y="1921370"/>
            <a:ext cx="1627526" cy="276999"/>
          </a:xfrm>
          <a:prstGeom prst="rect">
            <a:avLst/>
          </a:prstGeom>
          <a:noFill/>
        </p:spPr>
        <p:txBody>
          <a:bodyPr wrap="square" rtlCol="0">
            <a:spAutoFit/>
          </a:bodyPr>
          <a:lstStyle/>
          <a:p>
            <a:pPr algn="ctr"/>
            <a:r>
              <a:rPr lang="it-IT" altLang="ko-KR" sz="1200" b="1" dirty="0">
                <a:solidFill>
                  <a:schemeClr val="bg1"/>
                </a:solidFill>
                <a:cs typeface="Arial" pitchFamily="34" charset="0"/>
              </a:rPr>
              <a:t>Unità</a:t>
            </a:r>
            <a:r>
              <a:rPr lang="en-US" altLang="ko-KR" sz="1200" b="1" dirty="0">
                <a:solidFill>
                  <a:schemeClr val="bg1"/>
                </a:solidFill>
                <a:cs typeface="Arial" pitchFamily="34" charset="0"/>
              </a:rPr>
              <a:t> 4</a:t>
            </a:r>
            <a:endParaRPr lang="ko-KR" altLang="en-US" sz="1200" b="1" dirty="0">
              <a:solidFill>
                <a:schemeClr val="bg1"/>
              </a:solidFill>
              <a:cs typeface="Arial" pitchFamily="34" charset="0"/>
            </a:endParaRPr>
          </a:p>
        </p:txBody>
      </p:sp>
      <p:grpSp>
        <p:nvGrpSpPr>
          <p:cNvPr id="20" name="Group 19">
            <a:extLst>
              <a:ext uri="{FF2B5EF4-FFF2-40B4-BE49-F238E27FC236}">
                <a16:creationId xmlns:a16="http://schemas.microsoft.com/office/drawing/2014/main" xmlns="" id="{D166230B-3D88-4F55-A3ED-3CAE9D6B91C8}"/>
              </a:ext>
            </a:extLst>
          </p:cNvPr>
          <p:cNvGrpSpPr/>
          <p:nvPr/>
        </p:nvGrpSpPr>
        <p:grpSpPr>
          <a:xfrm>
            <a:off x="6521385" y="1921370"/>
            <a:ext cx="1820701" cy="586071"/>
            <a:chOff x="752106" y="1895792"/>
            <a:chExt cx="1828622" cy="586071"/>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276999"/>
            </a:xfrm>
            <a:prstGeom prst="rect">
              <a:avLst/>
            </a:prstGeom>
            <a:noFill/>
          </p:spPr>
          <p:txBody>
            <a:bodyPr wrap="square" rtlCol="0">
              <a:spAutoFit/>
            </a:bodyPr>
            <a:lstStyle/>
            <a:p>
              <a:pPr algn="ctr"/>
              <a:r>
                <a:rPr lang="it-IT" altLang="ko-KR" sz="1200" b="1">
                  <a:solidFill>
                    <a:schemeClr val="bg1"/>
                  </a:solidFill>
                  <a:cs typeface="Arial" pitchFamily="34" charset="0"/>
                </a:rPr>
                <a:t>Unità </a:t>
              </a:r>
              <a:r>
                <a:rPr lang="en-US" altLang="ko-KR" sz="1200" b="1">
                  <a:solidFill>
                    <a:schemeClr val="bg1"/>
                  </a:solidFill>
                  <a:cs typeface="Arial" pitchFamily="34" charset="0"/>
                </a:rPr>
                <a:t>3</a:t>
              </a:r>
              <a:endParaRPr lang="ko-KR" altLang="en-US" sz="1200" b="1" dirty="0">
                <a:solidFill>
                  <a:schemeClr val="bg1"/>
                </a:solidFill>
                <a:cs typeface="Arial" pitchFamily="34" charset="0"/>
              </a:endParaRPr>
            </a:p>
          </p:txBody>
        </p:sp>
      </p:grpSp>
      <p:grpSp>
        <p:nvGrpSpPr>
          <p:cNvPr id="23" name="Group 22">
            <a:extLst>
              <a:ext uri="{FF2B5EF4-FFF2-40B4-BE49-F238E27FC236}">
                <a16:creationId xmlns:a16="http://schemas.microsoft.com/office/drawing/2014/main" xmlns="" id="{512CB608-697A-43A3-BA5D-8C72B5931FDB}"/>
              </a:ext>
            </a:extLst>
          </p:cNvPr>
          <p:cNvGrpSpPr/>
          <p:nvPr/>
        </p:nvGrpSpPr>
        <p:grpSpPr>
          <a:xfrm>
            <a:off x="1945035" y="1918320"/>
            <a:ext cx="1976682" cy="1140069"/>
            <a:chOff x="698082" y="1895792"/>
            <a:chExt cx="1985282" cy="1140069"/>
          </a:xfrm>
        </p:grpSpPr>
        <p:sp>
          <p:nvSpPr>
            <p:cNvPr id="24" name="TextBox 23">
              <a:extLst>
                <a:ext uri="{FF2B5EF4-FFF2-40B4-BE49-F238E27FC236}">
                  <a16:creationId xmlns:a16="http://schemas.microsoft.com/office/drawing/2014/main" xmlns="" id="{028A7F7F-7AB6-45B3-B17C-FDCE317B5BEC}"/>
                </a:ext>
              </a:extLst>
            </p:cNvPr>
            <p:cNvSpPr txBox="1"/>
            <p:nvPr/>
          </p:nvSpPr>
          <p:spPr>
            <a:xfrm>
              <a:off x="698082" y="2204864"/>
              <a:ext cx="1985282" cy="830997"/>
            </a:xfrm>
            <a:prstGeom prst="rect">
              <a:avLst/>
            </a:prstGeom>
            <a:noFill/>
          </p:spPr>
          <p:txBody>
            <a:bodyPr wrap="square" rtlCol="0">
              <a:spAutoFit/>
            </a:bodyPr>
            <a:lstStyle/>
            <a:p>
              <a:r>
                <a:rPr lang="it-IT" altLang="ko-KR" sz="2400" dirty="0">
                  <a:solidFill>
                    <a:schemeClr val="bg1"/>
                  </a:solidFill>
                  <a:cs typeface="Arial" pitchFamily="34" charset="0"/>
                </a:rPr>
                <a:t>Progettare per obiettivi</a:t>
              </a:r>
            </a:p>
          </p:txBody>
        </p:sp>
        <p:sp>
          <p:nvSpPr>
            <p:cNvPr id="25" name="TextBox 24">
              <a:extLst>
                <a:ext uri="{FF2B5EF4-FFF2-40B4-BE49-F238E27FC236}">
                  <a16:creationId xmlns:a16="http://schemas.microsoft.com/office/drawing/2014/main" xmlns="" id="{F7ECE357-1D8B-44B1-9818-AFF7FF4C1769}"/>
                </a:ext>
              </a:extLst>
            </p:cNvPr>
            <p:cNvSpPr txBox="1"/>
            <p:nvPr/>
          </p:nvSpPr>
          <p:spPr>
            <a:xfrm>
              <a:off x="849114" y="1895792"/>
              <a:ext cx="1634607" cy="276999"/>
            </a:xfrm>
            <a:prstGeom prst="rect">
              <a:avLst/>
            </a:prstGeom>
            <a:noFill/>
          </p:spPr>
          <p:txBody>
            <a:bodyPr wrap="square" rtlCol="0">
              <a:spAutoFit/>
            </a:bodyPr>
            <a:lstStyle/>
            <a:p>
              <a:pPr algn="ctr"/>
              <a:r>
                <a:rPr lang="it-IT" altLang="ko-KR" sz="1200" b="1">
                  <a:solidFill>
                    <a:schemeClr val="bg1"/>
                  </a:solidFill>
                  <a:cs typeface="Arial" pitchFamily="34" charset="0"/>
                </a:rPr>
                <a:t>Unità</a:t>
              </a:r>
              <a:r>
                <a:rPr lang="en-US" altLang="ko-KR" sz="1200" b="1">
                  <a:solidFill>
                    <a:schemeClr val="bg1"/>
                  </a:solidFill>
                  <a:cs typeface="Arial" pitchFamily="34" charset="0"/>
                </a:rPr>
                <a:t> </a:t>
              </a:r>
              <a:r>
                <a:rPr lang="en-US" altLang="ko-KR" sz="1200" b="1" dirty="0">
                  <a:solidFill>
                    <a:schemeClr val="bg1"/>
                  </a:solidFill>
                  <a:cs typeface="Arial" pitchFamily="34" charset="0"/>
                </a:rPr>
                <a:t>1</a:t>
              </a:r>
              <a:endParaRPr lang="ko-KR" altLang="en-US" sz="1200" b="1" dirty="0">
                <a:solidFill>
                  <a:schemeClr val="bg1"/>
                </a:solidFill>
                <a:cs typeface="Arial" pitchFamily="34" charset="0"/>
              </a:endParaRPr>
            </a:p>
          </p:txBody>
        </p:sp>
      </p:grpSp>
      <p:sp>
        <p:nvSpPr>
          <p:cNvPr id="26" name="TextBox 25">
            <a:extLst>
              <a:ext uri="{FF2B5EF4-FFF2-40B4-BE49-F238E27FC236}">
                <a16:creationId xmlns:a16="http://schemas.microsoft.com/office/drawing/2014/main" xmlns="" id="{4510B67E-8E93-4120-9E79-1F71B09B3327}"/>
              </a:ext>
            </a:extLst>
          </p:cNvPr>
          <p:cNvSpPr txBox="1"/>
          <p:nvPr/>
        </p:nvSpPr>
        <p:spPr>
          <a:xfrm>
            <a:off x="756718" y="3814756"/>
            <a:ext cx="917813" cy="276999"/>
          </a:xfrm>
          <a:prstGeom prst="rect">
            <a:avLst/>
          </a:prstGeom>
          <a:noFill/>
        </p:spPr>
        <p:txBody>
          <a:bodyPr wrap="square" rtlCol="0">
            <a:spAutoFit/>
          </a:bodyPr>
          <a:lstStyle/>
          <a:p>
            <a:pPr algn="ctr"/>
            <a:r>
              <a:rPr lang="it-IT" altLang="ko-KR" sz="1200" b="1">
                <a:solidFill>
                  <a:schemeClr val="bg1"/>
                </a:solidFill>
                <a:cs typeface="Arial" pitchFamily="34" charset="0"/>
              </a:rPr>
              <a:t>Unità </a:t>
            </a:r>
            <a:r>
              <a:rPr lang="en-US" altLang="ko-KR" sz="1200" b="1">
                <a:solidFill>
                  <a:schemeClr val="bg1"/>
                </a:solidFill>
                <a:cs typeface="Arial" pitchFamily="34" charset="0"/>
              </a:rPr>
              <a:t>1</a:t>
            </a:r>
            <a:endParaRPr lang="ko-KR" altLang="en-US" sz="1200" b="1" dirty="0">
              <a:solidFill>
                <a:schemeClr val="bg1"/>
              </a:solidFill>
              <a:cs typeface="Arial" pitchFamily="34" charset="0"/>
            </a:endParaRP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9" name="TextBox 3"/>
          <p:cNvSpPr txBox="1"/>
          <p:nvPr/>
        </p:nvSpPr>
        <p:spPr>
          <a:xfrm>
            <a:off x="7854124" y="451493"/>
            <a:ext cx="3990687" cy="584775"/>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Indice</a:t>
            </a:r>
            <a:endParaRPr lang="it-IT" altLang="ko-KR" sz="2400" b="1" dirty="0">
              <a:solidFill>
                <a:srgbClr val="F36A0D"/>
              </a:solidFill>
              <a:latin typeface="Trebuchet MS" panose="020B0603020202020204" pitchFamily="34" charset="0"/>
              <a:cs typeface="Arial" pitchFamily="34" charset="0"/>
            </a:endParaRPr>
          </a:p>
        </p:txBody>
      </p:sp>
      <p:sp>
        <p:nvSpPr>
          <p:cNvPr id="30" name="TextBox 14">
            <a:extLst>
              <a:ext uri="{FF2B5EF4-FFF2-40B4-BE49-F238E27FC236}">
                <a16:creationId xmlns:a16="http://schemas.microsoft.com/office/drawing/2014/main" xmlns="" id="{F7BC1956-F7E9-4901-8692-C85717C85F25}"/>
              </a:ext>
            </a:extLst>
          </p:cNvPr>
          <p:cNvSpPr txBox="1"/>
          <p:nvPr/>
        </p:nvSpPr>
        <p:spPr>
          <a:xfrm>
            <a:off x="6521385" y="2227392"/>
            <a:ext cx="1894550" cy="1200329"/>
          </a:xfrm>
          <a:prstGeom prst="rect">
            <a:avLst/>
          </a:prstGeom>
          <a:noFill/>
        </p:spPr>
        <p:txBody>
          <a:bodyPr wrap="square" rtlCol="0">
            <a:spAutoFit/>
          </a:bodyPr>
          <a:lstStyle/>
          <a:p>
            <a:r>
              <a:rPr lang="de-DE" altLang="ko-KR" sz="2400" dirty="0">
                <a:solidFill>
                  <a:schemeClr val="bg1"/>
                </a:solidFill>
                <a:cs typeface="Arial" pitchFamily="34" charset="0"/>
              </a:rPr>
              <a:t>Agile </a:t>
            </a:r>
          </a:p>
          <a:p>
            <a:r>
              <a:rPr lang="de-DE" sz="2400" dirty="0">
                <a:solidFill>
                  <a:schemeClr val="bg1"/>
                </a:solidFill>
                <a:cs typeface="Arial" pitchFamily="34" charset="0"/>
              </a:rPr>
              <a:t>(R)Evolution</a:t>
            </a:r>
          </a:p>
          <a:p>
            <a:endParaRPr lang="ko-KR" altLang="en-US" sz="2400" dirty="0">
              <a:solidFill>
                <a:schemeClr val="bg1"/>
              </a:solidFill>
              <a:cs typeface="Arial" pitchFamily="34" charset="0"/>
            </a:endParaRPr>
          </a:p>
        </p:txBody>
      </p:sp>
      <p:sp>
        <p:nvSpPr>
          <p:cNvPr id="31" name="TextBox 14">
            <a:extLst>
              <a:ext uri="{FF2B5EF4-FFF2-40B4-BE49-F238E27FC236}">
                <a16:creationId xmlns:a16="http://schemas.microsoft.com/office/drawing/2014/main" xmlns="" id="{F7BC1956-F7E9-4901-8692-C85717C85F25}"/>
              </a:ext>
            </a:extLst>
          </p:cNvPr>
          <p:cNvSpPr txBox="1"/>
          <p:nvPr/>
        </p:nvSpPr>
        <p:spPr>
          <a:xfrm>
            <a:off x="8780694" y="2227391"/>
            <a:ext cx="1820701" cy="1200329"/>
          </a:xfrm>
          <a:prstGeom prst="rect">
            <a:avLst/>
          </a:prstGeom>
          <a:noFill/>
        </p:spPr>
        <p:txBody>
          <a:bodyPr wrap="square" rtlCol="0">
            <a:spAutoFit/>
          </a:bodyPr>
          <a:lstStyle/>
          <a:p>
            <a:r>
              <a:rPr lang="it-IT" altLang="ko-KR" sz="2400">
                <a:solidFill>
                  <a:schemeClr val="bg1"/>
                </a:solidFill>
                <a:cs typeface="Arial" pitchFamily="34" charset="0"/>
              </a:rPr>
              <a:t>Checklist per obiettivi Agile  </a:t>
            </a:r>
          </a:p>
        </p:txBody>
      </p:sp>
      <p:sp>
        <p:nvSpPr>
          <p:cNvPr id="3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3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37" name="Immagin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231682" y="3445047"/>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04668" y="3445047"/>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04669" y="2223337"/>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2947207" y="2519112"/>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952044" y="2837667"/>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5706646" y="2440231"/>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1" name="그룹 64">
            <a:extLst>
              <a:ext uri="{FF2B5EF4-FFF2-40B4-BE49-F238E27FC236}">
                <a16:creationId xmlns:a16="http://schemas.microsoft.com/office/drawing/2014/main" xmlns="" id="{AAA46FB0-9A90-4517-B633-9B57F5996C6B}"/>
              </a:ext>
            </a:extLst>
          </p:cNvPr>
          <p:cNvGrpSpPr/>
          <p:nvPr/>
        </p:nvGrpSpPr>
        <p:grpSpPr>
          <a:xfrm>
            <a:off x="5957327" y="2361972"/>
            <a:ext cx="5500672" cy="939621"/>
            <a:chOff x="5865235" y="1765988"/>
            <a:chExt cx="3647182" cy="939621"/>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765988"/>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Cos è MBO</a:t>
              </a:r>
              <a:endParaRPr lang="ko-KR" altLang="en-US" sz="1400" b="1" dirty="0">
                <a:solidFill>
                  <a:schemeClr val="tx1">
                    <a:lumMod val="75000"/>
                    <a:lumOff val="25000"/>
                  </a:schemeClr>
                </a:solidFill>
              </a:endParaRP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646331"/>
            </a:xfrm>
            <a:prstGeom prst="rect">
              <a:avLst/>
            </a:prstGeom>
            <a:noFill/>
          </p:spPr>
          <p:txBody>
            <a:bodyPr wrap="square" rtlCol="0">
              <a:spAutoFit/>
            </a:bodyPr>
            <a:lstStyle/>
            <a:p>
              <a:r>
                <a:rPr lang="it-IT" altLang="ko-KR" sz="1200" dirty="0">
                  <a:solidFill>
                    <a:schemeClr val="tx1">
                      <a:lumMod val="75000"/>
                      <a:lumOff val="25000"/>
                    </a:schemeClr>
                  </a:solidFill>
                </a:rPr>
                <a:t>Nello specifico, questa teoria del management è un metodo di valutazione dei dipendenti all'interno delle aziende, focalizzato però non sulle competenze dei soggetti, ma piuttosto sul raggiungimento degli obiettivi e quindi sui risultati. </a:t>
              </a:r>
              <a:endParaRPr lang="ko-KR" altLang="en-US" sz="1200" dirty="0">
                <a:solidFill>
                  <a:schemeClr val="tx1">
                    <a:lumMod val="75000"/>
                    <a:lumOff val="25000"/>
                  </a:schemeClr>
                </a:solidFill>
              </a:endParaRPr>
            </a:p>
          </p:txBody>
        </p:sp>
      </p:grpSp>
      <p:grpSp>
        <p:nvGrpSpPr>
          <p:cNvPr id="34" name="Group 33">
            <a:extLst>
              <a:ext uri="{FF2B5EF4-FFF2-40B4-BE49-F238E27FC236}">
                <a16:creationId xmlns:a16="http://schemas.microsoft.com/office/drawing/2014/main" xmlns="" id="{8BE2F911-DB9A-40CA-BD2A-97F23CDE284A}"/>
              </a:ext>
            </a:extLst>
          </p:cNvPr>
          <p:cNvGrpSpPr/>
          <p:nvPr/>
        </p:nvGrpSpPr>
        <p:grpSpPr>
          <a:xfrm>
            <a:off x="5706646" y="3620546"/>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957327" y="3542289"/>
            <a:ext cx="5500672" cy="939621"/>
            <a:chOff x="5865235" y="2880785"/>
            <a:chExt cx="3647182" cy="939621"/>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Processo / Metodo di Gestione per obiettivo</a:t>
              </a: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646331"/>
            </a:xfrm>
            <a:prstGeom prst="rect">
              <a:avLst/>
            </a:prstGeom>
            <a:noFill/>
          </p:spPr>
          <p:txBody>
            <a:bodyPr wrap="square" rtlCol="0">
              <a:spAutoFit/>
            </a:bodyPr>
            <a:lstStyle/>
            <a:p>
              <a:r>
                <a:rPr lang="it-IT" altLang="ko-KR" sz="1200" dirty="0">
                  <a:solidFill>
                    <a:schemeClr val="tx1">
                      <a:lumMod val="75000"/>
                      <a:lumOff val="25000"/>
                    </a:schemeClr>
                  </a:solidFill>
                </a:rPr>
                <a:t>Partendo dalla declinazione degli obiettivi strategici dell'azienda, passa a identificare gli obiettivi operativi di ogni area di business, per poi convertirli in piani d'azione e - infine - in obiettivi individuali.</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706646" y="4800861"/>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957327" y="4722604"/>
            <a:ext cx="5500672" cy="947936"/>
            <a:chOff x="5865235" y="3995582"/>
            <a:chExt cx="3647182" cy="947936"/>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it-IT" sz="1400" b="1" dirty="0">
                  <a:solidFill>
                    <a:schemeClr val="tx1">
                      <a:lumMod val="75000"/>
                      <a:lumOff val="25000"/>
                    </a:schemeClr>
                  </a:solidFill>
                </a:rPr>
                <a:t>Vantaggi e Svantaggi </a:t>
              </a:r>
              <a:r>
                <a:rPr lang="en-US" sz="1400" b="1" dirty="0">
                  <a:solidFill>
                    <a:schemeClr val="tx1">
                      <a:lumMod val="75000"/>
                      <a:lumOff val="25000"/>
                    </a:schemeClr>
                  </a:solidFill>
                </a:rPr>
                <a:t>MBO</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97187"/>
              <a:ext cx="3646840" cy="646331"/>
            </a:xfrm>
            <a:prstGeom prst="rect">
              <a:avLst/>
            </a:prstGeom>
            <a:noFill/>
          </p:spPr>
          <p:txBody>
            <a:bodyPr wrap="square" rtlCol="0">
              <a:spAutoFit/>
            </a:bodyPr>
            <a:lstStyle/>
            <a:p>
              <a:r>
                <a:rPr lang="it-IT" altLang="ko-KR" sz="1200" dirty="0">
                  <a:solidFill>
                    <a:schemeClr val="tx1">
                      <a:lumMod val="75000"/>
                      <a:lumOff val="25000"/>
                    </a:schemeClr>
                  </a:solidFill>
                </a:rPr>
                <a:t>Anche quando viene applicata con scrupolo e attenzione, la metodologia MBO ha i suoi limiti, che, in parte a causa della crescente instabilità dell'ambiente sociale e dei mercati, possono renderla inefficace.</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330791" y="2867903"/>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3929206" y="3572583"/>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5247861" y="89421"/>
            <a:ext cx="6596950" cy="1077218"/>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 1 – Progettare per obiettivi</a:t>
            </a:r>
          </a:p>
          <a:p>
            <a:endParaRPr lang="en-US" altLang="ko-KR" sz="3200" b="1" dirty="0">
              <a:solidFill>
                <a:srgbClr val="F36A0D"/>
              </a:solidFill>
              <a:latin typeface="Trebuchet MS" panose="020B0603020202020204" pitchFamily="34" charset="0"/>
              <a:cs typeface="Arial" pitchFamily="34" charset="0"/>
            </a:endParaRPr>
          </a:p>
        </p:txBody>
      </p:sp>
      <p:sp>
        <p:nvSpPr>
          <p:cNvPr id="59" name="TextBox 3"/>
          <p:cNvSpPr txBox="1"/>
          <p:nvPr/>
        </p:nvSpPr>
        <p:spPr>
          <a:xfrm>
            <a:off x="776338" y="2773707"/>
            <a:ext cx="3990687" cy="523220"/>
          </a:xfrm>
          <a:prstGeom prst="rect">
            <a:avLst/>
          </a:prstGeom>
          <a:noFill/>
        </p:spPr>
        <p:txBody>
          <a:bodyPr wrap="square" rtlCol="0">
            <a:spAutoFit/>
          </a:bodyPr>
          <a:lstStyle/>
          <a:p>
            <a:r>
              <a:rPr lang="it-IT" altLang="ko-KR" sz="2800" b="1" dirty="0">
                <a:solidFill>
                  <a:srgbClr val="0594A9"/>
                </a:solidFill>
                <a:latin typeface="Trebuchet MS" panose="020B0603020202020204" pitchFamily="34" charset="0"/>
                <a:cs typeface="Arial" pitchFamily="34" charset="0"/>
              </a:rPr>
              <a:t>Sezione</a:t>
            </a:r>
            <a:r>
              <a:rPr lang="en-US" altLang="ko-KR" sz="2800" b="1" dirty="0">
                <a:solidFill>
                  <a:srgbClr val="0594A9"/>
                </a:solidFill>
                <a:latin typeface="Trebuchet MS" panose="020B0603020202020204" pitchFamily="34" charset="0"/>
                <a:cs typeface="Arial" pitchFamily="34" charset="0"/>
              </a:rPr>
              <a:t> 1-3</a:t>
            </a:r>
            <a:endParaRPr lang="en-US" altLang="ko-KR" sz="2000" b="1" dirty="0">
              <a:solidFill>
                <a:srgbClr val="0594A9"/>
              </a:solidFill>
              <a:latin typeface="Trebuchet MS" panose="020B0603020202020204" pitchFamily="34" charset="0"/>
              <a:cs typeface="Arial" pitchFamily="34" charset="0"/>
            </a:endParaRPr>
          </a:p>
        </p:txBody>
      </p:sp>
      <p:pic>
        <p:nvPicPr>
          <p:cNvPr id="47" name="Onlinemedien 3" title="MBO | What is Management By Objective? | Advantages and Disadvantages of MBO">
            <a:hlinkClick r:id="" action="ppaction://media"/>
            <a:extLst>
              <a:ext uri="{FF2B5EF4-FFF2-40B4-BE49-F238E27FC236}">
                <a16:creationId xmlns:a16="http://schemas.microsoft.com/office/drawing/2014/main" xmlns="" id="{B56E1421-8ABC-406C-94D2-13D8D897F88B}"/>
              </a:ext>
            </a:extLst>
          </p:cNvPr>
          <p:cNvPicPr>
            <a:picLocks noRot="1" noChangeAspect="1"/>
          </p:cNvPicPr>
          <p:nvPr>
            <a:videoFile r:link="rId1"/>
          </p:nvPr>
        </p:nvPicPr>
        <p:blipFill>
          <a:blip r:embed="rId4"/>
          <a:stretch>
            <a:fillRect/>
          </a:stretch>
        </p:blipFill>
        <p:spPr>
          <a:xfrm>
            <a:off x="1235139" y="3646349"/>
            <a:ext cx="3209202" cy="1813198"/>
          </a:xfrm>
          <a:prstGeom prst="rect">
            <a:avLst/>
          </a:prstGeom>
        </p:spPr>
      </p:pic>
      <p:sp>
        <p:nvSpPr>
          <p:cNvPr id="4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4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50" name="Immagine 4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808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7"/>
                                        </p:tgtEl>
                                      </p:cBhvr>
                                    </p:cmd>
                                  </p:childTnLst>
                                </p:cTn>
                              </p:par>
                            </p:childTnLst>
                          </p:cTn>
                        </p:par>
                      </p:childTnLst>
                    </p:cTn>
                  </p:par>
                </p:childTnLst>
              </p:cTn>
              <p:nextCondLst>
                <p:cond evt="onClick" delay="0">
                  <p:tgtEl>
                    <p:spTgt spid="47"/>
                  </p:tgtEl>
                </p:cond>
              </p:nextCondLst>
            </p:seq>
            <p:video>
              <p:cMediaNode vol="80000">
                <p:cTn id="12" fill="hold" display="0">
                  <p:stCondLst>
                    <p:cond delay="indefinite"/>
                  </p:stCondLst>
                </p:cTn>
                <p:tgtEl>
                  <p:spTgt spid="4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74088" y="1276988"/>
            <a:ext cx="4907515" cy="461665"/>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a:t>
            </a:r>
            <a:r>
              <a:rPr lang="en-GB" altLang="es-ES" sz="2400" b="1" dirty="0">
                <a:solidFill>
                  <a:srgbClr val="0594A9"/>
                </a:solidFill>
                <a:latin typeface="Trebuchet MS" panose="020B0603020202020204" pitchFamily="34" charset="0"/>
                <a:cs typeface="Calibri" panose="020F0502020204030204" pitchFamily="34" charset="0"/>
              </a:rPr>
              <a:t> 1 – </a:t>
            </a:r>
            <a:r>
              <a:rPr lang="en-US" altLang="es-ES" sz="2400" b="1" dirty="0">
                <a:solidFill>
                  <a:srgbClr val="0594A9"/>
                </a:solidFill>
                <a:latin typeface="Trebuchet MS" panose="020B0603020202020204" pitchFamily="34" charset="0"/>
                <a:cs typeface="Calibri" panose="020F0502020204030204" pitchFamily="34" charset="0"/>
              </a:rPr>
              <a:t>Cos è</a:t>
            </a:r>
            <a:r>
              <a:rPr lang="en-US" altLang="ko-KR" sz="2400" b="1" dirty="0">
                <a:solidFill>
                  <a:srgbClr val="0594A9"/>
                </a:solidFill>
                <a:latin typeface="Trebuchet MS" panose="020B0603020202020204" pitchFamily="34" charset="0"/>
                <a:cs typeface="Calibri" panose="020F0502020204030204" pitchFamily="34" charset="0"/>
              </a:rPr>
              <a:t> MBO</a:t>
            </a:r>
            <a:endParaRPr lang="ko-KR" altLang="en-US" sz="2400" b="1" dirty="0">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pSp>
        <p:nvGrpSpPr>
          <p:cNvPr id="8" name="Group 27">
            <a:extLst>
              <a:ext uri="{FF2B5EF4-FFF2-40B4-BE49-F238E27FC236}">
                <a16:creationId xmlns:a16="http://schemas.microsoft.com/office/drawing/2014/main" xmlns="" id="{782DAF2F-8C89-449F-B438-A126EC6F5EDD}"/>
              </a:ext>
            </a:extLst>
          </p:cNvPr>
          <p:cNvGrpSpPr/>
          <p:nvPr/>
        </p:nvGrpSpPr>
        <p:grpSpPr>
          <a:xfrm>
            <a:off x="274088" y="2323859"/>
            <a:ext cx="199272" cy="206152"/>
            <a:chOff x="2411760" y="3708613"/>
            <a:chExt cx="206152" cy="206152"/>
          </a:xfrm>
        </p:grpSpPr>
        <p:sp>
          <p:nvSpPr>
            <p:cNvPr id="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 name="Textfeld 2"/>
          <p:cNvSpPr txBox="1"/>
          <p:nvPr/>
        </p:nvSpPr>
        <p:spPr>
          <a:xfrm>
            <a:off x="473359" y="2219150"/>
            <a:ext cx="5416453" cy="3416320"/>
          </a:xfrm>
          <a:prstGeom prst="rect">
            <a:avLst/>
          </a:prstGeom>
          <a:noFill/>
        </p:spPr>
        <p:txBody>
          <a:bodyPr wrap="square" rtlCol="0">
            <a:spAutoFit/>
          </a:bodyPr>
          <a:lstStyle/>
          <a:p>
            <a:pPr algn="just">
              <a:defRPr/>
            </a:pPr>
            <a:r>
              <a:rPr lang="it-IT" altLang="es-ES" b="1" dirty="0">
                <a:cs typeface="Arial" panose="020B0604020202020204" pitchFamily="34" charset="0"/>
              </a:rPr>
              <a:t>La Gestione per Obiettivi </a:t>
            </a:r>
            <a:r>
              <a:rPr lang="it-IT" altLang="es-ES" dirty="0">
                <a:cs typeface="Arial" panose="020B0604020202020204" pitchFamily="34" charset="0"/>
              </a:rPr>
              <a:t>(MBO) è un approccio strategico per migliorare le prestazioni di un'organizzazione. </a:t>
            </a:r>
            <a:endParaRPr lang="en-US" altLang="es-ES" dirty="0">
              <a:cs typeface="Arial" panose="020B0604020202020204" pitchFamily="34" charset="0"/>
            </a:endParaRPr>
          </a:p>
          <a:p>
            <a:pPr>
              <a:defRPr/>
            </a:pPr>
            <a:endParaRPr lang="en-US" altLang="es-ES" dirty="0">
              <a:cs typeface="Arial" panose="020B0604020202020204" pitchFamily="34" charset="0"/>
            </a:endParaRPr>
          </a:p>
          <a:p>
            <a:pPr marL="285750" indent="-285750">
              <a:buFont typeface="Arial" panose="020B0604020202020204" pitchFamily="34" charset="0"/>
              <a:buChar char="•"/>
              <a:defRPr/>
            </a:pPr>
            <a:r>
              <a:rPr lang="it-IT" altLang="es-ES" dirty="0">
                <a:cs typeface="Arial" panose="020B0604020202020204" pitchFamily="34" charset="0"/>
              </a:rPr>
              <a:t>definizione</a:t>
            </a:r>
            <a:r>
              <a:rPr lang="it-IT" altLang="es-ES" b="1" dirty="0">
                <a:cs typeface="Arial" panose="020B0604020202020204" pitchFamily="34" charset="0"/>
              </a:rPr>
              <a:t> a lungo termine </a:t>
            </a:r>
            <a:r>
              <a:rPr lang="it-IT" altLang="es-ES" dirty="0">
                <a:cs typeface="Arial" panose="020B0604020202020204" pitchFamily="34" charset="0"/>
              </a:rPr>
              <a:t>(di solito annuale) degli obiettivi dell'azienda (principalmente in modo "</a:t>
            </a:r>
            <a:r>
              <a:rPr lang="it-IT" altLang="es-ES" b="1" dirty="0">
                <a:cs typeface="Arial" panose="020B0604020202020204" pitchFamily="34" charset="0"/>
              </a:rPr>
              <a:t>top down</a:t>
            </a:r>
            <a:r>
              <a:rPr lang="it-IT" altLang="es-ES" dirty="0">
                <a:cs typeface="Arial" panose="020B0604020202020204" pitchFamily="34" charset="0"/>
              </a:rPr>
              <a:t>")</a:t>
            </a:r>
          </a:p>
          <a:p>
            <a:pPr>
              <a:defRPr/>
            </a:pPr>
            <a:endParaRPr lang="en-US" altLang="es-ES" dirty="0">
              <a:cs typeface="Arial" panose="020B0604020202020204" pitchFamily="34" charset="0"/>
            </a:endParaRPr>
          </a:p>
          <a:p>
            <a:pPr marL="285750" indent="-285750">
              <a:buFont typeface="Arial" panose="020B0604020202020204" pitchFamily="34" charset="0"/>
              <a:buChar char="•"/>
              <a:defRPr/>
            </a:pPr>
            <a:r>
              <a:rPr lang="it-IT" altLang="es-ES" dirty="0">
                <a:cs typeface="Arial" panose="020B0604020202020204" pitchFamily="34" charset="0"/>
              </a:rPr>
              <a:t>raggiungimento degli obiettivi: misurati, valutati e, nel migliore dei casi, premiati (</a:t>
            </a:r>
            <a:r>
              <a:rPr lang="it-IT" altLang="es-ES" b="1" dirty="0">
                <a:cs typeface="Arial" panose="020B0604020202020204" pitchFamily="34" charset="0"/>
              </a:rPr>
              <a:t>bonus</a:t>
            </a:r>
            <a:r>
              <a:rPr lang="it-IT" altLang="es-ES" dirty="0">
                <a:cs typeface="Arial" panose="020B0604020202020204" pitchFamily="34" charset="0"/>
              </a:rPr>
              <a:t>) sulla base dei risultati alla fine dell'anno.</a:t>
            </a:r>
          </a:p>
          <a:p>
            <a:pPr marL="285750" indent="-285750">
              <a:buFont typeface="Arial" panose="020B0604020202020204" pitchFamily="34" charset="0"/>
              <a:buChar char="•"/>
              <a:defRPr/>
            </a:pPr>
            <a:endParaRPr lang="de-DE" dirty="0"/>
          </a:p>
        </p:txBody>
      </p:sp>
      <p:sp>
        <p:nvSpPr>
          <p:cNvPr id="5" name="Gleichschenkliges Dreieck 4"/>
          <p:cNvSpPr/>
          <p:nvPr/>
        </p:nvSpPr>
        <p:spPr>
          <a:xfrm>
            <a:off x="6500059" y="1899996"/>
            <a:ext cx="3597735" cy="847725"/>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lumMod val="65000"/>
                    <a:lumOff val="35000"/>
                  </a:schemeClr>
                </a:solidFill>
              </a:rPr>
              <a:t>Strategie generali</a:t>
            </a:r>
          </a:p>
          <a:p>
            <a:pPr lvl="0" algn="ctr"/>
            <a:r>
              <a:rPr lang="it-IT" sz="1200" dirty="0">
                <a:solidFill>
                  <a:schemeClr val="tx1">
                    <a:lumMod val="65000"/>
                    <a:lumOff val="35000"/>
                  </a:schemeClr>
                </a:solidFill>
              </a:rPr>
              <a:t>Obiettivi Organizzativi</a:t>
            </a:r>
          </a:p>
          <a:p>
            <a:pPr algn="ctr"/>
            <a:endParaRPr lang="de-DE" dirty="0"/>
          </a:p>
        </p:txBody>
      </p:sp>
      <p:sp>
        <p:nvSpPr>
          <p:cNvPr id="6" name="Gleichschenkliges Dreieck 5"/>
          <p:cNvSpPr/>
          <p:nvPr/>
        </p:nvSpPr>
        <p:spPr>
          <a:xfrm>
            <a:off x="6500059" y="3093331"/>
            <a:ext cx="1683754" cy="923925"/>
          </a:xfrm>
          <a:prstGeom prst="triangle">
            <a:avLst/>
          </a:prstGeom>
          <a:solidFill>
            <a:srgbClr val="0594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Obiettivi Divisionali</a:t>
            </a:r>
          </a:p>
        </p:txBody>
      </p:sp>
      <p:sp>
        <p:nvSpPr>
          <p:cNvPr id="15" name="Gleichschenkliges Dreieck 14"/>
          <p:cNvSpPr/>
          <p:nvPr/>
        </p:nvSpPr>
        <p:spPr>
          <a:xfrm>
            <a:off x="8414040" y="3093330"/>
            <a:ext cx="1683754" cy="923925"/>
          </a:xfrm>
          <a:prstGeom prst="triangle">
            <a:avLst/>
          </a:prstGeom>
          <a:solidFill>
            <a:srgbClr val="0594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Obiettivi Divisionali</a:t>
            </a:r>
          </a:p>
        </p:txBody>
      </p:sp>
      <p:sp>
        <p:nvSpPr>
          <p:cNvPr id="11" name="Gleichschenkliges Dreieck 10"/>
          <p:cNvSpPr/>
          <p:nvPr/>
        </p:nvSpPr>
        <p:spPr>
          <a:xfrm>
            <a:off x="6500059" y="4362866"/>
            <a:ext cx="674539" cy="919821"/>
          </a:xfrm>
          <a:prstGeom prst="triangle">
            <a:avLst/>
          </a:prstGeom>
          <a:solidFill>
            <a:srgbClr val="8BE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Gleichschenkliges Dreieck 16"/>
          <p:cNvSpPr/>
          <p:nvPr/>
        </p:nvSpPr>
        <p:spPr>
          <a:xfrm>
            <a:off x="7509274" y="4371269"/>
            <a:ext cx="674539" cy="919821"/>
          </a:xfrm>
          <a:prstGeom prst="triangle">
            <a:avLst/>
          </a:prstGeom>
          <a:solidFill>
            <a:srgbClr val="8BE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Gleichschenkliges Dreieck 17"/>
          <p:cNvSpPr/>
          <p:nvPr/>
        </p:nvSpPr>
        <p:spPr>
          <a:xfrm>
            <a:off x="8518489" y="4371269"/>
            <a:ext cx="674539" cy="919821"/>
          </a:xfrm>
          <a:prstGeom prst="triangle">
            <a:avLst/>
          </a:prstGeom>
          <a:solidFill>
            <a:srgbClr val="8BE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Gleichschenkliges Dreieck 18"/>
          <p:cNvSpPr/>
          <p:nvPr/>
        </p:nvSpPr>
        <p:spPr>
          <a:xfrm>
            <a:off x="9423255" y="4362864"/>
            <a:ext cx="674539" cy="919821"/>
          </a:xfrm>
          <a:prstGeom prst="triangle">
            <a:avLst/>
          </a:prstGeom>
          <a:solidFill>
            <a:srgbClr val="8BE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r Verbinder 12"/>
          <p:cNvCxnSpPr/>
          <p:nvPr/>
        </p:nvCxnSpPr>
        <p:spPr>
          <a:xfrm>
            <a:off x="6705161" y="5282685"/>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3" name="Gerader Verbinder 22"/>
          <p:cNvCxnSpPr/>
          <p:nvPr/>
        </p:nvCxnSpPr>
        <p:spPr>
          <a:xfrm>
            <a:off x="6971861" y="5282685"/>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4" name="Gerader Verbinder 23"/>
          <p:cNvCxnSpPr/>
          <p:nvPr/>
        </p:nvCxnSpPr>
        <p:spPr>
          <a:xfrm>
            <a:off x="7705286" y="5291090"/>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5" name="Gerader Verbinder 24"/>
          <p:cNvCxnSpPr/>
          <p:nvPr/>
        </p:nvCxnSpPr>
        <p:spPr>
          <a:xfrm>
            <a:off x="7971986" y="5291090"/>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6" name="Gerader Verbinder 25"/>
          <p:cNvCxnSpPr/>
          <p:nvPr/>
        </p:nvCxnSpPr>
        <p:spPr>
          <a:xfrm>
            <a:off x="8733986" y="5291090"/>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7" name="Gerader Verbinder 26"/>
          <p:cNvCxnSpPr/>
          <p:nvPr/>
        </p:nvCxnSpPr>
        <p:spPr>
          <a:xfrm>
            <a:off x="9000686" y="5291090"/>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8" name="Gerader Verbinder 27"/>
          <p:cNvCxnSpPr/>
          <p:nvPr/>
        </p:nvCxnSpPr>
        <p:spPr>
          <a:xfrm>
            <a:off x="9619811" y="5282685"/>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9" name="Gerader Verbinder 28"/>
          <p:cNvCxnSpPr/>
          <p:nvPr/>
        </p:nvCxnSpPr>
        <p:spPr>
          <a:xfrm>
            <a:off x="9886511" y="5282685"/>
            <a:ext cx="0" cy="558492"/>
          </a:xfrm>
          <a:prstGeom prst="line">
            <a:avLst/>
          </a:prstGeom>
        </p:spPr>
        <p:style>
          <a:lnRef idx="1">
            <a:schemeClr val="dk1"/>
          </a:lnRef>
          <a:fillRef idx="0">
            <a:schemeClr val="dk1"/>
          </a:fillRef>
          <a:effectRef idx="0">
            <a:schemeClr val="dk1"/>
          </a:effectRef>
          <a:fontRef idx="minor">
            <a:schemeClr val="tx1"/>
          </a:fontRef>
        </p:style>
      </p:cxnSp>
      <p:sp>
        <p:nvSpPr>
          <p:cNvPr id="16" name="Ellipse 15"/>
          <p:cNvSpPr/>
          <p:nvPr/>
        </p:nvSpPr>
        <p:spPr>
          <a:xfrm>
            <a:off x="6593183"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p:cNvSpPr/>
          <p:nvPr/>
        </p:nvSpPr>
        <p:spPr>
          <a:xfrm>
            <a:off x="6880178"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p:cNvSpPr/>
          <p:nvPr/>
        </p:nvSpPr>
        <p:spPr>
          <a:xfrm>
            <a:off x="7593523"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p:cNvSpPr/>
          <p:nvPr/>
        </p:nvSpPr>
        <p:spPr>
          <a:xfrm>
            <a:off x="7880518"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p:cNvSpPr/>
          <p:nvPr/>
        </p:nvSpPr>
        <p:spPr>
          <a:xfrm>
            <a:off x="8630994"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p:cNvSpPr/>
          <p:nvPr/>
        </p:nvSpPr>
        <p:spPr>
          <a:xfrm>
            <a:off x="8917989"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p:cNvSpPr/>
          <p:nvPr/>
        </p:nvSpPr>
        <p:spPr>
          <a:xfrm>
            <a:off x="9516819"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p:cNvSpPr/>
          <p:nvPr/>
        </p:nvSpPr>
        <p:spPr>
          <a:xfrm>
            <a:off x="9803814"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Legende mit Pfeil nach links 42"/>
          <p:cNvSpPr/>
          <p:nvPr/>
        </p:nvSpPr>
        <p:spPr>
          <a:xfrm>
            <a:off x="10193758" y="5506703"/>
            <a:ext cx="1523499" cy="668947"/>
          </a:xfrm>
          <a:prstGeom prst="leftArrowCallout">
            <a:avLst/>
          </a:prstGeom>
          <a:solidFill>
            <a:schemeClr val="accent2">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a:r>
              <a:rPr lang="it-IT" sz="1200" dirty="0">
                <a:solidFill>
                  <a:schemeClr val="tx1">
                    <a:lumMod val="65000"/>
                    <a:lumOff val="35000"/>
                  </a:schemeClr>
                </a:solidFill>
              </a:rPr>
              <a:t>Obiettivi Individuali</a:t>
            </a:r>
          </a:p>
          <a:p>
            <a:pPr algn="ctr"/>
            <a:endParaRPr lang="de-DE" sz="1200" dirty="0">
              <a:solidFill>
                <a:schemeClr val="tx1">
                  <a:lumMod val="65000"/>
                  <a:lumOff val="35000"/>
                </a:schemeClr>
              </a:solidFill>
            </a:endParaRPr>
          </a:p>
        </p:txBody>
      </p:sp>
      <p:sp>
        <p:nvSpPr>
          <p:cNvPr id="44" name="Legende mit Pfeil nach links 43"/>
          <p:cNvSpPr/>
          <p:nvPr/>
        </p:nvSpPr>
        <p:spPr>
          <a:xfrm>
            <a:off x="10193758" y="4371269"/>
            <a:ext cx="1523498" cy="690867"/>
          </a:xfrm>
          <a:prstGeom prst="leftArrowCallout">
            <a:avLst/>
          </a:prstGeom>
          <a:solidFill>
            <a:schemeClr val="accent3">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it-IT" sz="1200" dirty="0">
                <a:solidFill>
                  <a:schemeClr val="tx1">
                    <a:lumMod val="65000"/>
                    <a:lumOff val="35000"/>
                  </a:schemeClr>
                </a:solidFill>
              </a:rPr>
              <a:t>Branca/</a:t>
            </a:r>
          </a:p>
          <a:p>
            <a:pPr algn="ctr"/>
            <a:r>
              <a:rPr lang="it-IT" sz="1200" dirty="0">
                <a:solidFill>
                  <a:schemeClr val="tx1">
                    <a:lumMod val="65000"/>
                    <a:lumOff val="35000"/>
                  </a:schemeClr>
                </a:solidFill>
              </a:rPr>
              <a:t>Obiettivi di Settore</a:t>
            </a:r>
          </a:p>
        </p:txBody>
      </p:sp>
      <p:sp>
        <p:nvSpPr>
          <p:cNvPr id="45" name="TextBox 3"/>
          <p:cNvSpPr txBox="1"/>
          <p:nvPr/>
        </p:nvSpPr>
        <p:spPr>
          <a:xfrm>
            <a:off x="5088835" y="89421"/>
            <a:ext cx="6755975" cy="1077218"/>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 1 – Progettare per obiettivi</a:t>
            </a:r>
          </a:p>
          <a:p>
            <a:endParaRPr lang="en-US" altLang="ko-KR" sz="3200" b="1" dirty="0">
              <a:solidFill>
                <a:srgbClr val="F36A0D"/>
              </a:solidFill>
              <a:latin typeface="Trebuchet MS" panose="020B0603020202020204" pitchFamily="34" charset="0"/>
              <a:cs typeface="Arial" pitchFamily="34" charset="0"/>
            </a:endParaRPr>
          </a:p>
        </p:txBody>
      </p:sp>
      <p:sp>
        <p:nvSpPr>
          <p:cNvPr id="4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4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48" name="Immagine 4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55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74088" y="1276988"/>
            <a:ext cx="8878877" cy="461665"/>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a:t>
            </a:r>
            <a:r>
              <a:rPr lang="en-GB" altLang="es-ES" sz="2400" b="1" dirty="0">
                <a:solidFill>
                  <a:srgbClr val="0594A9"/>
                </a:solidFill>
                <a:latin typeface="Trebuchet MS" panose="020B0603020202020204" pitchFamily="34" charset="0"/>
                <a:cs typeface="Calibri" panose="020F0502020204030204" pitchFamily="34" charset="0"/>
              </a:rPr>
              <a:t> 2 - </a:t>
            </a:r>
            <a:r>
              <a:rPr lang="it-IT" altLang="ko-KR" sz="2400" b="1" dirty="0">
                <a:solidFill>
                  <a:srgbClr val="0594A9"/>
                </a:solidFill>
                <a:latin typeface="Trebuchet MS" panose="020B0603020202020204" pitchFamily="34" charset="0"/>
                <a:cs typeface="Calibri" panose="020F0502020204030204" pitchFamily="34" charset="0"/>
              </a:rPr>
              <a:t>Processo / Metodo </a:t>
            </a:r>
            <a:r>
              <a:rPr lang="en-US" altLang="ko-KR" sz="2400" b="1" dirty="0">
                <a:solidFill>
                  <a:srgbClr val="0594A9"/>
                </a:solidFill>
                <a:latin typeface="Trebuchet MS" panose="020B0603020202020204" pitchFamily="34" charset="0"/>
                <a:cs typeface="Calibri" panose="020F0502020204030204" pitchFamily="34" charset="0"/>
              </a:rPr>
              <a:t>di MBO</a:t>
            </a:r>
            <a:endParaRPr lang="ko-KR" altLang="en-US" sz="2400" b="1" dirty="0">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 name="Textfeld 1"/>
          <p:cNvSpPr txBox="1"/>
          <p:nvPr/>
        </p:nvSpPr>
        <p:spPr>
          <a:xfrm>
            <a:off x="6385251" y="5222211"/>
            <a:ext cx="5250236" cy="646331"/>
          </a:xfrm>
          <a:prstGeom prst="rect">
            <a:avLst/>
          </a:prstGeom>
          <a:noFill/>
        </p:spPr>
        <p:txBody>
          <a:bodyPr wrap="square" rtlCol="0">
            <a:spAutoFit/>
          </a:bodyPr>
          <a:lstStyle/>
          <a:p>
            <a:pPr marL="285750" indent="-285750">
              <a:buFont typeface="Arial" panose="020B0604020202020204" pitchFamily="34" charset="0"/>
              <a:buChar char="•"/>
            </a:pPr>
            <a:r>
              <a:rPr lang="it-IT" dirty="0"/>
              <a:t>Gli obiettivi devono essere </a:t>
            </a:r>
            <a:r>
              <a:rPr lang="en-US" b="1" dirty="0"/>
              <a:t>S.M.A.R.T </a:t>
            </a:r>
          </a:p>
          <a:p>
            <a:r>
              <a:rPr lang="en-US" dirty="0"/>
              <a:t>     (</a:t>
            </a:r>
            <a:r>
              <a:rPr lang="en-US" b="1" dirty="0"/>
              <a:t>S</a:t>
            </a:r>
            <a:r>
              <a:rPr lang="en-US" dirty="0"/>
              <a:t>pecific, </a:t>
            </a:r>
            <a:r>
              <a:rPr lang="en-US" b="1" dirty="0"/>
              <a:t>M</a:t>
            </a:r>
            <a:r>
              <a:rPr lang="en-US" dirty="0"/>
              <a:t>easurable, </a:t>
            </a:r>
            <a:r>
              <a:rPr lang="en-US" b="1" dirty="0"/>
              <a:t>A</a:t>
            </a:r>
            <a:r>
              <a:rPr lang="en-US" dirty="0"/>
              <a:t>chievable, </a:t>
            </a:r>
            <a:r>
              <a:rPr lang="en-US" b="1" dirty="0"/>
              <a:t>R</a:t>
            </a:r>
            <a:r>
              <a:rPr lang="en-US" dirty="0"/>
              <a:t>ealistic, </a:t>
            </a:r>
            <a:r>
              <a:rPr lang="en-US" b="1" dirty="0"/>
              <a:t>T</a:t>
            </a:r>
            <a:r>
              <a:rPr lang="en-US" dirty="0"/>
              <a:t>imely)</a:t>
            </a:r>
            <a:r>
              <a:rPr lang="de-DE" dirty="0"/>
              <a:t> </a:t>
            </a:r>
          </a:p>
        </p:txBody>
      </p:sp>
      <p:pic>
        <p:nvPicPr>
          <p:cNvPr id="1026" name="Picture 2" descr="Management By Objectives PPT Slide 3"/>
          <p:cNvPicPr>
            <a:picLocks noChangeAspect="1" noChangeArrowheads="1"/>
          </p:cNvPicPr>
          <p:nvPr/>
        </p:nvPicPr>
        <p:blipFill rotWithShape="1">
          <a:blip r:embed="rId3">
            <a:extLst>
              <a:ext uri="{28A0092B-C50C-407E-A947-70E740481C1C}">
                <a14:useLocalDpi xmlns:a14="http://schemas.microsoft.com/office/drawing/2010/main" val="0"/>
              </a:ext>
            </a:extLst>
          </a:blip>
          <a:srcRect l="11476" t="15017" r="10295" b="4268"/>
          <a:stretch/>
        </p:blipFill>
        <p:spPr bwMode="auto">
          <a:xfrm>
            <a:off x="6752103" y="1507820"/>
            <a:ext cx="4516531" cy="349505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33">
            <a:extLst>
              <a:ext uri="{FF2B5EF4-FFF2-40B4-BE49-F238E27FC236}">
                <a16:creationId xmlns:a16="http://schemas.microsoft.com/office/drawing/2014/main" xmlns="" id="{8BE2F911-DB9A-40CA-BD2A-97F23CDE284A}"/>
              </a:ext>
            </a:extLst>
          </p:cNvPr>
          <p:cNvGrpSpPr/>
          <p:nvPr/>
        </p:nvGrpSpPr>
        <p:grpSpPr>
          <a:xfrm>
            <a:off x="274086" y="2317760"/>
            <a:ext cx="199272" cy="206152"/>
            <a:chOff x="2411760" y="3708613"/>
            <a:chExt cx="206152" cy="206152"/>
          </a:xfrm>
        </p:grpSpPr>
        <p:sp>
          <p:nvSpPr>
            <p:cNvPr id="17"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8"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 name="Textfeld 2"/>
          <p:cNvSpPr txBox="1"/>
          <p:nvPr/>
        </p:nvSpPr>
        <p:spPr>
          <a:xfrm>
            <a:off x="803733" y="2777878"/>
            <a:ext cx="5531643" cy="2862322"/>
          </a:xfrm>
          <a:prstGeom prst="rect">
            <a:avLst/>
          </a:prstGeom>
          <a:noFill/>
        </p:spPr>
        <p:txBody>
          <a:bodyPr wrap="none" rtlCol="0">
            <a:spAutoFit/>
          </a:bodyPr>
          <a:lstStyle/>
          <a:p>
            <a:r>
              <a:rPr lang="it-IT" dirty="0"/>
              <a:t>1. </a:t>
            </a:r>
            <a:r>
              <a:rPr lang="it-IT" b="1" dirty="0"/>
              <a:t>Definizione dell'obiettivo</a:t>
            </a:r>
            <a:r>
              <a:rPr lang="it-IT" dirty="0"/>
              <a:t>: </a:t>
            </a:r>
          </a:p>
          <a:p>
            <a:r>
              <a:rPr lang="it-IT" dirty="0"/>
              <a:t>	- Cosa voglio raggiungere, entro quanto tempo?</a:t>
            </a:r>
          </a:p>
          <a:p>
            <a:r>
              <a:rPr lang="it-IT" dirty="0"/>
              <a:t>2. </a:t>
            </a:r>
            <a:r>
              <a:rPr lang="it-IT" b="1" dirty="0"/>
              <a:t>Coinvolgimento della squadra</a:t>
            </a:r>
            <a:r>
              <a:rPr lang="it-IT" dirty="0"/>
              <a:t>: </a:t>
            </a:r>
          </a:p>
          <a:p>
            <a:r>
              <a:rPr lang="it-IT" dirty="0"/>
              <a:t>	- Su quali risorse posso/devo contare?</a:t>
            </a:r>
          </a:p>
          <a:p>
            <a:r>
              <a:rPr lang="it-IT" dirty="0"/>
              <a:t>3. </a:t>
            </a:r>
            <a:r>
              <a:rPr lang="it-IT" b="1" dirty="0"/>
              <a:t>Assegnazione dei ruoli e degli obiettivi</a:t>
            </a:r>
            <a:r>
              <a:rPr lang="it-IT" dirty="0"/>
              <a:t>: </a:t>
            </a:r>
          </a:p>
          <a:p>
            <a:r>
              <a:rPr lang="it-IT" dirty="0"/>
              <a:t>	- Quale contributo mi aspetto da tutti?</a:t>
            </a:r>
          </a:p>
          <a:p>
            <a:r>
              <a:rPr lang="it-IT" dirty="0"/>
              <a:t>4. </a:t>
            </a:r>
            <a:r>
              <a:rPr lang="it-IT" b="1" dirty="0"/>
              <a:t>Misurazione in corso d'opera</a:t>
            </a:r>
            <a:r>
              <a:rPr lang="it-IT" dirty="0"/>
              <a:t>: </a:t>
            </a:r>
          </a:p>
          <a:p>
            <a:r>
              <a:rPr lang="it-IT" dirty="0"/>
              <a:t>	- A che punto siamo? - azioni correttive</a:t>
            </a:r>
          </a:p>
          <a:p>
            <a:r>
              <a:rPr lang="it-IT" dirty="0"/>
              <a:t>5. </a:t>
            </a:r>
            <a:r>
              <a:rPr lang="it-IT" b="1" dirty="0"/>
              <a:t>Verifica finale dei risultati:</a:t>
            </a:r>
          </a:p>
          <a:p>
            <a:r>
              <a:rPr lang="it-IT" dirty="0"/>
              <a:t>	- Obiettivo raggiunto?</a:t>
            </a:r>
            <a:endParaRPr lang="de-DE" dirty="0"/>
          </a:p>
        </p:txBody>
      </p:sp>
      <p:sp>
        <p:nvSpPr>
          <p:cNvPr id="4" name="Textfeld 3"/>
          <p:cNvSpPr txBox="1"/>
          <p:nvPr/>
        </p:nvSpPr>
        <p:spPr>
          <a:xfrm>
            <a:off x="473357" y="2219656"/>
            <a:ext cx="4168898" cy="369332"/>
          </a:xfrm>
          <a:prstGeom prst="rect">
            <a:avLst/>
          </a:prstGeom>
          <a:noFill/>
        </p:spPr>
        <p:txBody>
          <a:bodyPr wrap="none" rtlCol="0">
            <a:spAutoFit/>
          </a:bodyPr>
          <a:lstStyle/>
          <a:p>
            <a:r>
              <a:rPr lang="it-IT" b="1" dirty="0"/>
              <a:t>Fasi </a:t>
            </a:r>
            <a:r>
              <a:rPr lang="it-IT" dirty="0"/>
              <a:t>del processo di gestione per obiettivi</a:t>
            </a:r>
            <a:r>
              <a:rPr lang="en-US" dirty="0"/>
              <a:t>:</a:t>
            </a:r>
            <a:endParaRPr lang="de-DE" dirty="0"/>
          </a:p>
        </p:txBody>
      </p:sp>
      <p:sp>
        <p:nvSpPr>
          <p:cNvPr id="14" name="Textfeld 13"/>
          <p:cNvSpPr txBox="1"/>
          <p:nvPr/>
        </p:nvSpPr>
        <p:spPr>
          <a:xfrm>
            <a:off x="7318390" y="6239187"/>
            <a:ext cx="4526420" cy="230832"/>
          </a:xfrm>
          <a:prstGeom prst="rect">
            <a:avLst/>
          </a:prstGeom>
          <a:noFill/>
        </p:spPr>
        <p:txBody>
          <a:bodyPr wrap="square" rtlCol="0">
            <a:spAutoFit/>
          </a:bodyPr>
          <a:lstStyle/>
          <a:p>
            <a:r>
              <a:rPr lang="de-DE" sz="900" dirty="0">
                <a:solidFill>
                  <a:schemeClr val="bg1">
                    <a:lumMod val="75000"/>
                  </a:schemeClr>
                </a:solidFill>
              </a:rPr>
              <a:t>Source: https://www.sketchbubble.com/en/presentation-management-by-objectives.html</a:t>
            </a:r>
          </a:p>
        </p:txBody>
      </p:sp>
      <p:sp>
        <p:nvSpPr>
          <p:cNvPr id="15" name="TextBox 3"/>
          <p:cNvSpPr txBox="1"/>
          <p:nvPr/>
        </p:nvSpPr>
        <p:spPr>
          <a:xfrm>
            <a:off x="5327375" y="89421"/>
            <a:ext cx="6517436" cy="1077218"/>
          </a:xfrm>
          <a:prstGeom prst="rect">
            <a:avLst/>
          </a:prstGeom>
          <a:noFill/>
        </p:spPr>
        <p:txBody>
          <a:bodyPr wrap="square" rtlCol="0">
            <a:spAutoFit/>
          </a:bodyPr>
          <a:lstStyle/>
          <a:p>
            <a:r>
              <a:rPr lang="it-IT" altLang="ko-KR" sz="3200" b="1" dirty="0">
                <a:solidFill>
                  <a:srgbClr val="F36A0D"/>
                </a:solidFill>
                <a:latin typeface="Trebuchet MS" panose="020B0603020202020204" pitchFamily="34" charset="0"/>
                <a:cs typeface="Arial" pitchFamily="34" charset="0"/>
              </a:rPr>
              <a:t>Unità 1 – Progettare per obiettivi</a:t>
            </a:r>
          </a:p>
          <a:p>
            <a:pPr algn="r"/>
            <a:endParaRPr lang="en-US" altLang="ko-KR" sz="3200" b="1" dirty="0">
              <a:solidFill>
                <a:srgbClr val="F36A0D"/>
              </a:solidFill>
              <a:latin typeface="Trebuchet MS" panose="020B0603020202020204" pitchFamily="34" charset="0"/>
              <a:cs typeface="Arial" pitchFamily="34" charset="0"/>
            </a:endParaRPr>
          </a:p>
        </p:txBody>
      </p:sp>
      <p:sp>
        <p:nvSpPr>
          <p:cNvPr id="1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2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21" name="Immagin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39">
            <a:extLst>
              <a:ext uri="{FF2B5EF4-FFF2-40B4-BE49-F238E27FC236}">
                <a16:creationId xmlns:a16="http://schemas.microsoft.com/office/drawing/2014/main" xmlns="" id="{FA6E2EA0-6E66-4A2D-A0FF-7A7C34C30A55}"/>
              </a:ext>
            </a:extLst>
          </p:cNvPr>
          <p:cNvGrpSpPr/>
          <p:nvPr/>
        </p:nvGrpSpPr>
        <p:grpSpPr>
          <a:xfrm>
            <a:off x="274088" y="2016109"/>
            <a:ext cx="199272" cy="206152"/>
            <a:chOff x="2411760" y="3708613"/>
            <a:chExt cx="206152" cy="206152"/>
          </a:xfrm>
        </p:grpSpPr>
        <p:sp>
          <p:nvSpPr>
            <p:cNvPr id="14"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5"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5" name="CuadroTexto 34">
            <a:extLst>
              <a:ext uri="{FF2B5EF4-FFF2-40B4-BE49-F238E27FC236}">
                <a16:creationId xmlns:a16="http://schemas.microsoft.com/office/drawing/2014/main" xmlns="" id="{486A650B-1B81-458B-B55E-5B3AF64550EB}"/>
              </a:ext>
            </a:extLst>
          </p:cNvPr>
          <p:cNvSpPr txBox="1"/>
          <p:nvPr/>
        </p:nvSpPr>
        <p:spPr>
          <a:xfrm>
            <a:off x="274088" y="1276988"/>
            <a:ext cx="8878877" cy="461665"/>
          </a:xfrm>
          <a:prstGeom prst="rect">
            <a:avLst/>
          </a:prstGeom>
          <a:noFill/>
        </p:spPr>
        <p:txBody>
          <a:bodyPr wrap="square">
            <a:spAutoFit/>
          </a:bodyPr>
          <a:lstStyle/>
          <a:p>
            <a:r>
              <a:rPr lang="it-IT" altLang="es-ES" sz="2400" b="1" dirty="0">
                <a:solidFill>
                  <a:srgbClr val="0594A9"/>
                </a:solidFill>
                <a:latin typeface="Trebuchet MS" panose="020B0603020202020204" pitchFamily="34" charset="0"/>
                <a:cs typeface="Calibri" panose="020F0502020204030204" pitchFamily="34" charset="0"/>
              </a:rPr>
              <a:t>Sezione</a:t>
            </a:r>
            <a:r>
              <a:rPr lang="en-GB" altLang="es-ES" sz="2400" b="1" dirty="0">
                <a:solidFill>
                  <a:srgbClr val="0594A9"/>
                </a:solidFill>
                <a:latin typeface="Trebuchet MS" panose="020B0603020202020204" pitchFamily="34" charset="0"/>
                <a:cs typeface="Calibri" panose="020F0502020204030204" pitchFamily="34" charset="0"/>
              </a:rPr>
              <a:t> 3 – </a:t>
            </a:r>
            <a:r>
              <a:rPr lang="it-IT" altLang="es-ES" sz="2400" b="1" dirty="0">
                <a:solidFill>
                  <a:srgbClr val="0594A9"/>
                </a:solidFill>
                <a:latin typeface="Trebuchet MS" panose="020B0603020202020204" pitchFamily="34" charset="0"/>
                <a:cs typeface="Calibri" panose="020F0502020204030204" pitchFamily="34" charset="0"/>
              </a:rPr>
              <a:t>Vantaggi e Svantaggi </a:t>
            </a:r>
            <a:r>
              <a:rPr lang="en-US" altLang="es-ES" sz="2400" b="1" dirty="0">
                <a:solidFill>
                  <a:srgbClr val="0594A9"/>
                </a:solidFill>
                <a:latin typeface="Trebuchet MS" panose="020B0603020202020204" pitchFamily="34" charset="0"/>
                <a:cs typeface="Calibri" panose="020F0502020204030204" pitchFamily="34" charset="0"/>
              </a:rPr>
              <a:t>di</a:t>
            </a:r>
            <a:r>
              <a:rPr lang="en-US" sz="2400" b="1" dirty="0">
                <a:solidFill>
                  <a:srgbClr val="0594A9"/>
                </a:solidFill>
                <a:latin typeface="Trebuchet MS" panose="020B0603020202020204" pitchFamily="34" charset="0"/>
                <a:cs typeface="Calibri" panose="020F0502020204030204" pitchFamily="34" charset="0"/>
              </a:rPr>
              <a:t> MBO</a:t>
            </a:r>
            <a:endParaRPr lang="ko-KR" altLang="en-US" sz="2400" b="1" dirty="0">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6" name="Tabelle 5"/>
          <p:cNvGraphicFramePr>
            <a:graphicFrameLocks noGrp="1"/>
          </p:cNvGraphicFramePr>
          <p:nvPr>
            <p:extLst>
              <p:ext uri="{D42A27DB-BD31-4B8C-83A1-F6EECF244321}">
                <p14:modId xmlns:p14="http://schemas.microsoft.com/office/powerpoint/2010/main" val="1462459259"/>
              </p:ext>
            </p:extLst>
          </p:nvPr>
        </p:nvGraphicFramePr>
        <p:xfrm>
          <a:off x="945372" y="1911334"/>
          <a:ext cx="10301256" cy="4270378"/>
        </p:xfrm>
        <a:graphic>
          <a:graphicData uri="http://schemas.openxmlformats.org/drawingml/2006/table">
            <a:tbl>
              <a:tblPr firstRow="1" bandRow="1">
                <a:tableStyleId>{5C22544A-7EE6-4342-B048-85BDC9FD1C3A}</a:tableStyleId>
              </a:tblPr>
              <a:tblGrid>
                <a:gridCol w="5150628">
                  <a:extLst>
                    <a:ext uri="{9D8B030D-6E8A-4147-A177-3AD203B41FA5}">
                      <a16:colId xmlns:a16="http://schemas.microsoft.com/office/drawing/2014/main" xmlns="" val="3321254773"/>
                    </a:ext>
                  </a:extLst>
                </a:gridCol>
                <a:gridCol w="5150628">
                  <a:extLst>
                    <a:ext uri="{9D8B030D-6E8A-4147-A177-3AD203B41FA5}">
                      <a16:colId xmlns:a16="http://schemas.microsoft.com/office/drawing/2014/main" xmlns="" val="1836251787"/>
                    </a:ext>
                  </a:extLst>
                </a:gridCol>
              </a:tblGrid>
              <a:tr h="3422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noProof="0" dirty="0"/>
                        <a:t>Vantaggi di </a:t>
                      </a:r>
                      <a:r>
                        <a:rPr lang="de-DE" sz="1800" dirty="0"/>
                        <a:t>MBO</a:t>
                      </a:r>
                      <a:endParaRPr lang="de-DE" sz="1800" b="1" dirty="0"/>
                    </a:p>
                  </a:txBody>
                  <a:tcPr>
                    <a:solidFill>
                      <a:srgbClr val="0594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noProof="0" dirty="0"/>
                        <a:t>Limiti d</a:t>
                      </a:r>
                      <a:r>
                        <a:rPr lang="en-US" sz="1800" dirty="0" err="1"/>
                        <a:t>i</a:t>
                      </a:r>
                      <a:r>
                        <a:rPr lang="en-US" sz="1800" dirty="0"/>
                        <a:t> MBO</a:t>
                      </a:r>
                      <a:endParaRPr lang="en-US" sz="1800" b="1" dirty="0"/>
                    </a:p>
                  </a:txBody>
                  <a:tcPr>
                    <a:solidFill>
                      <a:srgbClr val="EE902F"/>
                    </a:solidFill>
                  </a:tcPr>
                </a:tc>
                <a:extLst>
                  <a:ext uri="{0D108BD9-81ED-4DB2-BD59-A6C34878D82A}">
                    <a16:rowId xmlns:a16="http://schemas.microsoft.com/office/drawing/2014/main" xmlns="" val="2184498399"/>
                  </a:ext>
                </a:extLst>
              </a:tr>
              <a:tr h="594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kern="1200" noProof="0"/>
                        <a:t>Performance Migliore</a:t>
                      </a:r>
                      <a:endParaRPr lang="it-IT" sz="1400" kern="1200" noProof="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t>Mancanza di un obiettivo appropriato/di un obiettivo di squadra esplicito</a:t>
                      </a:r>
                      <a:endParaRPr lang="de-DE" sz="1400" dirty="0"/>
                    </a:p>
                  </a:txBody>
                  <a:tcPr/>
                </a:tc>
                <a:extLst>
                  <a:ext uri="{0D108BD9-81ED-4DB2-BD59-A6C34878D82A}">
                    <a16:rowId xmlns:a16="http://schemas.microsoft.com/office/drawing/2014/main" xmlns="" val="962120338"/>
                  </a:ext>
                </a:extLst>
              </a:tr>
              <a:tr h="594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kern="1200" noProof="0" dirty="0"/>
                        <a:t>No Ambiguità di Ruolo</a:t>
                      </a:r>
                      <a:endParaRPr lang="it-IT" sz="1400" kern="1200" noProof="0" dirty="0">
                        <a:solidFill>
                          <a:schemeClr val="dk1"/>
                        </a:solidFill>
                        <a:latin typeface="+mn-lt"/>
                        <a:ea typeface="+mn-ea"/>
                        <a:cs typeface="+mn-cs"/>
                      </a:endParaRPr>
                    </a:p>
                  </a:txBody>
                  <a:tcPr/>
                </a:tc>
                <a:tc>
                  <a:txBody>
                    <a:bodyPr/>
                    <a:lstStyle/>
                    <a:p>
                      <a:pPr algn="ctr"/>
                      <a:r>
                        <a:rPr lang="it-IT" sz="1400" dirty="0"/>
                        <a:t>Gli obiettivi "SMART" non sono necessariamente obiettivi agili</a:t>
                      </a:r>
                      <a:endParaRPr lang="de-DE" sz="1400" dirty="0"/>
                    </a:p>
                  </a:txBody>
                  <a:tcPr/>
                </a:tc>
                <a:extLst>
                  <a:ext uri="{0D108BD9-81ED-4DB2-BD59-A6C34878D82A}">
                    <a16:rowId xmlns:a16="http://schemas.microsoft.com/office/drawing/2014/main" xmlns="" val="2521698506"/>
                  </a:ext>
                </a:extLst>
              </a:tr>
              <a:tr h="3395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kern="1200" noProof="0"/>
                        <a:t>Massimo Uso delle Risorse Umane</a:t>
                      </a:r>
                      <a:endParaRPr lang="it-IT" sz="1400" kern="1200" noProof="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t>Problemi nella definizione degli obiettivi</a:t>
                      </a:r>
                    </a:p>
                  </a:txBody>
                  <a:tcPr/>
                </a:tc>
                <a:extLst>
                  <a:ext uri="{0D108BD9-81ED-4DB2-BD59-A6C34878D82A}">
                    <a16:rowId xmlns:a16="http://schemas.microsoft.com/office/drawing/2014/main" xmlns="" val="3902144717"/>
                  </a:ext>
                </a:extLst>
              </a:tr>
              <a:tr h="594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kern="1200" noProof="0" dirty="0"/>
                        <a:t>Sviluppo della Carriera degli Impiegati</a:t>
                      </a:r>
                      <a:endParaRPr lang="it-IT" sz="1400" kern="1200" noProof="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t>Problema di coordinamento Tempo necessario</a:t>
                      </a:r>
                      <a:endParaRPr lang="de-DE" sz="1400" dirty="0"/>
                    </a:p>
                  </a:txBody>
                  <a:tcPr/>
                </a:tc>
                <a:extLst>
                  <a:ext uri="{0D108BD9-81ED-4DB2-BD59-A6C34878D82A}">
                    <a16:rowId xmlns:a16="http://schemas.microsoft.com/office/drawing/2014/main" xmlns="" val="1431494006"/>
                  </a:ext>
                </a:extLst>
              </a:tr>
              <a:tr h="594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kern="1200" noProof="0" dirty="0"/>
                        <a:t>Valutazione di Prestazioni Basata sui Risultati </a:t>
                      </a:r>
                    </a:p>
                    <a:p>
                      <a:pPr marL="0" marR="0" indent="0" algn="ctr" defTabSz="914400" rtl="0" eaLnBrk="1" fontAlgn="auto" latinLnBrk="0" hangingPunct="1">
                        <a:lnSpc>
                          <a:spcPct val="100000"/>
                        </a:lnSpc>
                        <a:spcBef>
                          <a:spcPts val="0"/>
                        </a:spcBef>
                        <a:spcAft>
                          <a:spcPts val="0"/>
                        </a:spcAft>
                        <a:buClrTx/>
                        <a:buSzTx/>
                        <a:buFontTx/>
                        <a:buNone/>
                        <a:tabLst/>
                        <a:defRPr/>
                      </a:pPr>
                      <a:r>
                        <a:rPr lang="de-DE" sz="1400" kern="1200" dirty="0"/>
                        <a:t>(</a:t>
                      </a:r>
                      <a:r>
                        <a:rPr lang="it-IT" sz="1400" kern="1200" noProof="0" dirty="0"/>
                        <a:t>e non su alcune caratteristiche intangibili</a:t>
                      </a:r>
                      <a:r>
                        <a:rPr lang="en-US" sz="1400" kern="1200" dirty="0"/>
                        <a:t>)</a:t>
                      </a:r>
                      <a:endParaRPr lang="de-DE"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t>Approccio ricompensa-punizione </a:t>
                      </a:r>
                    </a:p>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t>(scopo estrinseco Vs motivazione intrinseca</a:t>
                      </a:r>
                      <a:r>
                        <a:rPr lang="en-US" sz="1400" dirty="0"/>
                        <a:t>)</a:t>
                      </a:r>
                    </a:p>
                  </a:txBody>
                  <a:tcPr/>
                </a:tc>
                <a:extLst>
                  <a:ext uri="{0D108BD9-81ED-4DB2-BD59-A6C34878D82A}">
                    <a16:rowId xmlns:a16="http://schemas.microsoft.com/office/drawing/2014/main" xmlns="" val="4162715724"/>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noProof="0" dirty="0"/>
                        <a:t>Crea Problemi Organizzativi</a:t>
                      </a:r>
                    </a:p>
                    <a:p>
                      <a:pPr algn="ctr"/>
                      <a:endParaRPr lang="de-DE" sz="1400" dirty="0"/>
                    </a:p>
                  </a:txBody>
                  <a:tcPr/>
                </a:tc>
                <a:extLst>
                  <a:ext uri="{0D108BD9-81ED-4DB2-BD59-A6C34878D82A}">
                    <a16:rowId xmlns:a16="http://schemas.microsoft.com/office/drawing/2014/main" xmlns="" val="874507014"/>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noProof="0" dirty="0"/>
                        <a:t>Mancanza frequente di Apprezzamento </a:t>
                      </a:r>
                      <a:endParaRPr lang="de-DE" sz="1400" dirty="0"/>
                    </a:p>
                    <a:p>
                      <a:pPr algn="ctr"/>
                      <a:endParaRPr lang="de-DE" sz="1400" dirty="0"/>
                    </a:p>
                  </a:txBody>
                  <a:tcPr/>
                </a:tc>
                <a:extLst>
                  <a:ext uri="{0D108BD9-81ED-4DB2-BD59-A6C34878D82A}">
                    <a16:rowId xmlns:a16="http://schemas.microsoft.com/office/drawing/2014/main" xmlns="" val="2128822737"/>
                  </a:ext>
                </a:extLst>
              </a:tr>
            </a:tbl>
          </a:graphicData>
        </a:graphic>
      </p:graphicFrame>
      <p:sp>
        <p:nvSpPr>
          <p:cNvPr id="11" name="TextBox 3"/>
          <p:cNvSpPr txBox="1"/>
          <p:nvPr/>
        </p:nvSpPr>
        <p:spPr>
          <a:xfrm>
            <a:off x="5247861" y="59603"/>
            <a:ext cx="6596949" cy="1077218"/>
          </a:xfrm>
          <a:prstGeom prst="rect">
            <a:avLst/>
          </a:prstGeom>
          <a:noFill/>
        </p:spPr>
        <p:txBody>
          <a:bodyPr wrap="square" rtlCol="0">
            <a:spAutoFit/>
          </a:bodyPr>
          <a:lstStyle/>
          <a:p>
            <a:pPr algn="r"/>
            <a:r>
              <a:rPr lang="it-IT" altLang="ko-KR" sz="3200" b="1" dirty="0">
                <a:solidFill>
                  <a:srgbClr val="F36A0D"/>
                </a:solidFill>
                <a:latin typeface="Trebuchet MS" panose="020B0603020202020204" pitchFamily="34" charset="0"/>
                <a:cs typeface="Arial" pitchFamily="34" charset="0"/>
              </a:rPr>
              <a:t>Unità 1 – Progettare per obiettivi</a:t>
            </a:r>
          </a:p>
          <a:p>
            <a:pPr algn="r"/>
            <a:endParaRPr lang="en-US" altLang="ko-KR" sz="3200" b="1" dirty="0">
              <a:solidFill>
                <a:srgbClr val="F36A0D"/>
              </a:solidFill>
              <a:latin typeface="Trebuchet MS" panose="020B0603020202020204" pitchFamily="34" charset="0"/>
              <a:cs typeface="Arial" pitchFamily="34" charset="0"/>
            </a:endParaRPr>
          </a:p>
        </p:txBody>
      </p:sp>
      <p:sp>
        <p:nvSpPr>
          <p:cNvPr id="1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7" name="Immagin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8766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5614554" y="2072848"/>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1" name="그룹 64">
            <a:extLst>
              <a:ext uri="{FF2B5EF4-FFF2-40B4-BE49-F238E27FC236}">
                <a16:creationId xmlns:a16="http://schemas.microsoft.com/office/drawing/2014/main" xmlns="" id="{AAA46FB0-9A90-4517-B633-9B57F5996C6B}"/>
              </a:ext>
            </a:extLst>
          </p:cNvPr>
          <p:cNvGrpSpPr/>
          <p:nvPr/>
        </p:nvGrpSpPr>
        <p:grpSpPr>
          <a:xfrm>
            <a:off x="5865235" y="1967198"/>
            <a:ext cx="5500672" cy="939621"/>
            <a:chOff x="5865235" y="1765988"/>
            <a:chExt cx="3647182" cy="939621"/>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765988"/>
              <a:ext cx="3647182" cy="307777"/>
            </a:xfrm>
            <a:prstGeom prst="rect">
              <a:avLst/>
            </a:prstGeom>
            <a:noFill/>
          </p:spPr>
          <p:txBody>
            <a:bodyPr wrap="square" rtlCol="0" anchor="ctr">
              <a:spAutoFit/>
            </a:bodyPr>
            <a:lstStyle/>
            <a:p>
              <a:r>
                <a:rPr lang="it-IT" altLang="ko-KR" sz="1400" b="1" dirty="0">
                  <a:solidFill>
                    <a:schemeClr val="tx1">
                      <a:lumMod val="75000"/>
                      <a:lumOff val="25000"/>
                    </a:schemeClr>
                  </a:solidFill>
                </a:rPr>
                <a:t>Qual è la Metodologia Agile? I quattro valori di </a:t>
              </a:r>
              <a:r>
                <a:rPr lang="en-US" altLang="ko-KR" sz="1400" b="1" dirty="0">
                  <a:solidFill>
                    <a:schemeClr val="tx1">
                      <a:lumMod val="75000"/>
                      <a:lumOff val="25000"/>
                    </a:schemeClr>
                  </a:solidFill>
                </a:rPr>
                <a:t>Agile </a:t>
              </a: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646331"/>
            </a:xfrm>
            <a:prstGeom prst="rect">
              <a:avLst/>
            </a:prstGeom>
            <a:noFill/>
          </p:spPr>
          <p:txBody>
            <a:bodyPr wrap="square" rtlCol="0">
              <a:spAutoFit/>
            </a:bodyPr>
            <a:lstStyle/>
            <a:p>
              <a:r>
                <a:rPr lang="it-IT" altLang="ko-KR" sz="1200" dirty="0">
                  <a:solidFill>
                    <a:schemeClr val="tx1">
                      <a:lumMod val="75000"/>
                      <a:lumOff val="25000"/>
                    </a:schemeClr>
                  </a:solidFill>
                </a:rPr>
                <a:t>Fissare gli obiettivi su un periodo di 12 mesi? Non è realistico nei mercati dinamici. Agile implica flessibilità e adattabilità, essere aperti al cambiamento ed essere in grado di soddisfarlo.</a:t>
              </a:r>
              <a:endParaRPr lang="ko-KR" altLang="en-US" sz="1200" dirty="0">
                <a:solidFill>
                  <a:schemeClr val="tx1">
                    <a:lumMod val="75000"/>
                    <a:lumOff val="25000"/>
                  </a:schemeClr>
                </a:solidFill>
              </a:endParaRPr>
            </a:p>
          </p:txBody>
        </p:sp>
      </p:grpSp>
      <p:grpSp>
        <p:nvGrpSpPr>
          <p:cNvPr id="34" name="Group 33">
            <a:extLst>
              <a:ext uri="{FF2B5EF4-FFF2-40B4-BE49-F238E27FC236}">
                <a16:creationId xmlns:a16="http://schemas.microsoft.com/office/drawing/2014/main" xmlns="" id="{8BE2F911-DB9A-40CA-BD2A-97F23CDE284A}"/>
              </a:ext>
            </a:extLst>
          </p:cNvPr>
          <p:cNvGrpSpPr/>
          <p:nvPr/>
        </p:nvGrpSpPr>
        <p:grpSpPr>
          <a:xfrm>
            <a:off x="5614554" y="3253163"/>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147515"/>
            <a:ext cx="5500672" cy="1308953"/>
            <a:chOff x="5865235" y="2880785"/>
            <a:chExt cx="3647182" cy="1308953"/>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en-US" sz="1400" b="1" dirty="0">
                  <a:solidFill>
                    <a:schemeClr val="tx1">
                      <a:lumMod val="75000"/>
                      <a:lumOff val="25000"/>
                    </a:schemeClr>
                  </a:solidFill>
                </a:rPr>
                <a:t>Fasi </a:t>
              </a:r>
              <a:r>
                <a:rPr lang="it-IT" sz="1400" b="1" dirty="0">
                  <a:solidFill>
                    <a:schemeClr val="tx1">
                      <a:lumMod val="75000"/>
                      <a:lumOff val="25000"/>
                    </a:schemeClr>
                  </a:solidFill>
                </a:rPr>
                <a:t>del Processo </a:t>
              </a:r>
              <a:r>
                <a:rPr lang="en-US" sz="1400" b="1" dirty="0">
                  <a:solidFill>
                    <a:schemeClr val="tx1">
                      <a:lumMod val="75000"/>
                      <a:lumOff val="25000"/>
                    </a:schemeClr>
                  </a:solidFill>
                </a:rPr>
                <a:t>Agile</a:t>
              </a: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1015663"/>
            </a:xfrm>
            <a:prstGeom prst="rect">
              <a:avLst/>
            </a:prstGeom>
            <a:noFill/>
          </p:spPr>
          <p:txBody>
            <a:bodyPr wrap="square" rtlCol="0">
              <a:spAutoFit/>
            </a:bodyPr>
            <a:lstStyle/>
            <a:p>
              <a:r>
                <a:rPr lang="it-IT" altLang="ko-KR" sz="1200" dirty="0">
                  <a:solidFill>
                    <a:schemeClr val="tx1">
                      <a:lumMod val="75000"/>
                      <a:lumOff val="25000"/>
                    </a:schemeClr>
                  </a:solidFill>
                </a:rPr>
                <a:t>Agile è un modo di gestire la trasformazione digitale di un'azienda a livello globale. Si basa sulla strutturazione e realizzazione di un progetto diviso in fasi, chiamate sprint, ognuna delle quali si concentra su una funzione specifica. Tutte le fasi richiedono la verifica e "l'approvazione/soddisfazione" del cliente, al quale viene mostrato il lavoro svolto fino a quel momento.</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4" y="4757328"/>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4679071"/>
            <a:ext cx="5500672" cy="754955"/>
            <a:chOff x="5865235" y="3995582"/>
            <a:chExt cx="3647182" cy="754955"/>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it-IT" sz="1400" b="1" dirty="0">
                  <a:solidFill>
                    <a:schemeClr val="tx1">
                      <a:lumMod val="75000"/>
                      <a:lumOff val="25000"/>
                    </a:schemeClr>
                  </a:solidFill>
                </a:rPr>
                <a:t>Vantaggi e Svantaggi </a:t>
              </a:r>
              <a:r>
                <a:rPr lang="en-US" sz="1400" b="1" dirty="0">
                  <a:solidFill>
                    <a:schemeClr val="tx1">
                      <a:lumMod val="75000"/>
                      <a:lumOff val="25000"/>
                    </a:schemeClr>
                  </a:solidFill>
                </a:rPr>
                <a:t>di Agile</a:t>
              </a: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461665"/>
            </a:xfrm>
            <a:prstGeom prst="rect">
              <a:avLst/>
            </a:prstGeom>
            <a:noFill/>
          </p:spPr>
          <p:txBody>
            <a:bodyPr wrap="square" rtlCol="0">
              <a:spAutoFit/>
            </a:bodyPr>
            <a:lstStyle/>
            <a:p>
              <a:r>
                <a:rPr lang="it-IT" altLang="ko-KR" sz="1200" dirty="0">
                  <a:solidFill>
                    <a:schemeClr val="tx1">
                      <a:lumMod val="75000"/>
                      <a:lumOff val="25000"/>
                    </a:schemeClr>
                  </a:solidFill>
                </a:rPr>
                <a:t>Mentre la metodologia Agile porta innumerevoli vantaggi a un'azienda, è un modello che non è strutturato e regolato e non è adatto a tutti i tipi di progetti.</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5975926" y="451493"/>
            <a:ext cx="5868883" cy="954107"/>
          </a:xfrm>
          <a:prstGeom prst="rect">
            <a:avLst/>
          </a:prstGeom>
          <a:noFill/>
        </p:spPr>
        <p:txBody>
          <a:bodyPr wrap="square" rtlCol="0">
            <a:spAutoFit/>
          </a:bodyPr>
          <a:lstStyle/>
          <a:p>
            <a:pPr algn="r"/>
            <a:r>
              <a:rPr lang="it-IT" altLang="ko-KR" sz="3200" b="1" dirty="0">
                <a:solidFill>
                  <a:srgbClr val="F36A0D"/>
                </a:solidFill>
                <a:latin typeface="Trebuchet MS" panose="020B0603020202020204" pitchFamily="34" charset="0"/>
                <a:cs typeface="Arial" pitchFamily="34" charset="0"/>
              </a:rPr>
              <a:t>Unità 2 – Approccio Agile</a:t>
            </a:r>
          </a:p>
          <a:p>
            <a:endParaRPr lang="en-US" altLang="ko-KR" sz="2400" b="1" dirty="0">
              <a:solidFill>
                <a:srgbClr val="F36A0D"/>
              </a:solidFill>
              <a:latin typeface="Trebuchet MS" panose="020B0603020202020204" pitchFamily="34" charset="0"/>
              <a:cs typeface="Arial" pitchFamily="34" charset="0"/>
            </a:endParaRPr>
          </a:p>
        </p:txBody>
      </p:sp>
      <p:pic>
        <p:nvPicPr>
          <p:cNvPr id="2" name="1iccpf2eN1Q"/>
          <p:cNvPicPr>
            <a:picLocks noRot="1" noChangeAspect="1"/>
          </p:cNvPicPr>
          <p:nvPr>
            <a:videoFile r:link="rId1"/>
          </p:nvPr>
        </p:nvPicPr>
        <p:blipFill>
          <a:blip r:embed="rId4"/>
          <a:stretch>
            <a:fillRect/>
          </a:stretch>
        </p:blipFill>
        <p:spPr>
          <a:xfrm>
            <a:off x="1157326" y="3495615"/>
            <a:ext cx="3447627" cy="1939290"/>
          </a:xfrm>
          <a:prstGeom prst="rect">
            <a:avLst/>
          </a:prstGeom>
        </p:spPr>
      </p:pic>
      <p:sp>
        <p:nvSpPr>
          <p:cNvPr id="46" name="TextBox 3"/>
          <p:cNvSpPr txBox="1"/>
          <p:nvPr/>
        </p:nvSpPr>
        <p:spPr>
          <a:xfrm>
            <a:off x="776338" y="2773707"/>
            <a:ext cx="3990687" cy="523220"/>
          </a:xfrm>
          <a:prstGeom prst="rect">
            <a:avLst/>
          </a:prstGeom>
          <a:noFill/>
        </p:spPr>
        <p:txBody>
          <a:bodyPr wrap="square" rtlCol="0">
            <a:spAutoFit/>
          </a:bodyPr>
          <a:lstStyle/>
          <a:p>
            <a:r>
              <a:rPr lang="it-IT" altLang="ko-KR" sz="2800" b="1" dirty="0">
                <a:solidFill>
                  <a:srgbClr val="0594A9"/>
                </a:solidFill>
                <a:latin typeface="Trebuchet MS" panose="020B0603020202020204" pitchFamily="34" charset="0"/>
                <a:cs typeface="Arial" pitchFamily="34" charset="0"/>
              </a:rPr>
              <a:t>Sezioni</a:t>
            </a:r>
            <a:r>
              <a:rPr lang="en-US" altLang="ko-KR" sz="2800" b="1" dirty="0">
                <a:solidFill>
                  <a:srgbClr val="0594A9"/>
                </a:solidFill>
                <a:latin typeface="Trebuchet MS" panose="020B0603020202020204" pitchFamily="34" charset="0"/>
                <a:cs typeface="Arial" pitchFamily="34" charset="0"/>
              </a:rPr>
              <a:t> 1-3</a:t>
            </a:r>
            <a:endParaRPr lang="en-US" altLang="ko-KR" sz="2000" b="1" dirty="0">
              <a:solidFill>
                <a:srgbClr val="0594A9"/>
              </a:solidFill>
              <a:latin typeface="Trebuchet MS" panose="020B0603020202020204" pitchFamily="34" charset="0"/>
              <a:cs typeface="Arial" pitchFamily="34" charset="0"/>
            </a:endParaRPr>
          </a:p>
        </p:txBody>
      </p:sp>
      <p:sp>
        <p:nvSpPr>
          <p:cNvPr id="47"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48"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49" name="Immagine 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6821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pic>
        <p:nvPicPr>
          <p:cNvPr id="1026" name="Picture 2" descr="What Is Agile Project Management? A Comprehensive Guide"/>
          <p:cNvPicPr>
            <a:picLocks noChangeAspect="1" noChangeArrowheads="1"/>
          </p:cNvPicPr>
          <p:nvPr/>
        </p:nvPicPr>
        <p:blipFill rotWithShape="1">
          <a:blip r:embed="rId3">
            <a:extLst>
              <a:ext uri="{28A0092B-C50C-407E-A947-70E740481C1C}">
                <a14:useLocalDpi xmlns:a14="http://schemas.microsoft.com/office/drawing/2010/main" val="0"/>
              </a:ext>
            </a:extLst>
          </a:blip>
          <a:srcRect l="1121" t="21862" r="1588" b="8725"/>
          <a:stretch/>
        </p:blipFill>
        <p:spPr bwMode="auto">
          <a:xfrm>
            <a:off x="6458628" y="4061938"/>
            <a:ext cx="5404181" cy="1676401"/>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
        <p:nvSpPr>
          <p:cNvPr id="17" name="CuadroTexto 34">
            <a:extLst>
              <a:ext uri="{FF2B5EF4-FFF2-40B4-BE49-F238E27FC236}">
                <a16:creationId xmlns:a16="http://schemas.microsoft.com/office/drawing/2014/main" xmlns="" id="{486A650B-1B81-458B-B55E-5B3AF64550EB}"/>
              </a:ext>
            </a:extLst>
          </p:cNvPr>
          <p:cNvSpPr txBox="1"/>
          <p:nvPr/>
        </p:nvSpPr>
        <p:spPr>
          <a:xfrm>
            <a:off x="274088" y="1276988"/>
            <a:ext cx="6736312" cy="461665"/>
          </a:xfrm>
          <a:prstGeom prst="rect">
            <a:avLst/>
          </a:prstGeom>
          <a:noFill/>
        </p:spPr>
        <p:txBody>
          <a:bodyPr wrap="square">
            <a:spAutoFit/>
          </a:bodyPr>
          <a:lstStyle/>
          <a:p>
            <a:pPr>
              <a:defRPr/>
            </a:pPr>
            <a:r>
              <a:rPr lang="it-IT" altLang="es-ES" sz="2400" b="1" dirty="0">
                <a:solidFill>
                  <a:srgbClr val="0594A9"/>
                </a:solidFill>
                <a:latin typeface="Trebuchet MS" panose="020B0603020202020204" pitchFamily="34" charset="0"/>
                <a:cs typeface="Calibri" panose="020F0502020204030204" pitchFamily="34" charset="0"/>
              </a:rPr>
              <a:t>Sezione</a:t>
            </a:r>
            <a:r>
              <a:rPr lang="en-GB" altLang="es-ES" sz="2400" b="1" dirty="0">
                <a:solidFill>
                  <a:srgbClr val="0594A9"/>
                </a:solidFill>
                <a:latin typeface="Trebuchet MS" panose="020B0603020202020204" pitchFamily="34" charset="0"/>
                <a:cs typeface="Calibri" panose="020F0502020204030204" pitchFamily="34" charset="0"/>
              </a:rPr>
              <a:t> 1 – </a:t>
            </a:r>
            <a:r>
              <a:rPr lang="en-US" altLang="es-ES" sz="2400" b="1" dirty="0">
                <a:solidFill>
                  <a:srgbClr val="0594A9"/>
                </a:solidFill>
                <a:latin typeface="Trebuchet MS" panose="020B0603020202020204" pitchFamily="34" charset="0"/>
                <a:cs typeface="Calibri" panose="020F0502020204030204" pitchFamily="34" charset="0"/>
              </a:rPr>
              <a:t>Cos è </a:t>
            </a:r>
            <a:r>
              <a:rPr lang="it-IT" altLang="es-ES" sz="2400" b="1" dirty="0">
                <a:solidFill>
                  <a:srgbClr val="0594A9"/>
                </a:solidFill>
                <a:latin typeface="Trebuchet MS" panose="020B0603020202020204" pitchFamily="34" charset="0"/>
                <a:cs typeface="Calibri" panose="020F0502020204030204" pitchFamily="34" charset="0"/>
              </a:rPr>
              <a:t>l’Approccio</a:t>
            </a:r>
            <a:r>
              <a:rPr lang="en-US" altLang="es-ES" sz="2400" b="1" dirty="0">
                <a:solidFill>
                  <a:srgbClr val="0594A9"/>
                </a:solidFill>
                <a:latin typeface="Trebuchet MS" panose="020B0603020202020204" pitchFamily="34" charset="0"/>
                <a:cs typeface="Calibri" panose="020F0502020204030204" pitchFamily="34" charset="0"/>
              </a:rPr>
              <a:t> Agile</a:t>
            </a:r>
            <a:endParaRPr lang="ko-KR" altLang="en-US" sz="2400" b="1" dirty="0">
              <a:solidFill>
                <a:srgbClr val="0594A9"/>
              </a:solidFill>
              <a:latin typeface="Trebuchet MS" panose="020B0603020202020204" pitchFamily="34" charset="0"/>
              <a:cs typeface="Calibri" panose="020F0502020204030204" pitchFamily="34" charset="0"/>
            </a:endParaRPr>
          </a:p>
        </p:txBody>
      </p:sp>
      <p:sp>
        <p:nvSpPr>
          <p:cNvPr id="6" name="Textfeld 5">
            <a:extLst>
              <a:ext uri="{FF2B5EF4-FFF2-40B4-BE49-F238E27FC236}">
                <a16:creationId xmlns:a16="http://schemas.microsoft.com/office/drawing/2014/main" xmlns="" id="{2AB298AC-0570-4D4A-973B-FB22D422CA18}"/>
              </a:ext>
            </a:extLst>
          </p:cNvPr>
          <p:cNvSpPr txBox="1"/>
          <p:nvPr/>
        </p:nvSpPr>
        <p:spPr>
          <a:xfrm>
            <a:off x="300665" y="3159341"/>
            <a:ext cx="5675261" cy="3139321"/>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Wingdings" panose="05000000000000000000" pitchFamily="2" charset="2"/>
              <a:buChar char="v"/>
            </a:pPr>
            <a:r>
              <a:rPr lang="it-IT" dirty="0"/>
              <a:t>Quattro </a:t>
            </a:r>
            <a:r>
              <a:rPr lang="it-IT" b="1" dirty="0"/>
              <a:t>valori </a:t>
            </a:r>
            <a:r>
              <a:rPr lang="it-IT" dirty="0"/>
              <a:t>essenziali della metodologia Agile:</a:t>
            </a:r>
          </a:p>
          <a:p>
            <a:endParaRPr lang="en-US" dirty="0"/>
          </a:p>
          <a:p>
            <a:pPr marL="742950" lvl="1" indent="-285750">
              <a:buFont typeface="Arial" panose="020B0604020202020204" pitchFamily="34" charset="0"/>
              <a:buChar char="•"/>
            </a:pPr>
            <a:r>
              <a:rPr lang="it-IT" dirty="0"/>
              <a:t>Individui e interazioni piuttosto che processi e strumenti</a:t>
            </a:r>
            <a:endParaRPr lang="en-US" dirty="0"/>
          </a:p>
          <a:p>
            <a:pPr marL="742950" lvl="1" indent="-285750">
              <a:buFont typeface="Arial" panose="020B0604020202020204" pitchFamily="34" charset="0"/>
              <a:buChar char="•"/>
            </a:pPr>
            <a:r>
              <a:rPr lang="it-IT" dirty="0"/>
              <a:t>Software funzionante piuttosto che documentazione completa</a:t>
            </a:r>
            <a:endParaRPr lang="en-US" dirty="0"/>
          </a:p>
          <a:p>
            <a:pPr marL="742950" lvl="1" indent="-285750">
              <a:buFont typeface="Arial" panose="020B0604020202020204" pitchFamily="34" charset="0"/>
              <a:buChar char="•"/>
            </a:pPr>
            <a:r>
              <a:rPr lang="it-IT" dirty="0"/>
              <a:t>Collaborazione con il cliente piuttosto che negoziazione del contratto</a:t>
            </a:r>
            <a:endParaRPr lang="en-US" dirty="0"/>
          </a:p>
          <a:p>
            <a:pPr marL="742950" lvl="1" indent="-285750">
              <a:buFont typeface="Arial" panose="020B0604020202020204" pitchFamily="34" charset="0"/>
              <a:buChar char="•"/>
            </a:pPr>
            <a:r>
              <a:rPr lang="it-IT" dirty="0"/>
              <a:t>Rispondere al cambiamento piuttosto che seguire un piano</a:t>
            </a:r>
            <a:endParaRPr lang="de-DE" dirty="0"/>
          </a:p>
        </p:txBody>
      </p:sp>
      <p:sp>
        <p:nvSpPr>
          <p:cNvPr id="7" name="Textfeld 6">
            <a:extLst>
              <a:ext uri="{FF2B5EF4-FFF2-40B4-BE49-F238E27FC236}">
                <a16:creationId xmlns:a16="http://schemas.microsoft.com/office/drawing/2014/main" xmlns="" id="{0ACD1AC2-ECA0-4656-8419-41C49D845442}"/>
              </a:ext>
            </a:extLst>
          </p:cNvPr>
          <p:cNvSpPr txBox="1"/>
          <p:nvPr/>
        </p:nvSpPr>
        <p:spPr>
          <a:xfrm>
            <a:off x="502512" y="1959305"/>
            <a:ext cx="10011202" cy="646331"/>
          </a:xfrm>
          <a:prstGeom prst="rect">
            <a:avLst/>
          </a:prstGeom>
          <a:noFill/>
        </p:spPr>
        <p:txBody>
          <a:bodyPr wrap="none" rtlCol="0">
            <a:spAutoFit/>
          </a:bodyPr>
          <a:lstStyle/>
          <a:p>
            <a:r>
              <a:rPr lang="it-IT" b="1" dirty="0"/>
              <a:t>Agile </a:t>
            </a:r>
            <a:r>
              <a:rPr lang="it-IT" dirty="0"/>
              <a:t>è un approccio iterativo alla gestione dei progetti (nato nell'industria dello sviluppo del software) </a:t>
            </a:r>
          </a:p>
          <a:p>
            <a:r>
              <a:rPr lang="it-IT" dirty="0"/>
              <a:t>che si concentra sulla</a:t>
            </a:r>
            <a:r>
              <a:rPr lang="it-IT" b="1" dirty="0"/>
              <a:t> flessibilità, </a:t>
            </a:r>
            <a:r>
              <a:rPr lang="it-IT" dirty="0"/>
              <a:t>la</a:t>
            </a:r>
            <a:r>
              <a:rPr lang="it-IT" b="1" dirty="0"/>
              <a:t> comunicazione </a:t>
            </a:r>
            <a:r>
              <a:rPr lang="it-IT" dirty="0"/>
              <a:t>e la </a:t>
            </a:r>
            <a:r>
              <a:rPr lang="it-IT" b="1" dirty="0"/>
              <a:t>segmentazione.</a:t>
            </a:r>
            <a:endParaRPr lang="en-US" dirty="0"/>
          </a:p>
        </p:txBody>
      </p:sp>
      <p:grpSp>
        <p:nvGrpSpPr>
          <p:cNvPr id="21" name="Group 27">
            <a:extLst>
              <a:ext uri="{FF2B5EF4-FFF2-40B4-BE49-F238E27FC236}">
                <a16:creationId xmlns:a16="http://schemas.microsoft.com/office/drawing/2014/main" xmlns="" id="{13D6E6CB-2DD2-43D8-B2E2-65B085572137}"/>
              </a:ext>
            </a:extLst>
          </p:cNvPr>
          <p:cNvGrpSpPr/>
          <p:nvPr/>
        </p:nvGrpSpPr>
        <p:grpSpPr>
          <a:xfrm>
            <a:off x="274088" y="2068083"/>
            <a:ext cx="199272" cy="206152"/>
            <a:chOff x="2411760" y="3708613"/>
            <a:chExt cx="206152" cy="206152"/>
          </a:xfrm>
        </p:grpSpPr>
        <p:sp>
          <p:nvSpPr>
            <p:cNvPr id="22" name="Oval 28">
              <a:extLst>
                <a:ext uri="{FF2B5EF4-FFF2-40B4-BE49-F238E27FC236}">
                  <a16:creationId xmlns:a16="http://schemas.microsoft.com/office/drawing/2014/main" xmlns="" id="{B5BD05F5-212A-4F81-AE96-E096FD5D0F1D}"/>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3" name="Chevron 38">
              <a:extLst>
                <a:ext uri="{FF2B5EF4-FFF2-40B4-BE49-F238E27FC236}">
                  <a16:creationId xmlns:a16="http://schemas.microsoft.com/office/drawing/2014/main" xmlns="" id="{C323A6A9-369B-4CE4-8735-788E7FF1F21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TextBox 3"/>
          <p:cNvSpPr txBox="1"/>
          <p:nvPr/>
        </p:nvSpPr>
        <p:spPr>
          <a:xfrm>
            <a:off x="5975926" y="451493"/>
            <a:ext cx="5868883" cy="954107"/>
          </a:xfrm>
          <a:prstGeom prst="rect">
            <a:avLst/>
          </a:prstGeom>
          <a:noFill/>
        </p:spPr>
        <p:txBody>
          <a:bodyPr wrap="square" rtlCol="0">
            <a:spAutoFit/>
          </a:bodyPr>
          <a:lstStyle/>
          <a:p>
            <a:pPr algn="r"/>
            <a:r>
              <a:rPr lang="it-IT" altLang="ko-KR" sz="3200" b="1" dirty="0">
                <a:solidFill>
                  <a:srgbClr val="F36A0D"/>
                </a:solidFill>
                <a:latin typeface="Trebuchet MS" panose="020B0603020202020204" pitchFamily="34" charset="0"/>
                <a:cs typeface="Arial" pitchFamily="34" charset="0"/>
              </a:rPr>
              <a:t>Unità 2 – Approccio Agile</a:t>
            </a:r>
          </a:p>
          <a:p>
            <a:endParaRPr lang="en-US" altLang="ko-KR" sz="2400" b="1" dirty="0">
              <a:solidFill>
                <a:srgbClr val="F36A0D"/>
              </a:solidFill>
              <a:latin typeface="Trebuchet MS" panose="020B0603020202020204" pitchFamily="34" charset="0"/>
              <a:cs typeface="Arial" pitchFamily="34" charset="0"/>
            </a:endParaRPr>
          </a:p>
        </p:txBody>
      </p:sp>
      <p:sp>
        <p:nvSpPr>
          <p:cNvPr id="3" name="Textfeld 2"/>
          <p:cNvSpPr txBox="1"/>
          <p:nvPr/>
        </p:nvSpPr>
        <p:spPr>
          <a:xfrm>
            <a:off x="5914300" y="3436340"/>
            <a:ext cx="3530647" cy="369332"/>
          </a:xfrm>
          <a:prstGeom prst="rect">
            <a:avLst/>
          </a:prstGeom>
          <a:noFill/>
        </p:spPr>
        <p:txBody>
          <a:bodyPr wrap="none" rtlCol="0">
            <a:spAutoFit/>
          </a:bodyPr>
          <a:lstStyle/>
          <a:p>
            <a:pPr marL="285750" indent="-285750">
              <a:buFont typeface="Wingdings" panose="05000000000000000000" pitchFamily="2" charset="2"/>
              <a:buChar char="v"/>
            </a:pPr>
            <a:r>
              <a:rPr lang="it-IT" dirty="0"/>
              <a:t>Cinque </a:t>
            </a:r>
            <a:r>
              <a:rPr lang="it-IT" b="1" dirty="0"/>
              <a:t>caratteristiche</a:t>
            </a:r>
            <a:r>
              <a:rPr lang="it-IT" dirty="0"/>
              <a:t> essenziali</a:t>
            </a:r>
            <a:r>
              <a:rPr lang="de-DE" dirty="0"/>
              <a:t>:</a:t>
            </a:r>
          </a:p>
        </p:txBody>
      </p:sp>
      <p:sp>
        <p:nvSpPr>
          <p:cNvPr id="4" name="Textfeld 3"/>
          <p:cNvSpPr txBox="1"/>
          <p:nvPr/>
        </p:nvSpPr>
        <p:spPr>
          <a:xfrm>
            <a:off x="465792" y="2586524"/>
            <a:ext cx="11146665" cy="646331"/>
          </a:xfrm>
          <a:prstGeom prst="rect">
            <a:avLst/>
          </a:prstGeom>
          <a:noFill/>
        </p:spPr>
        <p:txBody>
          <a:bodyPr wrap="square" rtlCol="0">
            <a:spAutoFit/>
          </a:bodyPr>
          <a:lstStyle/>
          <a:p>
            <a:r>
              <a:rPr lang="it-IT" dirty="0"/>
              <a:t>Ci sono molte </a:t>
            </a:r>
            <a:r>
              <a:rPr lang="it-IT" b="1" dirty="0"/>
              <a:t>diverse metodologie </a:t>
            </a:r>
            <a:r>
              <a:rPr lang="it-IT" dirty="0"/>
              <a:t>di applicazione della filosofia agile (</a:t>
            </a:r>
            <a:r>
              <a:rPr lang="it-IT" b="1" dirty="0" err="1"/>
              <a:t>Scrum</a:t>
            </a:r>
            <a:r>
              <a:rPr lang="it-IT" dirty="0"/>
              <a:t> è la più popolare), ognuna di esse è unica nel suo approccio specifico. Ma tutte condividono una </a:t>
            </a:r>
            <a:r>
              <a:rPr lang="it-IT" u="sng" dirty="0"/>
              <a:t>visione comune e un insieme di valori fondamentali</a:t>
            </a:r>
            <a:r>
              <a:rPr lang="it-IT" dirty="0"/>
              <a:t>:</a:t>
            </a:r>
            <a:endParaRPr lang="de-DE" u="sng" dirty="0"/>
          </a:p>
        </p:txBody>
      </p:sp>
      <p:sp>
        <p:nvSpPr>
          <p:cNvPr id="1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sz="900" dirty="0">
                <a:solidFill>
                  <a:prstClr val="black"/>
                </a:solidFill>
                <a:latin typeface="Arial"/>
              </a:rPr>
              <a:t>Il sostegno della Commissione europea alla produzione di questa pubblicazione non costituisce un'approvazione dei contenuti, che riflettono solo le opinioni degli autori, e la Commissione non può essere ritenuta responsabile per qualsiasi uso che può essere fatto delle informazioni ivi presenti.</a:t>
            </a:r>
          </a:p>
        </p:txBody>
      </p:sp>
      <p:pic>
        <p:nvPicPr>
          <p:cNvPr id="1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8" name="Immagin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069380"/>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4451</Words>
  <Application>Microsoft Office PowerPoint</Application>
  <PresentationFormat>Widescreen</PresentationFormat>
  <Paragraphs>306</Paragraphs>
  <Slides>20</Slides>
  <Notes>3</Notes>
  <HiddenSlides>0</HiddenSlides>
  <MMClips>2</MMClips>
  <ScaleCrop>false</ScaleCrop>
  <HeadingPairs>
    <vt:vector size="6" baseType="variant">
      <vt:variant>
        <vt:lpstr>Caratteri utilizzati</vt:lpstr>
      </vt:variant>
      <vt:variant>
        <vt:i4>10</vt:i4>
      </vt:variant>
      <vt:variant>
        <vt:lpstr>Tema</vt:lpstr>
      </vt:variant>
      <vt:variant>
        <vt:i4>3</vt:i4>
      </vt:variant>
      <vt:variant>
        <vt:lpstr>Titoli diapositive</vt:lpstr>
      </vt:variant>
      <vt:variant>
        <vt:i4>20</vt:i4>
      </vt:variant>
    </vt:vector>
  </HeadingPairs>
  <TitlesOfParts>
    <vt:vector size="33" baseType="lpstr">
      <vt:lpstr>Arial Unicode MS</vt:lpstr>
      <vt:lpstr>맑은 고딕</vt:lpstr>
      <vt:lpstr>Arial</vt:lpstr>
      <vt:lpstr>Calibri</vt:lpstr>
      <vt:lpstr>Calibri Light</vt:lpstr>
      <vt:lpstr>FZShuTi</vt:lpstr>
      <vt:lpstr>Symbol</vt:lpstr>
      <vt:lpstr>Times New Roman</vt:lpstr>
      <vt:lpstr>Trebuchet MS</vt:lpstr>
      <vt:lpstr>Wingdings</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181</cp:revision>
  <dcterms:created xsi:type="dcterms:W3CDTF">2020-01-20T05:08:25Z</dcterms:created>
  <dcterms:modified xsi:type="dcterms:W3CDTF">2023-03-03T11:23:41Z</dcterms:modified>
</cp:coreProperties>
</file>