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6"/>
  </p:notesMasterIdLst>
  <p:sldIdLst>
    <p:sldId id="344" r:id="rId4"/>
    <p:sldId id="312" r:id="rId5"/>
    <p:sldId id="337" r:id="rId6"/>
    <p:sldId id="343" r:id="rId7"/>
    <p:sldId id="346" r:id="rId8"/>
    <p:sldId id="368" r:id="rId9"/>
    <p:sldId id="352" r:id="rId10"/>
    <p:sldId id="354" r:id="rId11"/>
    <p:sldId id="357" r:id="rId12"/>
    <p:sldId id="369" r:id="rId13"/>
    <p:sldId id="355" r:id="rId14"/>
    <p:sldId id="375" r:id="rId15"/>
    <p:sldId id="372" r:id="rId16"/>
    <p:sldId id="370" r:id="rId17"/>
    <p:sldId id="364" r:id="rId18"/>
    <p:sldId id="363" r:id="rId19"/>
    <p:sldId id="371" r:id="rId20"/>
    <p:sldId id="366" r:id="rId21"/>
    <p:sldId id="367" r:id="rId22"/>
    <p:sldId id="374" r:id="rId23"/>
    <p:sldId id="321"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196" autoAdjust="0"/>
  </p:normalViewPr>
  <p:slideViewPr>
    <p:cSldViewPr snapToGrid="0" showGuides="1">
      <p:cViewPr varScale="1">
        <p:scale>
          <a:sx n="63" d="100"/>
          <a:sy n="63" d="100"/>
        </p:scale>
        <p:origin x="804" y="4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F60E1-C50A-4C8B-BBED-F496B0589C6C}"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de-DE"/>
        </a:p>
      </dgm:t>
    </dgm:pt>
    <dgm:pt modelId="{6CE01069-61DD-4F9C-A3AC-6E79E0555683}">
      <dgm:prSet phldrT="[Text]"/>
      <dgm:spPr/>
      <dgm:t>
        <a:bodyPr/>
        <a:lstStyle/>
        <a:p>
          <a:r>
            <a:rPr lang="it-IT" noProof="0" dirty="0"/>
            <a:t>Ambiente di lavoro psicosociale</a:t>
          </a:r>
        </a:p>
      </dgm:t>
    </dgm:pt>
    <dgm:pt modelId="{BE6E0CBF-F731-48FA-9632-CFCFCD845CE7}" type="parTrans" cxnId="{B9D4EC1D-B6E6-4562-A69D-DAABE210E6A8}">
      <dgm:prSet/>
      <dgm:spPr/>
      <dgm:t>
        <a:bodyPr/>
        <a:lstStyle/>
        <a:p>
          <a:endParaRPr lang="de-DE"/>
        </a:p>
      </dgm:t>
    </dgm:pt>
    <dgm:pt modelId="{F9775EB5-985F-46C4-963E-9019B535B751}" type="sibTrans" cxnId="{B9D4EC1D-B6E6-4562-A69D-DAABE210E6A8}">
      <dgm:prSet/>
      <dgm:spPr/>
      <dgm:t>
        <a:bodyPr/>
        <a:lstStyle/>
        <a:p>
          <a:endParaRPr lang="de-DE"/>
        </a:p>
      </dgm:t>
    </dgm:pt>
    <dgm:pt modelId="{ACC5D628-FAA8-41B8-9AC8-6DA5505421E4}">
      <dgm:prSet phldrT="[Text]" custT="1"/>
      <dgm:spPr/>
      <dgm:t>
        <a:bodyPr lIns="144000" tIns="396000" anchor="ctr"/>
        <a:lstStyle/>
        <a:p>
          <a:pPr algn="l"/>
          <a:r>
            <a:rPr lang="it-IT" sz="900" b="0" noProof="0" dirty="0"/>
            <a:t>occuparsi di un</a:t>
          </a:r>
          <a:r>
            <a:rPr lang="it-IT" sz="900" b="1" noProof="0" dirty="0"/>
            <a:t> carico di lavoro accessibile</a:t>
          </a:r>
        </a:p>
      </dgm:t>
    </dgm:pt>
    <dgm:pt modelId="{D6D0C20E-F18F-4FCC-BB47-4014C90B4FB4}" type="parTrans" cxnId="{341510F7-1B95-466A-8847-F47C8335172C}">
      <dgm:prSet/>
      <dgm:spPr/>
      <dgm:t>
        <a:bodyPr/>
        <a:lstStyle/>
        <a:p>
          <a:endParaRPr lang="de-DE"/>
        </a:p>
      </dgm:t>
    </dgm:pt>
    <dgm:pt modelId="{F149D253-51A1-4A66-8835-1C11C23B0208}" type="sibTrans" cxnId="{341510F7-1B95-466A-8847-F47C8335172C}">
      <dgm:prSet/>
      <dgm:spPr/>
      <dgm:t>
        <a:bodyPr/>
        <a:lstStyle/>
        <a:p>
          <a:endParaRPr lang="de-DE"/>
        </a:p>
      </dgm:t>
    </dgm:pt>
    <dgm:pt modelId="{0E20920B-A70B-46BD-84B9-252003F2453C}">
      <dgm:prSet phldrT="[Text]"/>
      <dgm:spPr/>
      <dgm:t>
        <a:bodyPr/>
        <a:lstStyle/>
        <a:p>
          <a:r>
            <a:rPr lang="it-IT" noProof="0" dirty="0"/>
            <a:t>Ambiente fisico di lavoro</a:t>
          </a:r>
        </a:p>
      </dgm:t>
    </dgm:pt>
    <dgm:pt modelId="{D9547899-683D-4044-91FD-07EA4DE0A054}" type="parTrans" cxnId="{D21D6E8B-C68D-49E3-8647-149404761C85}">
      <dgm:prSet/>
      <dgm:spPr/>
      <dgm:t>
        <a:bodyPr/>
        <a:lstStyle/>
        <a:p>
          <a:endParaRPr lang="de-DE"/>
        </a:p>
      </dgm:t>
    </dgm:pt>
    <dgm:pt modelId="{908D8706-7137-4A0E-B9CD-9292F907BE8A}" type="sibTrans" cxnId="{D21D6E8B-C68D-49E3-8647-149404761C85}">
      <dgm:prSet/>
      <dgm:spPr/>
      <dgm:t>
        <a:bodyPr/>
        <a:lstStyle/>
        <a:p>
          <a:endParaRPr lang="de-DE"/>
        </a:p>
      </dgm:t>
    </dgm:pt>
    <dgm:pt modelId="{46CD801B-0411-4BD1-9694-19F84BCBDB8F}">
      <dgm:prSet phldrT="[Text]" custT="1"/>
      <dgm:spPr/>
      <dgm:t>
        <a:bodyPr rIns="396000" anchor="ctr"/>
        <a:lstStyle/>
        <a:p>
          <a:pPr marL="0" indent="0" algn="l"/>
          <a:r>
            <a:rPr lang="it-IT" sz="900" b="1" noProof="0" dirty="0"/>
            <a:t>Eliminazione o Sostituzione di pericoli </a:t>
          </a:r>
          <a:r>
            <a:rPr lang="it-IT" sz="900" b="0" noProof="0" dirty="0"/>
            <a:t>sul posto di lavoro:</a:t>
          </a:r>
        </a:p>
      </dgm:t>
    </dgm:pt>
    <dgm:pt modelId="{5CBA1C6C-32F9-419B-A886-A04E819D2C75}" type="parTrans" cxnId="{D187A017-37DD-4F13-9812-E9D9948B97D1}">
      <dgm:prSet/>
      <dgm:spPr/>
      <dgm:t>
        <a:bodyPr/>
        <a:lstStyle/>
        <a:p>
          <a:endParaRPr lang="de-DE"/>
        </a:p>
      </dgm:t>
    </dgm:pt>
    <dgm:pt modelId="{E11C46D7-F365-4B3B-9CCD-E8A6BB033B88}" type="sibTrans" cxnId="{D187A017-37DD-4F13-9812-E9D9948B97D1}">
      <dgm:prSet/>
      <dgm:spPr/>
      <dgm:t>
        <a:bodyPr/>
        <a:lstStyle/>
        <a:p>
          <a:endParaRPr lang="de-DE"/>
        </a:p>
      </dgm:t>
    </dgm:pt>
    <dgm:pt modelId="{4FF3DC84-3E35-4F59-8BDA-AEB532E1235D}">
      <dgm:prSet phldrT="[Text]"/>
      <dgm:spPr/>
      <dgm:t>
        <a:bodyPr/>
        <a:lstStyle/>
        <a:p>
          <a:r>
            <a:rPr lang="it-IT" noProof="0" dirty="0"/>
            <a:t>Risorse di salute personale</a:t>
          </a:r>
        </a:p>
      </dgm:t>
    </dgm:pt>
    <dgm:pt modelId="{50762FBF-1486-4A95-884D-D6AEB39342A0}" type="parTrans" cxnId="{AC4A8F5B-8D36-416F-910D-0A501ED65567}">
      <dgm:prSet/>
      <dgm:spPr/>
      <dgm:t>
        <a:bodyPr/>
        <a:lstStyle/>
        <a:p>
          <a:endParaRPr lang="de-DE"/>
        </a:p>
      </dgm:t>
    </dgm:pt>
    <dgm:pt modelId="{69EA7600-4FC6-4031-9EB7-AEA0B0F46EA1}" type="sibTrans" cxnId="{AC4A8F5B-8D36-416F-910D-0A501ED65567}">
      <dgm:prSet/>
      <dgm:spPr/>
      <dgm:t>
        <a:bodyPr/>
        <a:lstStyle/>
        <a:p>
          <a:endParaRPr lang="de-DE"/>
        </a:p>
      </dgm:t>
    </dgm:pt>
    <dgm:pt modelId="{6420DD55-C27A-4A8D-A045-C8FD5C66BFC6}">
      <dgm:prSet phldrT="[Text]" custT="1"/>
      <dgm:spPr/>
      <dgm:t>
        <a:bodyPr tIns="0" bIns="144000"/>
        <a:lstStyle/>
        <a:p>
          <a:r>
            <a:rPr lang="it-IT" sz="900" noProof="0" dirty="0"/>
            <a:t>Istituire uno </a:t>
          </a:r>
          <a:r>
            <a:rPr lang="it-IT" sz="900" b="1" noProof="0" dirty="0"/>
            <a:t>spazio ricreativo </a:t>
          </a:r>
          <a:r>
            <a:rPr lang="it-IT" sz="900" noProof="0" dirty="0"/>
            <a:t>per gli impiegati</a:t>
          </a:r>
        </a:p>
      </dgm:t>
    </dgm:pt>
    <dgm:pt modelId="{324F9FAF-A85D-4A3F-92B9-8A70DDCD6961}" type="parTrans" cxnId="{96FCB2F2-1CC5-41BA-901E-3725D0A5CD0D}">
      <dgm:prSet/>
      <dgm:spPr/>
      <dgm:t>
        <a:bodyPr/>
        <a:lstStyle/>
        <a:p>
          <a:endParaRPr lang="de-DE"/>
        </a:p>
      </dgm:t>
    </dgm:pt>
    <dgm:pt modelId="{7CA15341-22B0-455A-9463-DA632CD51808}" type="sibTrans" cxnId="{96FCB2F2-1CC5-41BA-901E-3725D0A5CD0D}">
      <dgm:prSet/>
      <dgm:spPr/>
      <dgm:t>
        <a:bodyPr/>
        <a:lstStyle/>
        <a:p>
          <a:endParaRPr lang="de-DE"/>
        </a:p>
      </dgm:t>
    </dgm:pt>
    <dgm:pt modelId="{EF7E6ED7-BF57-4EAC-BC82-F63F88065F5D}">
      <dgm:prSet phldrT="[Text]"/>
      <dgm:spPr/>
      <dgm:t>
        <a:bodyPr/>
        <a:lstStyle/>
        <a:p>
          <a:r>
            <a:rPr lang="it-IT" noProof="0" dirty="0"/>
            <a:t>Inclusione della community imprenditoriale</a:t>
          </a:r>
        </a:p>
      </dgm:t>
    </dgm:pt>
    <dgm:pt modelId="{82286A6E-9414-4C96-A44E-968A07977824}" type="parTrans" cxnId="{C8538102-441F-48EB-A5B5-5EFAB6F10557}">
      <dgm:prSet/>
      <dgm:spPr/>
      <dgm:t>
        <a:bodyPr/>
        <a:lstStyle/>
        <a:p>
          <a:endParaRPr lang="de-DE"/>
        </a:p>
      </dgm:t>
    </dgm:pt>
    <dgm:pt modelId="{EC97BBED-1094-4218-9F1F-D4CA5EBE26C3}" type="sibTrans" cxnId="{C8538102-441F-48EB-A5B5-5EFAB6F10557}">
      <dgm:prSet/>
      <dgm:spPr/>
      <dgm:t>
        <a:bodyPr/>
        <a:lstStyle/>
        <a:p>
          <a:endParaRPr lang="de-DE"/>
        </a:p>
      </dgm:t>
    </dgm:pt>
    <dgm:pt modelId="{0181ECC4-084F-4D4D-8443-D6A1181BEB88}">
      <dgm:prSet phldrT="[Text]" custT="1"/>
      <dgm:spPr/>
      <dgm:t>
        <a:bodyPr lIns="144000" tIns="0" bIns="360000" anchor="ctr"/>
        <a:lstStyle/>
        <a:p>
          <a:pPr algn="l"/>
          <a:r>
            <a:rPr lang="it-IT" sz="900" noProof="0" dirty="0"/>
            <a:t>Intraprendere attività per controllare l‘inquinamento</a:t>
          </a:r>
        </a:p>
      </dgm:t>
    </dgm:pt>
    <dgm:pt modelId="{189707CE-41CE-4D55-9C1F-97150AE2711F}" type="parTrans" cxnId="{548FCEFA-174A-4A94-9549-05DA14C32D00}">
      <dgm:prSet/>
      <dgm:spPr/>
      <dgm:t>
        <a:bodyPr/>
        <a:lstStyle/>
        <a:p>
          <a:endParaRPr lang="de-DE"/>
        </a:p>
      </dgm:t>
    </dgm:pt>
    <dgm:pt modelId="{53D63F7E-85CE-47F5-9634-5D69E39B6471}" type="sibTrans" cxnId="{548FCEFA-174A-4A94-9549-05DA14C32D00}">
      <dgm:prSet/>
      <dgm:spPr/>
      <dgm:t>
        <a:bodyPr/>
        <a:lstStyle/>
        <a:p>
          <a:endParaRPr lang="de-DE"/>
        </a:p>
      </dgm:t>
    </dgm:pt>
    <dgm:pt modelId="{0647A1C8-08E4-45A0-87E8-FE337378AF06}">
      <dgm:prSet phldrT="[Text]"/>
      <dgm:spPr/>
      <dgm:t>
        <a:bodyPr lIns="144000" tIns="396000" anchor="ctr"/>
        <a:lstStyle/>
        <a:p>
          <a:pPr algn="l"/>
          <a:endParaRPr lang="de-DE" sz="700" dirty="0"/>
        </a:p>
      </dgm:t>
    </dgm:pt>
    <dgm:pt modelId="{D98BFC6B-753E-4F1A-BF64-85F8F2A1878D}" type="parTrans" cxnId="{D5CF6310-563C-45CA-9D97-7A42035A681C}">
      <dgm:prSet/>
      <dgm:spPr/>
      <dgm:t>
        <a:bodyPr/>
        <a:lstStyle/>
        <a:p>
          <a:endParaRPr lang="de-DE"/>
        </a:p>
      </dgm:t>
    </dgm:pt>
    <dgm:pt modelId="{08C7916A-7F09-4091-8ADD-092456BC8239}" type="sibTrans" cxnId="{D5CF6310-563C-45CA-9D97-7A42035A681C}">
      <dgm:prSet/>
      <dgm:spPr/>
      <dgm:t>
        <a:bodyPr/>
        <a:lstStyle/>
        <a:p>
          <a:endParaRPr lang="de-DE"/>
        </a:p>
      </dgm:t>
    </dgm:pt>
    <dgm:pt modelId="{D58C5428-9E95-45F4-9F26-55A1F6A6D3F5}">
      <dgm:prSet phldrT="[Text]" custT="1"/>
      <dgm:spPr/>
      <dgm:t>
        <a:bodyPr lIns="144000" tIns="396000" anchor="ctr"/>
        <a:lstStyle/>
        <a:p>
          <a:pPr algn="l"/>
          <a:r>
            <a:rPr lang="it-IT" sz="900" noProof="0" dirty="0"/>
            <a:t>applicare tolleranza zero per molestie e discriminazione sul lavoro</a:t>
          </a:r>
        </a:p>
      </dgm:t>
    </dgm:pt>
    <dgm:pt modelId="{428DBF2C-1F95-46DC-A875-BC1C3E1757A4}" type="parTrans" cxnId="{63F58B7E-7D3A-4F81-BC00-9526E7326750}">
      <dgm:prSet/>
      <dgm:spPr/>
      <dgm:t>
        <a:bodyPr/>
        <a:lstStyle/>
        <a:p>
          <a:endParaRPr lang="de-DE"/>
        </a:p>
      </dgm:t>
    </dgm:pt>
    <dgm:pt modelId="{06E90499-5C25-499A-B645-54BBBAB93953}" type="sibTrans" cxnId="{63F58B7E-7D3A-4F81-BC00-9526E7326750}">
      <dgm:prSet/>
      <dgm:spPr/>
      <dgm:t>
        <a:bodyPr/>
        <a:lstStyle/>
        <a:p>
          <a:endParaRPr lang="de-DE"/>
        </a:p>
      </dgm:t>
    </dgm:pt>
    <dgm:pt modelId="{2D221922-2D7E-4927-928C-F55126D2BDFC}">
      <dgm:prSet phldrT="[Text]" custT="1"/>
      <dgm:spPr/>
      <dgm:t>
        <a:bodyPr lIns="144000" tIns="396000" anchor="ctr"/>
        <a:lstStyle/>
        <a:p>
          <a:pPr algn="l"/>
          <a:r>
            <a:rPr lang="it-IT" sz="900" b="0" noProof="0" dirty="0"/>
            <a:t>fornire</a:t>
          </a:r>
          <a:r>
            <a:rPr lang="it-IT" sz="900" b="1" noProof="0" dirty="0"/>
            <a:t> risorse di supervisione, collaborazione </a:t>
          </a:r>
          <a:r>
            <a:rPr lang="it-IT" sz="900" b="0" noProof="0" dirty="0"/>
            <a:t>e</a:t>
          </a:r>
          <a:r>
            <a:rPr lang="it-IT" sz="900" b="1" noProof="0" dirty="0"/>
            <a:t> supporto emotivo</a:t>
          </a:r>
        </a:p>
      </dgm:t>
    </dgm:pt>
    <dgm:pt modelId="{A287D800-DC74-423B-9C70-FE688DA62BAD}" type="parTrans" cxnId="{B94E2E39-D827-43D6-94D7-16FE36349B0C}">
      <dgm:prSet/>
      <dgm:spPr/>
      <dgm:t>
        <a:bodyPr/>
        <a:lstStyle/>
        <a:p>
          <a:endParaRPr lang="de-DE"/>
        </a:p>
      </dgm:t>
    </dgm:pt>
    <dgm:pt modelId="{97D3424F-C276-464C-BAEB-07FF06A79B0E}" type="sibTrans" cxnId="{B94E2E39-D827-43D6-94D7-16FE36349B0C}">
      <dgm:prSet/>
      <dgm:spPr/>
      <dgm:t>
        <a:bodyPr/>
        <a:lstStyle/>
        <a:p>
          <a:endParaRPr lang="de-DE"/>
        </a:p>
      </dgm:t>
    </dgm:pt>
    <dgm:pt modelId="{B4B6FFB1-02A6-49AA-8171-15F8AA31F55B}">
      <dgm:prSet phldrT="[Text]" custT="1"/>
      <dgm:spPr/>
      <dgm:t>
        <a:bodyPr lIns="144000" tIns="396000" anchor="ctr"/>
        <a:lstStyle/>
        <a:p>
          <a:pPr algn="l"/>
          <a:r>
            <a:rPr lang="it-IT" sz="900" noProof="0" dirty="0"/>
            <a:t>concedere </a:t>
          </a:r>
          <a:r>
            <a:rPr lang="it-IT" sz="900" b="1" noProof="0" dirty="0"/>
            <a:t>flessibilità</a:t>
          </a:r>
          <a:r>
            <a:rPr lang="it-IT" sz="900" noProof="0" dirty="0"/>
            <a:t> sul posto e tempi di lavoro</a:t>
          </a:r>
        </a:p>
      </dgm:t>
    </dgm:pt>
    <dgm:pt modelId="{3120E683-B84C-4073-A5FC-3F396E585E7B}" type="parTrans" cxnId="{0BBFE9F9-584C-4F4A-A0E1-C5CFA69C5B11}">
      <dgm:prSet/>
      <dgm:spPr/>
      <dgm:t>
        <a:bodyPr/>
        <a:lstStyle/>
        <a:p>
          <a:endParaRPr lang="de-DE"/>
        </a:p>
      </dgm:t>
    </dgm:pt>
    <dgm:pt modelId="{E439B013-9433-4655-B316-A08ACFB1CB1C}" type="sibTrans" cxnId="{0BBFE9F9-584C-4F4A-A0E1-C5CFA69C5B11}">
      <dgm:prSet/>
      <dgm:spPr/>
      <dgm:t>
        <a:bodyPr/>
        <a:lstStyle/>
        <a:p>
          <a:endParaRPr lang="de-DE"/>
        </a:p>
      </dgm:t>
    </dgm:pt>
    <dgm:pt modelId="{2A0C111F-C0EE-432A-89C0-5B0868901630}">
      <dgm:prSet phldrT="[Text]" custT="1"/>
      <dgm:spPr/>
      <dgm:t>
        <a:bodyPr tIns="0" bIns="144000"/>
        <a:lstStyle/>
        <a:p>
          <a:r>
            <a:rPr lang="it-IT" sz="900" noProof="0" dirty="0"/>
            <a:t>Incoraggiare le attività di camminare e andare in bici</a:t>
          </a:r>
        </a:p>
      </dgm:t>
    </dgm:pt>
    <dgm:pt modelId="{32879A88-2802-4DAA-B1F9-7C695537F8D6}" type="parTrans" cxnId="{1524D4CC-848D-4974-8964-4FFBB13CC9AD}">
      <dgm:prSet/>
      <dgm:spPr/>
      <dgm:t>
        <a:bodyPr/>
        <a:lstStyle/>
        <a:p>
          <a:endParaRPr lang="de-DE"/>
        </a:p>
      </dgm:t>
    </dgm:pt>
    <dgm:pt modelId="{C203C760-FF89-4687-B48E-9785BD69A9C6}" type="sibTrans" cxnId="{1524D4CC-848D-4974-8964-4FFBB13CC9AD}">
      <dgm:prSet/>
      <dgm:spPr/>
      <dgm:t>
        <a:bodyPr/>
        <a:lstStyle/>
        <a:p>
          <a:endParaRPr lang="de-DE"/>
        </a:p>
      </dgm:t>
    </dgm:pt>
    <dgm:pt modelId="{5206E26E-AAF2-476F-891C-FF8ECC272B4C}">
      <dgm:prSet phldrT="[Text]" custT="1"/>
      <dgm:spPr/>
      <dgm:t>
        <a:bodyPr tIns="0" bIns="144000"/>
        <a:lstStyle/>
        <a:p>
          <a:r>
            <a:rPr lang="it-IT" sz="900" noProof="0" dirty="0"/>
            <a:t>Permettere la flessibilità nel tempo e nella durata delle pause lavoro, per concedere l’esercizio</a:t>
          </a:r>
        </a:p>
      </dgm:t>
    </dgm:pt>
    <dgm:pt modelId="{0F4A3C62-F90E-49DE-88CD-4A43ABADE8F4}" type="parTrans" cxnId="{ABA862C4-A94D-406C-BF0D-F446F89FBAC4}">
      <dgm:prSet/>
      <dgm:spPr/>
      <dgm:t>
        <a:bodyPr/>
        <a:lstStyle/>
        <a:p>
          <a:endParaRPr lang="de-DE"/>
        </a:p>
      </dgm:t>
    </dgm:pt>
    <dgm:pt modelId="{276DE263-CF63-46D2-A001-BFE246EE35C6}" type="sibTrans" cxnId="{ABA862C4-A94D-406C-BF0D-F446F89FBAC4}">
      <dgm:prSet/>
      <dgm:spPr/>
      <dgm:t>
        <a:bodyPr/>
        <a:lstStyle/>
        <a:p>
          <a:endParaRPr lang="de-DE"/>
        </a:p>
      </dgm:t>
    </dgm:pt>
    <dgm:pt modelId="{473D1FA6-E8E6-4CCC-8382-D6EF6C49FF33}">
      <dgm:prSet phldrT="[Text]" custT="1"/>
      <dgm:spPr/>
      <dgm:t>
        <a:bodyPr tIns="0" bIns="144000"/>
        <a:lstStyle/>
        <a:p>
          <a:r>
            <a:rPr lang="it-IT" sz="900" noProof="0" dirty="0"/>
            <a:t>Fare iniziative di </a:t>
          </a:r>
          <a:r>
            <a:rPr lang="it-IT" sz="900" b="1" noProof="0" dirty="0"/>
            <a:t>support per l’educazione alla salute</a:t>
          </a:r>
        </a:p>
      </dgm:t>
    </dgm:pt>
    <dgm:pt modelId="{15373F88-8A18-4D00-9739-883A832B33CA}" type="parTrans" cxnId="{E698AEC0-6488-41BE-B883-5CA5D3E38C79}">
      <dgm:prSet/>
      <dgm:spPr/>
      <dgm:t>
        <a:bodyPr/>
        <a:lstStyle/>
        <a:p>
          <a:endParaRPr lang="de-DE"/>
        </a:p>
      </dgm:t>
    </dgm:pt>
    <dgm:pt modelId="{DE549ADB-B707-46A0-9263-84F93A4CDC69}" type="sibTrans" cxnId="{E698AEC0-6488-41BE-B883-5CA5D3E38C79}">
      <dgm:prSet/>
      <dgm:spPr/>
      <dgm:t>
        <a:bodyPr/>
        <a:lstStyle/>
        <a:p>
          <a:endParaRPr lang="de-DE"/>
        </a:p>
      </dgm:t>
    </dgm:pt>
    <dgm:pt modelId="{0B181DB6-8774-4A54-9A36-8025F1B34769}">
      <dgm:prSet phldrT="[Text]" custT="1"/>
      <dgm:spPr/>
      <dgm:t>
        <a:bodyPr lIns="144000" tIns="0" bIns="360000" anchor="ctr"/>
        <a:lstStyle/>
        <a:p>
          <a:pPr algn="l"/>
          <a:r>
            <a:rPr lang="it-IT" sz="900" noProof="0" dirty="0"/>
            <a:t>Offrire un‘</a:t>
          </a:r>
          <a:r>
            <a:rPr lang="it-IT" sz="900" b="1" noProof="0" dirty="0"/>
            <a:t>assicurazione sanitaria accessibile</a:t>
          </a:r>
          <a:r>
            <a:rPr lang="it-IT" sz="900" noProof="0" dirty="0"/>
            <a:t> per i membri della famiglia</a:t>
          </a:r>
        </a:p>
      </dgm:t>
    </dgm:pt>
    <dgm:pt modelId="{E02E8A3B-C678-429D-AF06-FCAD76962072}" type="parTrans" cxnId="{5B1AE249-9D8E-4E83-BD42-5EB48B01C1D1}">
      <dgm:prSet/>
      <dgm:spPr/>
      <dgm:t>
        <a:bodyPr/>
        <a:lstStyle/>
        <a:p>
          <a:endParaRPr lang="de-DE"/>
        </a:p>
      </dgm:t>
    </dgm:pt>
    <dgm:pt modelId="{DEC7CDDE-C48A-4916-8051-D3F8D66CEE6D}" type="sibTrans" cxnId="{5B1AE249-9D8E-4E83-BD42-5EB48B01C1D1}">
      <dgm:prSet/>
      <dgm:spPr/>
      <dgm:t>
        <a:bodyPr/>
        <a:lstStyle/>
        <a:p>
          <a:endParaRPr lang="de-DE"/>
        </a:p>
      </dgm:t>
    </dgm:pt>
    <dgm:pt modelId="{9968D71D-0DAD-458B-A8C4-F5E3BD714376}">
      <dgm:prSet phldrT="[Text]" custT="1"/>
      <dgm:spPr/>
      <dgm:t>
        <a:bodyPr lIns="144000" tIns="0" bIns="360000" anchor="ctr"/>
        <a:lstStyle/>
        <a:p>
          <a:pPr algn="l"/>
          <a:r>
            <a:rPr lang="it-IT" sz="900" noProof="0" dirty="0"/>
            <a:t>Sostenere </a:t>
          </a:r>
          <a:r>
            <a:rPr lang="it-IT" sz="900" b="1" noProof="0" dirty="0"/>
            <a:t>screenings sulla comunità </a:t>
          </a:r>
          <a:r>
            <a:rPr lang="it-IT" sz="900" noProof="0" dirty="0"/>
            <a:t>e trattamenti per prevenire le malattie</a:t>
          </a:r>
        </a:p>
      </dgm:t>
    </dgm:pt>
    <dgm:pt modelId="{2722C75D-0048-4855-A745-21B7790F9C0F}" type="parTrans" cxnId="{D673E6EC-EA02-42AA-B6E2-672068355419}">
      <dgm:prSet/>
      <dgm:spPr/>
      <dgm:t>
        <a:bodyPr/>
        <a:lstStyle/>
        <a:p>
          <a:endParaRPr lang="de-DE"/>
        </a:p>
      </dgm:t>
    </dgm:pt>
    <dgm:pt modelId="{F510554E-703E-40E7-90AC-80DED477AFE9}" type="sibTrans" cxnId="{D673E6EC-EA02-42AA-B6E2-672068355419}">
      <dgm:prSet/>
      <dgm:spPr/>
      <dgm:t>
        <a:bodyPr/>
        <a:lstStyle/>
        <a:p>
          <a:endParaRPr lang="de-DE"/>
        </a:p>
      </dgm:t>
    </dgm:pt>
    <dgm:pt modelId="{E58F7E1A-62B9-4A3A-864B-DEE9B9BC1DCD}">
      <dgm:prSet phldrT="[Text]" custT="1"/>
      <dgm:spPr/>
      <dgm:t>
        <a:bodyPr lIns="144000" tIns="0" bIns="360000" anchor="ctr"/>
        <a:lstStyle/>
        <a:p>
          <a:pPr algn="l"/>
          <a:r>
            <a:rPr lang="it-IT" sz="900" noProof="0" dirty="0"/>
            <a:t>Istituire regole per l’</a:t>
          </a:r>
          <a:r>
            <a:rPr lang="it-IT" sz="900" b="1" noProof="0" dirty="0"/>
            <a:t>uguaglianza di genere </a:t>
          </a:r>
          <a:r>
            <a:rPr lang="it-IT" sz="900" noProof="0" dirty="0"/>
            <a:t>all’interno del posto di lavoro </a:t>
          </a:r>
        </a:p>
      </dgm:t>
    </dgm:pt>
    <dgm:pt modelId="{3F4148FB-9884-4751-8EA2-A707FEB04F57}" type="parTrans" cxnId="{626E7981-5E8F-44AB-B253-FABFE9FD4B77}">
      <dgm:prSet/>
      <dgm:spPr/>
      <dgm:t>
        <a:bodyPr/>
        <a:lstStyle/>
        <a:p>
          <a:endParaRPr lang="de-DE"/>
        </a:p>
      </dgm:t>
    </dgm:pt>
    <dgm:pt modelId="{622BA990-BDC9-4740-9072-0D96BD8B71E5}" type="sibTrans" cxnId="{626E7981-5E8F-44AB-B253-FABFE9FD4B77}">
      <dgm:prSet/>
      <dgm:spPr/>
      <dgm:t>
        <a:bodyPr/>
        <a:lstStyle/>
        <a:p>
          <a:endParaRPr lang="de-DE"/>
        </a:p>
      </dgm:t>
    </dgm:pt>
    <dgm:pt modelId="{C94E9826-7032-4B85-85B2-59302359A209}">
      <dgm:prSet phldrT="[Text]" custT="1"/>
      <dgm:spPr/>
      <dgm:t>
        <a:bodyPr lIns="144000" tIns="396000" anchor="ctr"/>
        <a:lstStyle/>
        <a:p>
          <a:pPr algn="l"/>
          <a:r>
            <a:rPr lang="it-IT" sz="900" b="0" noProof="0" dirty="0"/>
            <a:t>Rispettare</a:t>
          </a:r>
          <a:r>
            <a:rPr lang="it-IT" sz="900" b="1" noProof="0" dirty="0"/>
            <a:t> l‘equilibrio lavoro-famiglia</a:t>
          </a:r>
        </a:p>
      </dgm:t>
    </dgm:pt>
    <dgm:pt modelId="{7622351D-5F0D-4709-ADAF-0DC171147E2C}" type="parTrans" cxnId="{7CEC2B99-C583-4EB5-AB05-33668B98CFDE}">
      <dgm:prSet/>
      <dgm:spPr/>
      <dgm:t>
        <a:bodyPr/>
        <a:lstStyle/>
        <a:p>
          <a:endParaRPr lang="de-DE"/>
        </a:p>
      </dgm:t>
    </dgm:pt>
    <dgm:pt modelId="{E7E2CF0A-8CB9-41DD-9A16-65ECECB646D6}" type="sibTrans" cxnId="{7CEC2B99-C583-4EB5-AB05-33668B98CFDE}">
      <dgm:prSet/>
      <dgm:spPr/>
      <dgm:t>
        <a:bodyPr/>
        <a:lstStyle/>
        <a:p>
          <a:endParaRPr lang="de-DE"/>
        </a:p>
      </dgm:t>
    </dgm:pt>
    <dgm:pt modelId="{645B78B9-3F9C-4607-9244-AC1B87222F10}">
      <dgm:prSet phldrT="[Text]" custT="1"/>
      <dgm:spPr/>
      <dgm:t>
        <a:bodyPr rIns="396000" anchor="ctr"/>
        <a:lstStyle/>
        <a:p>
          <a:pPr marL="268288" indent="0" algn="l"/>
          <a:r>
            <a:rPr lang="it-IT" sz="900" b="0" noProof="0" dirty="0"/>
            <a:t> chimici (tossici, carcinogeni</a:t>
          </a:r>
          <a:r>
            <a:rPr lang="de-DE" sz="900" b="0" dirty="0"/>
            <a:t>)</a:t>
          </a:r>
        </a:p>
      </dgm:t>
    </dgm:pt>
    <dgm:pt modelId="{34C242B7-861F-4605-9B01-8B31335F0C0E}" type="parTrans" cxnId="{013372C4-AACD-4F59-A1C6-DCBD03D0457C}">
      <dgm:prSet/>
      <dgm:spPr/>
      <dgm:t>
        <a:bodyPr/>
        <a:lstStyle/>
        <a:p>
          <a:endParaRPr lang="de-DE"/>
        </a:p>
      </dgm:t>
    </dgm:pt>
    <dgm:pt modelId="{400E61C2-3242-42CC-83D2-D1B5275BC086}" type="sibTrans" cxnId="{013372C4-AACD-4F59-A1C6-DCBD03D0457C}">
      <dgm:prSet/>
      <dgm:spPr/>
      <dgm:t>
        <a:bodyPr/>
        <a:lstStyle/>
        <a:p>
          <a:endParaRPr lang="de-DE"/>
        </a:p>
      </dgm:t>
    </dgm:pt>
    <dgm:pt modelId="{C9C98882-BFB7-4E42-B4E5-236B2E9F3C25}">
      <dgm:prSet custT="1"/>
      <dgm:spPr/>
      <dgm:t>
        <a:bodyPr rIns="396000" anchor="ctr"/>
        <a:lstStyle/>
        <a:p>
          <a:pPr marL="268288" indent="0" algn="l"/>
          <a:r>
            <a:rPr lang="de-DE" sz="900" b="0" dirty="0"/>
            <a:t> </a:t>
          </a:r>
          <a:r>
            <a:rPr lang="it-IT" sz="900" b="0" noProof="0" dirty="0"/>
            <a:t>fisici (rumore, caldo estremo</a:t>
          </a:r>
          <a:r>
            <a:rPr lang="de-DE" sz="900" b="0" dirty="0"/>
            <a:t>)</a:t>
          </a:r>
        </a:p>
      </dgm:t>
    </dgm:pt>
    <dgm:pt modelId="{02AA618D-DBEF-4E73-B82A-431C45FA2616}" type="sibTrans" cxnId="{1C76472E-5B22-4B8E-8122-AE13C6E2D94C}">
      <dgm:prSet/>
      <dgm:spPr/>
      <dgm:t>
        <a:bodyPr/>
        <a:lstStyle/>
        <a:p>
          <a:endParaRPr lang="de-DE"/>
        </a:p>
      </dgm:t>
    </dgm:pt>
    <dgm:pt modelId="{FBB31548-7F20-49BE-B89C-C72A3DEDBD99}" type="parTrans" cxnId="{1C76472E-5B22-4B8E-8122-AE13C6E2D94C}">
      <dgm:prSet/>
      <dgm:spPr/>
      <dgm:t>
        <a:bodyPr/>
        <a:lstStyle/>
        <a:p>
          <a:endParaRPr lang="de-DE"/>
        </a:p>
      </dgm:t>
    </dgm:pt>
    <dgm:pt modelId="{468996DE-6DAB-48D9-AB72-4209B7226536}">
      <dgm:prSet custT="1"/>
      <dgm:spPr/>
      <dgm:t>
        <a:bodyPr rIns="396000" anchor="ctr"/>
        <a:lstStyle/>
        <a:p>
          <a:pPr marL="268288" indent="0" algn="l"/>
          <a:r>
            <a:rPr lang="de-DE" sz="900" b="0" dirty="0"/>
            <a:t> </a:t>
          </a:r>
          <a:r>
            <a:rPr lang="it-IT" sz="900" b="0" noProof="0" dirty="0"/>
            <a:t>biologici (malattia infettiva</a:t>
          </a:r>
          <a:r>
            <a:rPr lang="de-DE" sz="900" b="0" dirty="0"/>
            <a:t>)</a:t>
          </a:r>
        </a:p>
      </dgm:t>
    </dgm:pt>
    <dgm:pt modelId="{27EA2729-69EE-478D-BC76-D131A5AE06DB}" type="sibTrans" cxnId="{71F90793-01AB-4837-AB76-7E5116D1F23B}">
      <dgm:prSet/>
      <dgm:spPr/>
      <dgm:t>
        <a:bodyPr/>
        <a:lstStyle/>
        <a:p>
          <a:endParaRPr lang="de-DE"/>
        </a:p>
      </dgm:t>
    </dgm:pt>
    <dgm:pt modelId="{86CBCFE5-CF3C-4F7C-B1AB-97B3E3CAFBBE}" type="parTrans" cxnId="{71F90793-01AB-4837-AB76-7E5116D1F23B}">
      <dgm:prSet/>
      <dgm:spPr/>
      <dgm:t>
        <a:bodyPr/>
        <a:lstStyle/>
        <a:p>
          <a:endParaRPr lang="de-DE"/>
        </a:p>
      </dgm:t>
    </dgm:pt>
    <dgm:pt modelId="{21E02927-E46B-436C-B6D1-312FC65AC9F2}">
      <dgm:prSet custT="1"/>
      <dgm:spPr/>
      <dgm:t>
        <a:bodyPr rIns="396000" anchor="ctr"/>
        <a:lstStyle/>
        <a:p>
          <a:pPr marL="268288" indent="0" algn="l"/>
          <a:r>
            <a:rPr lang="de-DE" sz="900" b="0" dirty="0"/>
            <a:t> </a:t>
          </a:r>
          <a:r>
            <a:rPr lang="it-IT" sz="900" b="0" noProof="0" dirty="0"/>
            <a:t>pericoli elettrici </a:t>
          </a:r>
          <a:r>
            <a:rPr lang="de-DE" sz="900" b="0" dirty="0"/>
            <a:t>etc…</a:t>
          </a:r>
        </a:p>
      </dgm:t>
    </dgm:pt>
    <dgm:pt modelId="{AF7E66AB-3C1C-46C0-BF4D-9968FC7BACDB}" type="sibTrans" cxnId="{5DBD2F7C-995B-443F-96A8-B65B11A0F037}">
      <dgm:prSet/>
      <dgm:spPr/>
      <dgm:t>
        <a:bodyPr/>
        <a:lstStyle/>
        <a:p>
          <a:endParaRPr lang="de-DE"/>
        </a:p>
      </dgm:t>
    </dgm:pt>
    <dgm:pt modelId="{B47662A5-8A17-4E0E-9C32-4776AE6667BC}" type="parTrans" cxnId="{5DBD2F7C-995B-443F-96A8-B65B11A0F037}">
      <dgm:prSet/>
      <dgm:spPr/>
      <dgm:t>
        <a:bodyPr/>
        <a:lstStyle/>
        <a:p>
          <a:endParaRPr lang="de-DE"/>
        </a:p>
      </dgm:t>
    </dgm:pt>
    <dgm:pt modelId="{0283EF8D-CFC8-459E-B260-EB953BC9BB83}" type="pres">
      <dgm:prSet presAssocID="{9B4F60E1-C50A-4C8B-BBED-F496B0589C6C}" presName="cycleMatrixDiagram" presStyleCnt="0">
        <dgm:presLayoutVars>
          <dgm:chMax val="1"/>
          <dgm:dir/>
          <dgm:animLvl val="lvl"/>
          <dgm:resizeHandles val="exact"/>
        </dgm:presLayoutVars>
      </dgm:prSet>
      <dgm:spPr/>
      <dgm:t>
        <a:bodyPr/>
        <a:lstStyle/>
        <a:p>
          <a:endParaRPr lang="it-IT"/>
        </a:p>
      </dgm:t>
    </dgm:pt>
    <dgm:pt modelId="{B95A6C91-A21C-4FDD-8E25-4362965A6D83}" type="pres">
      <dgm:prSet presAssocID="{9B4F60E1-C50A-4C8B-BBED-F496B0589C6C}" presName="children" presStyleCnt="0"/>
      <dgm:spPr/>
    </dgm:pt>
    <dgm:pt modelId="{4CD4EA0C-60D8-49F8-B72F-D865F7CCF66A}" type="pres">
      <dgm:prSet presAssocID="{9B4F60E1-C50A-4C8B-BBED-F496B0589C6C}" presName="child1group" presStyleCnt="0"/>
      <dgm:spPr/>
    </dgm:pt>
    <dgm:pt modelId="{00E4FBEF-ABDE-4DFA-A371-246BAEB22B2F}" type="pres">
      <dgm:prSet presAssocID="{9B4F60E1-C50A-4C8B-BBED-F496B0589C6C}" presName="child1" presStyleLbl="bgAcc1" presStyleIdx="0" presStyleCnt="4" custScaleX="168011" custScaleY="118924" custLinFactNeighborX="-36717" custLinFactNeighborY="10988"/>
      <dgm:spPr/>
      <dgm:t>
        <a:bodyPr/>
        <a:lstStyle/>
        <a:p>
          <a:endParaRPr lang="it-IT"/>
        </a:p>
      </dgm:t>
    </dgm:pt>
    <dgm:pt modelId="{8EA2D189-326D-4769-8A0D-ADB901DC736D}" type="pres">
      <dgm:prSet presAssocID="{9B4F60E1-C50A-4C8B-BBED-F496B0589C6C}" presName="child1Text" presStyleLbl="bgAcc1" presStyleIdx="0" presStyleCnt="4">
        <dgm:presLayoutVars>
          <dgm:bulletEnabled val="1"/>
        </dgm:presLayoutVars>
      </dgm:prSet>
      <dgm:spPr/>
      <dgm:t>
        <a:bodyPr/>
        <a:lstStyle/>
        <a:p>
          <a:endParaRPr lang="it-IT"/>
        </a:p>
      </dgm:t>
    </dgm:pt>
    <dgm:pt modelId="{1BF96BD5-97FF-46E1-A2FB-5F89521F4198}" type="pres">
      <dgm:prSet presAssocID="{9B4F60E1-C50A-4C8B-BBED-F496B0589C6C}" presName="child2group" presStyleCnt="0"/>
      <dgm:spPr/>
    </dgm:pt>
    <dgm:pt modelId="{B6A74EC7-0765-48D9-A752-AB75EA0FB827}" type="pres">
      <dgm:prSet presAssocID="{9B4F60E1-C50A-4C8B-BBED-F496B0589C6C}" presName="child2" presStyleLbl="bgAcc1" presStyleIdx="1" presStyleCnt="4" custScaleX="170012" custScaleY="119092" custLinFactNeighborX="34214" custLinFactNeighborY="10368"/>
      <dgm:spPr/>
      <dgm:t>
        <a:bodyPr/>
        <a:lstStyle/>
        <a:p>
          <a:endParaRPr lang="it-IT"/>
        </a:p>
      </dgm:t>
    </dgm:pt>
    <dgm:pt modelId="{F5D1FC2E-4F95-45F7-9797-B4CCFAFA8AAC}" type="pres">
      <dgm:prSet presAssocID="{9B4F60E1-C50A-4C8B-BBED-F496B0589C6C}" presName="child2Text" presStyleLbl="bgAcc1" presStyleIdx="1" presStyleCnt="4">
        <dgm:presLayoutVars>
          <dgm:bulletEnabled val="1"/>
        </dgm:presLayoutVars>
      </dgm:prSet>
      <dgm:spPr/>
      <dgm:t>
        <a:bodyPr/>
        <a:lstStyle/>
        <a:p>
          <a:endParaRPr lang="it-IT"/>
        </a:p>
      </dgm:t>
    </dgm:pt>
    <dgm:pt modelId="{C39E0092-CDBC-40A3-A754-EB15B7586801}" type="pres">
      <dgm:prSet presAssocID="{9B4F60E1-C50A-4C8B-BBED-F496B0589C6C}" presName="child3group" presStyleCnt="0"/>
      <dgm:spPr/>
    </dgm:pt>
    <dgm:pt modelId="{764CD8B2-933E-4CDF-AD5E-49CE6E7C77AF}" type="pres">
      <dgm:prSet presAssocID="{9B4F60E1-C50A-4C8B-BBED-F496B0589C6C}" presName="child3" presStyleLbl="bgAcc1" presStyleIdx="2" presStyleCnt="4" custScaleX="164467" custScaleY="130411" custLinFactNeighborX="36612" custLinFactNeighborY="-19186"/>
      <dgm:spPr/>
      <dgm:t>
        <a:bodyPr/>
        <a:lstStyle/>
        <a:p>
          <a:endParaRPr lang="it-IT"/>
        </a:p>
      </dgm:t>
    </dgm:pt>
    <dgm:pt modelId="{D8DC14EC-27F5-4ECD-9F2A-09947FE649F1}" type="pres">
      <dgm:prSet presAssocID="{9B4F60E1-C50A-4C8B-BBED-F496B0589C6C}" presName="child3Text" presStyleLbl="bgAcc1" presStyleIdx="2" presStyleCnt="4">
        <dgm:presLayoutVars>
          <dgm:bulletEnabled val="1"/>
        </dgm:presLayoutVars>
      </dgm:prSet>
      <dgm:spPr/>
      <dgm:t>
        <a:bodyPr/>
        <a:lstStyle/>
        <a:p>
          <a:endParaRPr lang="it-IT"/>
        </a:p>
      </dgm:t>
    </dgm:pt>
    <dgm:pt modelId="{0B4DF178-DD7C-49BB-8184-0DBE773A983A}" type="pres">
      <dgm:prSet presAssocID="{9B4F60E1-C50A-4C8B-BBED-F496B0589C6C}" presName="child4group" presStyleCnt="0"/>
      <dgm:spPr/>
    </dgm:pt>
    <dgm:pt modelId="{D3AE013E-54EA-4183-8427-6E16DD5D7811}" type="pres">
      <dgm:prSet presAssocID="{9B4F60E1-C50A-4C8B-BBED-F496B0589C6C}" presName="child4" presStyleLbl="bgAcc1" presStyleIdx="3" presStyleCnt="4" custScaleX="162135" custScaleY="114450" custLinFactNeighborX="-37100" custLinFactNeighborY="-6818"/>
      <dgm:spPr/>
      <dgm:t>
        <a:bodyPr/>
        <a:lstStyle/>
        <a:p>
          <a:endParaRPr lang="it-IT"/>
        </a:p>
      </dgm:t>
    </dgm:pt>
    <dgm:pt modelId="{8AF95F6A-E158-43A5-9911-AA58A6AE6B05}" type="pres">
      <dgm:prSet presAssocID="{9B4F60E1-C50A-4C8B-BBED-F496B0589C6C}" presName="child4Text" presStyleLbl="bgAcc1" presStyleIdx="3" presStyleCnt="4">
        <dgm:presLayoutVars>
          <dgm:bulletEnabled val="1"/>
        </dgm:presLayoutVars>
      </dgm:prSet>
      <dgm:spPr/>
      <dgm:t>
        <a:bodyPr/>
        <a:lstStyle/>
        <a:p>
          <a:endParaRPr lang="it-IT"/>
        </a:p>
      </dgm:t>
    </dgm:pt>
    <dgm:pt modelId="{21B521A9-555C-4E34-BF17-B89DD0676E5C}" type="pres">
      <dgm:prSet presAssocID="{9B4F60E1-C50A-4C8B-BBED-F496B0589C6C}" presName="childPlaceholder" presStyleCnt="0"/>
      <dgm:spPr/>
    </dgm:pt>
    <dgm:pt modelId="{7351EB56-917A-4FCC-8EDE-52508CB71653}" type="pres">
      <dgm:prSet presAssocID="{9B4F60E1-C50A-4C8B-BBED-F496B0589C6C}" presName="circle" presStyleCnt="0"/>
      <dgm:spPr/>
    </dgm:pt>
    <dgm:pt modelId="{87678F53-61A1-431B-B455-323D2B68DC38}" type="pres">
      <dgm:prSet presAssocID="{9B4F60E1-C50A-4C8B-BBED-F496B0589C6C}" presName="quadrant1" presStyleLbl="node1" presStyleIdx="0" presStyleCnt="4">
        <dgm:presLayoutVars>
          <dgm:chMax val="1"/>
          <dgm:bulletEnabled val="1"/>
        </dgm:presLayoutVars>
      </dgm:prSet>
      <dgm:spPr/>
      <dgm:t>
        <a:bodyPr/>
        <a:lstStyle/>
        <a:p>
          <a:endParaRPr lang="it-IT"/>
        </a:p>
      </dgm:t>
    </dgm:pt>
    <dgm:pt modelId="{51B73AD9-30A8-4BCA-8E91-174ED13BCFFA}" type="pres">
      <dgm:prSet presAssocID="{9B4F60E1-C50A-4C8B-BBED-F496B0589C6C}" presName="quadrant2" presStyleLbl="node1" presStyleIdx="1" presStyleCnt="4">
        <dgm:presLayoutVars>
          <dgm:chMax val="1"/>
          <dgm:bulletEnabled val="1"/>
        </dgm:presLayoutVars>
      </dgm:prSet>
      <dgm:spPr/>
      <dgm:t>
        <a:bodyPr/>
        <a:lstStyle/>
        <a:p>
          <a:endParaRPr lang="it-IT"/>
        </a:p>
      </dgm:t>
    </dgm:pt>
    <dgm:pt modelId="{E8C13AF7-EBB2-4875-8143-06C132ABECDD}" type="pres">
      <dgm:prSet presAssocID="{9B4F60E1-C50A-4C8B-BBED-F496B0589C6C}" presName="quadrant3" presStyleLbl="node1" presStyleIdx="2" presStyleCnt="4">
        <dgm:presLayoutVars>
          <dgm:chMax val="1"/>
          <dgm:bulletEnabled val="1"/>
        </dgm:presLayoutVars>
      </dgm:prSet>
      <dgm:spPr/>
      <dgm:t>
        <a:bodyPr/>
        <a:lstStyle/>
        <a:p>
          <a:endParaRPr lang="it-IT"/>
        </a:p>
      </dgm:t>
    </dgm:pt>
    <dgm:pt modelId="{1B52C858-D35E-4274-91B1-B93A0C4E0A39}" type="pres">
      <dgm:prSet presAssocID="{9B4F60E1-C50A-4C8B-BBED-F496B0589C6C}" presName="quadrant4" presStyleLbl="node1" presStyleIdx="3" presStyleCnt="4">
        <dgm:presLayoutVars>
          <dgm:chMax val="1"/>
          <dgm:bulletEnabled val="1"/>
        </dgm:presLayoutVars>
      </dgm:prSet>
      <dgm:spPr/>
      <dgm:t>
        <a:bodyPr/>
        <a:lstStyle/>
        <a:p>
          <a:endParaRPr lang="it-IT"/>
        </a:p>
      </dgm:t>
    </dgm:pt>
    <dgm:pt modelId="{D336F71E-1929-4AE8-8958-993CF3613B31}" type="pres">
      <dgm:prSet presAssocID="{9B4F60E1-C50A-4C8B-BBED-F496B0589C6C}" presName="quadrantPlaceholder" presStyleCnt="0"/>
      <dgm:spPr/>
    </dgm:pt>
    <dgm:pt modelId="{5C7374EE-3499-417E-8E1D-7C0A8E47D680}" type="pres">
      <dgm:prSet presAssocID="{9B4F60E1-C50A-4C8B-BBED-F496B0589C6C}" presName="center1" presStyleLbl="fgShp" presStyleIdx="0" presStyleCnt="2"/>
      <dgm:spPr/>
    </dgm:pt>
    <dgm:pt modelId="{54138DF3-E163-47D9-BC6B-1185A038728E}" type="pres">
      <dgm:prSet presAssocID="{9B4F60E1-C50A-4C8B-BBED-F496B0589C6C}" presName="center2" presStyleLbl="fgShp" presStyleIdx="1" presStyleCnt="2"/>
      <dgm:spPr/>
    </dgm:pt>
  </dgm:ptLst>
  <dgm:cxnLst>
    <dgm:cxn modelId="{E5B1D86E-A689-4582-BD8F-A244DAC7E330}" type="presOf" srcId="{2A0C111F-C0EE-432A-89C0-5B0868901630}" destId="{D8DC14EC-27F5-4ECD-9F2A-09947FE649F1}" srcOrd="1" destOrd="1" presId="urn:microsoft.com/office/officeart/2005/8/layout/cycle4"/>
    <dgm:cxn modelId="{B9D4EC1D-B6E6-4562-A69D-DAABE210E6A8}" srcId="{9B4F60E1-C50A-4C8B-BBED-F496B0589C6C}" destId="{6CE01069-61DD-4F9C-A3AC-6E79E0555683}" srcOrd="0" destOrd="0" parTransId="{BE6E0CBF-F731-48FA-9632-CFCFCD845CE7}" sibTransId="{F9775EB5-985F-46C4-963E-9019B535B751}"/>
    <dgm:cxn modelId="{EA851422-E535-4E5D-BD52-1148FCD5FC4A}" type="presOf" srcId="{C94E9826-7032-4B85-85B2-59302359A209}" destId="{8EA2D189-326D-4769-8A0D-ADB901DC736D}" srcOrd="1" destOrd="2" presId="urn:microsoft.com/office/officeart/2005/8/layout/cycle4"/>
    <dgm:cxn modelId="{4A97E315-8B66-4D57-B4C7-9B9230EF38B8}" type="presOf" srcId="{0181ECC4-084F-4D4D-8443-D6A1181BEB88}" destId="{8AF95F6A-E158-43A5-9911-AA58A6AE6B05}" srcOrd="1" destOrd="0" presId="urn:microsoft.com/office/officeart/2005/8/layout/cycle4"/>
    <dgm:cxn modelId="{0BBFE9F9-584C-4F4A-A0E1-C5CFA69C5B11}" srcId="{6CE01069-61DD-4F9C-A3AC-6E79E0555683}" destId="{B4B6FFB1-02A6-49AA-8171-15F8AA31F55B}" srcOrd="4" destOrd="0" parTransId="{3120E683-B84C-4073-A5FC-3F396E585E7B}" sibTransId="{E439B013-9433-4655-B316-A08ACFB1CB1C}"/>
    <dgm:cxn modelId="{E42DDEFF-9309-43E0-B9DC-E940ABA27822}" type="presOf" srcId="{C9C98882-BFB7-4E42-B4E5-236B2E9F3C25}" destId="{B6A74EC7-0765-48D9-A752-AB75EA0FB827}" srcOrd="0" destOrd="2" presId="urn:microsoft.com/office/officeart/2005/8/layout/cycle4"/>
    <dgm:cxn modelId="{1C76472E-5B22-4B8E-8122-AE13C6E2D94C}" srcId="{46CD801B-0411-4BD1-9694-19F84BCBDB8F}" destId="{C9C98882-BFB7-4E42-B4E5-236B2E9F3C25}" srcOrd="1" destOrd="0" parTransId="{FBB31548-7F20-49BE-B89C-C72A3DEDBD99}" sibTransId="{02AA618D-DBEF-4E73-B82A-431C45FA2616}"/>
    <dgm:cxn modelId="{AB5F77D2-2554-4348-AD40-B02B48E61340}" type="presOf" srcId="{5206E26E-AAF2-476F-891C-FF8ECC272B4C}" destId="{764CD8B2-933E-4CDF-AD5E-49CE6E7C77AF}" srcOrd="0" destOrd="2" presId="urn:microsoft.com/office/officeart/2005/8/layout/cycle4"/>
    <dgm:cxn modelId="{FF1EC52C-00ED-4D26-A833-024A6899BBE8}" type="presOf" srcId="{9968D71D-0DAD-458B-A8C4-F5E3BD714376}" destId="{D3AE013E-54EA-4183-8427-6E16DD5D7811}" srcOrd="0" destOrd="2" presId="urn:microsoft.com/office/officeart/2005/8/layout/cycle4"/>
    <dgm:cxn modelId="{341510F7-1B95-466A-8847-F47C8335172C}" srcId="{6CE01069-61DD-4F9C-A3AC-6E79E0555683}" destId="{ACC5D628-FAA8-41B8-9AC8-6DA5505421E4}" srcOrd="0" destOrd="0" parTransId="{D6D0C20E-F18F-4FCC-BB47-4014C90B4FB4}" sibTransId="{F149D253-51A1-4A66-8835-1C11C23B0208}"/>
    <dgm:cxn modelId="{D5CF6310-563C-45CA-9D97-7A42035A681C}" srcId="{6CE01069-61DD-4F9C-A3AC-6E79E0555683}" destId="{0647A1C8-08E4-45A0-87E8-FE337378AF06}" srcOrd="5" destOrd="0" parTransId="{D98BFC6B-753E-4F1A-BF64-85F8F2A1878D}" sibTransId="{08C7916A-7F09-4091-8ADD-092456BC8239}"/>
    <dgm:cxn modelId="{1DE598F9-6E5D-4918-B618-E7FAC393E415}" type="presOf" srcId="{6420DD55-C27A-4A8D-A045-C8FD5C66BFC6}" destId="{D8DC14EC-27F5-4ECD-9F2A-09947FE649F1}" srcOrd="1" destOrd="0" presId="urn:microsoft.com/office/officeart/2005/8/layout/cycle4"/>
    <dgm:cxn modelId="{C8538102-441F-48EB-A5B5-5EFAB6F10557}" srcId="{9B4F60E1-C50A-4C8B-BBED-F496B0589C6C}" destId="{EF7E6ED7-BF57-4EAC-BC82-F63F88065F5D}" srcOrd="3" destOrd="0" parTransId="{82286A6E-9414-4C96-A44E-968A07977824}" sibTransId="{EC97BBED-1094-4218-9F1F-D4CA5EBE26C3}"/>
    <dgm:cxn modelId="{548FCEFA-174A-4A94-9549-05DA14C32D00}" srcId="{EF7E6ED7-BF57-4EAC-BC82-F63F88065F5D}" destId="{0181ECC4-084F-4D4D-8443-D6A1181BEB88}" srcOrd="0" destOrd="0" parTransId="{189707CE-41CE-4D55-9C1F-97150AE2711F}" sibTransId="{53D63F7E-85CE-47F5-9634-5D69E39B6471}"/>
    <dgm:cxn modelId="{1524D4CC-848D-4974-8964-4FFBB13CC9AD}" srcId="{4FF3DC84-3E35-4F59-8BDA-AEB532E1235D}" destId="{2A0C111F-C0EE-432A-89C0-5B0868901630}" srcOrd="1" destOrd="0" parTransId="{32879A88-2802-4DAA-B1F9-7C695537F8D6}" sibTransId="{C203C760-FF89-4687-B48E-9785BD69A9C6}"/>
    <dgm:cxn modelId="{ABA862C4-A94D-406C-BF0D-F446F89FBAC4}" srcId="{4FF3DC84-3E35-4F59-8BDA-AEB532E1235D}" destId="{5206E26E-AAF2-476F-891C-FF8ECC272B4C}" srcOrd="2" destOrd="0" parTransId="{0F4A3C62-F90E-49DE-88CD-4A43ABADE8F4}" sibTransId="{276DE263-CF63-46D2-A001-BFE246EE35C6}"/>
    <dgm:cxn modelId="{96FCB2F2-1CC5-41BA-901E-3725D0A5CD0D}" srcId="{4FF3DC84-3E35-4F59-8BDA-AEB532E1235D}" destId="{6420DD55-C27A-4A8D-A045-C8FD5C66BFC6}" srcOrd="0" destOrd="0" parTransId="{324F9FAF-A85D-4A3F-92B9-8A70DDCD6961}" sibTransId="{7CA15341-22B0-455A-9463-DA632CD51808}"/>
    <dgm:cxn modelId="{28F7F9DD-0630-44FB-B841-C77A1273F742}" type="presOf" srcId="{6420DD55-C27A-4A8D-A045-C8FD5C66BFC6}" destId="{764CD8B2-933E-4CDF-AD5E-49CE6E7C77AF}" srcOrd="0" destOrd="0" presId="urn:microsoft.com/office/officeart/2005/8/layout/cycle4"/>
    <dgm:cxn modelId="{79A911B9-ADC9-42A2-9D94-13A45F648672}" type="presOf" srcId="{E58F7E1A-62B9-4A3A-864B-DEE9B9BC1DCD}" destId="{D3AE013E-54EA-4183-8427-6E16DD5D7811}" srcOrd="0" destOrd="3" presId="urn:microsoft.com/office/officeart/2005/8/layout/cycle4"/>
    <dgm:cxn modelId="{0596A110-E39F-468B-9ACB-47DF0844C924}" type="presOf" srcId="{473D1FA6-E8E6-4CCC-8382-D6EF6C49FF33}" destId="{764CD8B2-933E-4CDF-AD5E-49CE6E7C77AF}" srcOrd="0" destOrd="3" presId="urn:microsoft.com/office/officeart/2005/8/layout/cycle4"/>
    <dgm:cxn modelId="{8E7FD329-5AEE-4B68-9CBC-AD5FDFE0FD90}" type="presOf" srcId="{46CD801B-0411-4BD1-9694-19F84BCBDB8F}" destId="{F5D1FC2E-4F95-45F7-9797-B4CCFAFA8AAC}" srcOrd="1" destOrd="0" presId="urn:microsoft.com/office/officeart/2005/8/layout/cycle4"/>
    <dgm:cxn modelId="{4F52D6D5-2CC6-480C-8412-B7173714C606}" type="presOf" srcId="{C94E9826-7032-4B85-85B2-59302359A209}" destId="{00E4FBEF-ABDE-4DFA-A371-246BAEB22B2F}" srcOrd="0" destOrd="2" presId="urn:microsoft.com/office/officeart/2005/8/layout/cycle4"/>
    <dgm:cxn modelId="{D673E6EC-EA02-42AA-B6E2-672068355419}" srcId="{EF7E6ED7-BF57-4EAC-BC82-F63F88065F5D}" destId="{9968D71D-0DAD-458B-A8C4-F5E3BD714376}" srcOrd="2" destOrd="0" parTransId="{2722C75D-0048-4855-A745-21B7790F9C0F}" sibTransId="{F510554E-703E-40E7-90AC-80DED477AFE9}"/>
    <dgm:cxn modelId="{BE51A864-AEEE-4B44-BE86-C1734D610605}" type="presOf" srcId="{0E20920B-A70B-46BD-84B9-252003F2453C}" destId="{51B73AD9-30A8-4BCA-8E91-174ED13BCFFA}" srcOrd="0" destOrd="0" presId="urn:microsoft.com/office/officeart/2005/8/layout/cycle4"/>
    <dgm:cxn modelId="{A2BEE5A5-E6F1-46CE-B33A-7FB37DD260E2}" type="presOf" srcId="{EF7E6ED7-BF57-4EAC-BC82-F63F88065F5D}" destId="{1B52C858-D35E-4274-91B1-B93A0C4E0A39}" srcOrd="0" destOrd="0" presId="urn:microsoft.com/office/officeart/2005/8/layout/cycle4"/>
    <dgm:cxn modelId="{42BE7A03-AA82-48D8-8852-2201D532B941}" type="presOf" srcId="{D58C5428-9E95-45F4-9F26-55A1F6A6D3F5}" destId="{8EA2D189-326D-4769-8A0D-ADB901DC736D}" srcOrd="1" destOrd="1" presId="urn:microsoft.com/office/officeart/2005/8/layout/cycle4"/>
    <dgm:cxn modelId="{240EE20B-DD9C-412D-A890-42064226C093}" type="presOf" srcId="{0B181DB6-8774-4A54-9A36-8025F1B34769}" destId="{8AF95F6A-E158-43A5-9911-AA58A6AE6B05}" srcOrd="1" destOrd="1" presId="urn:microsoft.com/office/officeart/2005/8/layout/cycle4"/>
    <dgm:cxn modelId="{3BE9A728-0D46-4B04-8AE9-15B3643F9546}" type="presOf" srcId="{468996DE-6DAB-48D9-AB72-4209B7226536}" destId="{B6A74EC7-0765-48D9-A752-AB75EA0FB827}" srcOrd="0" destOrd="3" presId="urn:microsoft.com/office/officeart/2005/8/layout/cycle4"/>
    <dgm:cxn modelId="{5B1AE249-9D8E-4E83-BD42-5EB48B01C1D1}" srcId="{EF7E6ED7-BF57-4EAC-BC82-F63F88065F5D}" destId="{0B181DB6-8774-4A54-9A36-8025F1B34769}" srcOrd="1" destOrd="0" parTransId="{E02E8A3B-C678-429D-AF06-FCAD76962072}" sibTransId="{DEC7CDDE-C48A-4916-8051-D3F8D66CEE6D}"/>
    <dgm:cxn modelId="{626E7981-5E8F-44AB-B253-FABFE9FD4B77}" srcId="{EF7E6ED7-BF57-4EAC-BC82-F63F88065F5D}" destId="{E58F7E1A-62B9-4A3A-864B-DEE9B9BC1DCD}" srcOrd="3" destOrd="0" parTransId="{3F4148FB-9884-4751-8EA2-A707FEB04F57}" sibTransId="{622BA990-BDC9-4740-9072-0D96BD8B71E5}"/>
    <dgm:cxn modelId="{4D9C0CF4-85A6-4C09-8DFA-57E42F761891}" type="presOf" srcId="{ACC5D628-FAA8-41B8-9AC8-6DA5505421E4}" destId="{8EA2D189-326D-4769-8A0D-ADB901DC736D}" srcOrd="1" destOrd="0" presId="urn:microsoft.com/office/officeart/2005/8/layout/cycle4"/>
    <dgm:cxn modelId="{124EF8C4-6AA4-4E27-897E-51CFB5BFA799}" type="presOf" srcId="{0181ECC4-084F-4D4D-8443-D6A1181BEB88}" destId="{D3AE013E-54EA-4183-8427-6E16DD5D7811}" srcOrd="0" destOrd="0" presId="urn:microsoft.com/office/officeart/2005/8/layout/cycle4"/>
    <dgm:cxn modelId="{63F58B7E-7D3A-4F81-BC00-9526E7326750}" srcId="{6CE01069-61DD-4F9C-A3AC-6E79E0555683}" destId="{D58C5428-9E95-45F4-9F26-55A1F6A6D3F5}" srcOrd="1" destOrd="0" parTransId="{428DBF2C-1F95-46DC-A875-BC1C3E1757A4}" sibTransId="{06E90499-5C25-499A-B645-54BBBAB93953}"/>
    <dgm:cxn modelId="{7AC98DF9-A324-4532-89CF-3676E1290FB6}" type="presOf" srcId="{468996DE-6DAB-48D9-AB72-4209B7226536}" destId="{F5D1FC2E-4F95-45F7-9797-B4CCFAFA8AAC}" srcOrd="1" destOrd="3" presId="urn:microsoft.com/office/officeart/2005/8/layout/cycle4"/>
    <dgm:cxn modelId="{295192D6-23EF-4AAB-AAD6-6B408B9FFD19}" type="presOf" srcId="{E58F7E1A-62B9-4A3A-864B-DEE9B9BC1DCD}" destId="{8AF95F6A-E158-43A5-9911-AA58A6AE6B05}" srcOrd="1" destOrd="3" presId="urn:microsoft.com/office/officeart/2005/8/layout/cycle4"/>
    <dgm:cxn modelId="{E698AEC0-6488-41BE-B883-5CA5D3E38C79}" srcId="{4FF3DC84-3E35-4F59-8BDA-AEB532E1235D}" destId="{473D1FA6-E8E6-4CCC-8382-D6EF6C49FF33}" srcOrd="3" destOrd="0" parTransId="{15373F88-8A18-4D00-9739-883A832B33CA}" sibTransId="{DE549ADB-B707-46A0-9263-84F93A4CDC69}"/>
    <dgm:cxn modelId="{3DB0F18F-CD77-41FC-A0AA-BB84A415D51C}" type="presOf" srcId="{473D1FA6-E8E6-4CCC-8382-D6EF6C49FF33}" destId="{D8DC14EC-27F5-4ECD-9F2A-09947FE649F1}" srcOrd="1" destOrd="3" presId="urn:microsoft.com/office/officeart/2005/8/layout/cycle4"/>
    <dgm:cxn modelId="{F7E57693-0B8D-43B4-9CA5-AA7CE90ECF33}" type="presOf" srcId="{0647A1C8-08E4-45A0-87E8-FE337378AF06}" destId="{00E4FBEF-ABDE-4DFA-A371-246BAEB22B2F}" srcOrd="0" destOrd="5" presId="urn:microsoft.com/office/officeart/2005/8/layout/cycle4"/>
    <dgm:cxn modelId="{B94E2E39-D827-43D6-94D7-16FE36349B0C}" srcId="{6CE01069-61DD-4F9C-A3AC-6E79E0555683}" destId="{2D221922-2D7E-4927-928C-F55126D2BDFC}" srcOrd="3" destOrd="0" parTransId="{A287D800-DC74-423B-9C70-FE688DA62BAD}" sibTransId="{97D3424F-C276-464C-BAEB-07FF06A79B0E}"/>
    <dgm:cxn modelId="{D187A017-37DD-4F13-9812-E9D9948B97D1}" srcId="{0E20920B-A70B-46BD-84B9-252003F2453C}" destId="{46CD801B-0411-4BD1-9694-19F84BCBDB8F}" srcOrd="0" destOrd="0" parTransId="{5CBA1C6C-32F9-419B-A886-A04E819D2C75}" sibTransId="{E11C46D7-F365-4B3B-9CCD-E8A6BB033B88}"/>
    <dgm:cxn modelId="{71F90793-01AB-4837-AB76-7E5116D1F23B}" srcId="{46CD801B-0411-4BD1-9694-19F84BCBDB8F}" destId="{468996DE-6DAB-48D9-AB72-4209B7226536}" srcOrd="2" destOrd="0" parTransId="{86CBCFE5-CF3C-4F7C-B1AB-97B3E3CAFBBE}" sibTransId="{27EA2729-69EE-478D-BC76-D131A5AE06DB}"/>
    <dgm:cxn modelId="{3A10BBAB-7B46-419E-B6C3-67A359B9D85B}" type="presOf" srcId="{9B4F60E1-C50A-4C8B-BBED-F496B0589C6C}" destId="{0283EF8D-CFC8-459E-B260-EB953BC9BB83}" srcOrd="0" destOrd="0" presId="urn:microsoft.com/office/officeart/2005/8/layout/cycle4"/>
    <dgm:cxn modelId="{56FB00F6-8A89-4E64-B9D9-01819F6EFDFF}" type="presOf" srcId="{2D221922-2D7E-4927-928C-F55126D2BDFC}" destId="{00E4FBEF-ABDE-4DFA-A371-246BAEB22B2F}" srcOrd="0" destOrd="3" presId="urn:microsoft.com/office/officeart/2005/8/layout/cycle4"/>
    <dgm:cxn modelId="{DA156F84-E746-4D3D-B696-7F102597FEF4}" type="presOf" srcId="{0B181DB6-8774-4A54-9A36-8025F1B34769}" destId="{D3AE013E-54EA-4183-8427-6E16DD5D7811}" srcOrd="0" destOrd="1" presId="urn:microsoft.com/office/officeart/2005/8/layout/cycle4"/>
    <dgm:cxn modelId="{D6907CD8-27C8-405A-A35A-562E6924F3BC}" type="presOf" srcId="{0647A1C8-08E4-45A0-87E8-FE337378AF06}" destId="{8EA2D189-326D-4769-8A0D-ADB901DC736D}" srcOrd="1" destOrd="5" presId="urn:microsoft.com/office/officeart/2005/8/layout/cycle4"/>
    <dgm:cxn modelId="{AC4A8F5B-8D36-416F-910D-0A501ED65567}" srcId="{9B4F60E1-C50A-4C8B-BBED-F496B0589C6C}" destId="{4FF3DC84-3E35-4F59-8BDA-AEB532E1235D}" srcOrd="2" destOrd="0" parTransId="{50762FBF-1486-4A95-884D-D6AEB39342A0}" sibTransId="{69EA7600-4FC6-4031-9EB7-AEA0B0F46EA1}"/>
    <dgm:cxn modelId="{435E3C61-672E-4AE1-8DB1-2983B04399EC}" type="presOf" srcId="{5206E26E-AAF2-476F-891C-FF8ECC272B4C}" destId="{D8DC14EC-27F5-4ECD-9F2A-09947FE649F1}" srcOrd="1" destOrd="2" presId="urn:microsoft.com/office/officeart/2005/8/layout/cycle4"/>
    <dgm:cxn modelId="{5DBD2F7C-995B-443F-96A8-B65B11A0F037}" srcId="{46CD801B-0411-4BD1-9694-19F84BCBDB8F}" destId="{21E02927-E46B-436C-B6D1-312FC65AC9F2}" srcOrd="3" destOrd="0" parTransId="{B47662A5-8A17-4E0E-9C32-4776AE6667BC}" sibTransId="{AF7E66AB-3C1C-46C0-BF4D-9968FC7BACDB}"/>
    <dgm:cxn modelId="{0D1A0C6C-9901-43DC-B907-ABF4F97FA846}" type="presOf" srcId="{C9C98882-BFB7-4E42-B4E5-236B2E9F3C25}" destId="{F5D1FC2E-4F95-45F7-9797-B4CCFAFA8AAC}" srcOrd="1" destOrd="2" presId="urn:microsoft.com/office/officeart/2005/8/layout/cycle4"/>
    <dgm:cxn modelId="{61C9203F-865A-4F05-AF85-C2542409EC48}" type="presOf" srcId="{2A0C111F-C0EE-432A-89C0-5B0868901630}" destId="{764CD8B2-933E-4CDF-AD5E-49CE6E7C77AF}" srcOrd="0" destOrd="1" presId="urn:microsoft.com/office/officeart/2005/8/layout/cycle4"/>
    <dgm:cxn modelId="{5FB1DCF4-EB70-42A0-AF40-CE442FACC99F}" type="presOf" srcId="{4FF3DC84-3E35-4F59-8BDA-AEB532E1235D}" destId="{E8C13AF7-EBB2-4875-8143-06C132ABECDD}" srcOrd="0" destOrd="0" presId="urn:microsoft.com/office/officeart/2005/8/layout/cycle4"/>
    <dgm:cxn modelId="{013372C4-AACD-4F59-A1C6-DCBD03D0457C}" srcId="{46CD801B-0411-4BD1-9694-19F84BCBDB8F}" destId="{645B78B9-3F9C-4607-9244-AC1B87222F10}" srcOrd="0" destOrd="0" parTransId="{34C242B7-861F-4605-9B01-8B31335F0C0E}" sibTransId="{400E61C2-3242-42CC-83D2-D1B5275BC086}"/>
    <dgm:cxn modelId="{085D4157-FA4A-44FD-A053-EFBFDDE62CC7}" type="presOf" srcId="{B4B6FFB1-02A6-49AA-8171-15F8AA31F55B}" destId="{8EA2D189-326D-4769-8A0D-ADB901DC736D}" srcOrd="1" destOrd="4" presId="urn:microsoft.com/office/officeart/2005/8/layout/cycle4"/>
    <dgm:cxn modelId="{5B3EA173-C256-4287-9A0E-1C805CEFA8AC}" type="presOf" srcId="{21E02927-E46B-436C-B6D1-312FC65AC9F2}" destId="{F5D1FC2E-4F95-45F7-9797-B4CCFAFA8AAC}" srcOrd="1" destOrd="4" presId="urn:microsoft.com/office/officeart/2005/8/layout/cycle4"/>
    <dgm:cxn modelId="{9EDF48EE-31F0-4290-8EFE-DA63BC8E51B8}" type="presOf" srcId="{645B78B9-3F9C-4607-9244-AC1B87222F10}" destId="{B6A74EC7-0765-48D9-A752-AB75EA0FB827}" srcOrd="0" destOrd="1" presId="urn:microsoft.com/office/officeart/2005/8/layout/cycle4"/>
    <dgm:cxn modelId="{3C167C56-75EF-47FB-92D2-D42DB408A221}" type="presOf" srcId="{2D221922-2D7E-4927-928C-F55126D2BDFC}" destId="{8EA2D189-326D-4769-8A0D-ADB901DC736D}" srcOrd="1" destOrd="3" presId="urn:microsoft.com/office/officeart/2005/8/layout/cycle4"/>
    <dgm:cxn modelId="{258ED503-CC45-4290-8BB2-D275E0D32779}" type="presOf" srcId="{9968D71D-0DAD-458B-A8C4-F5E3BD714376}" destId="{8AF95F6A-E158-43A5-9911-AA58A6AE6B05}" srcOrd="1" destOrd="2" presId="urn:microsoft.com/office/officeart/2005/8/layout/cycle4"/>
    <dgm:cxn modelId="{CF61928A-6F56-4FFC-AB7E-16E12E2AAC40}" type="presOf" srcId="{D58C5428-9E95-45F4-9F26-55A1F6A6D3F5}" destId="{00E4FBEF-ABDE-4DFA-A371-246BAEB22B2F}" srcOrd="0" destOrd="1" presId="urn:microsoft.com/office/officeart/2005/8/layout/cycle4"/>
    <dgm:cxn modelId="{85B3B0E4-6709-40D1-9ED0-BDB8702CAC4A}" type="presOf" srcId="{21E02927-E46B-436C-B6D1-312FC65AC9F2}" destId="{B6A74EC7-0765-48D9-A752-AB75EA0FB827}" srcOrd="0" destOrd="4" presId="urn:microsoft.com/office/officeart/2005/8/layout/cycle4"/>
    <dgm:cxn modelId="{A2E8782E-782D-45A8-B494-DB060E753EF0}" type="presOf" srcId="{6CE01069-61DD-4F9C-A3AC-6E79E0555683}" destId="{87678F53-61A1-431B-B455-323D2B68DC38}" srcOrd="0" destOrd="0" presId="urn:microsoft.com/office/officeart/2005/8/layout/cycle4"/>
    <dgm:cxn modelId="{906B98D8-4874-4981-A64B-D497F93CCDEA}" type="presOf" srcId="{B4B6FFB1-02A6-49AA-8171-15F8AA31F55B}" destId="{00E4FBEF-ABDE-4DFA-A371-246BAEB22B2F}" srcOrd="0" destOrd="4" presId="urn:microsoft.com/office/officeart/2005/8/layout/cycle4"/>
    <dgm:cxn modelId="{EAAB6AD4-E7F3-430E-AC2E-D203D822841D}" type="presOf" srcId="{ACC5D628-FAA8-41B8-9AC8-6DA5505421E4}" destId="{00E4FBEF-ABDE-4DFA-A371-246BAEB22B2F}" srcOrd="0" destOrd="0" presId="urn:microsoft.com/office/officeart/2005/8/layout/cycle4"/>
    <dgm:cxn modelId="{D21D6E8B-C68D-49E3-8647-149404761C85}" srcId="{9B4F60E1-C50A-4C8B-BBED-F496B0589C6C}" destId="{0E20920B-A70B-46BD-84B9-252003F2453C}" srcOrd="1" destOrd="0" parTransId="{D9547899-683D-4044-91FD-07EA4DE0A054}" sibTransId="{908D8706-7137-4A0E-B9CD-9292F907BE8A}"/>
    <dgm:cxn modelId="{54A46E36-E03D-420D-A903-DB917223AACE}" type="presOf" srcId="{46CD801B-0411-4BD1-9694-19F84BCBDB8F}" destId="{B6A74EC7-0765-48D9-A752-AB75EA0FB827}" srcOrd="0" destOrd="0" presId="urn:microsoft.com/office/officeart/2005/8/layout/cycle4"/>
    <dgm:cxn modelId="{094B468D-87FC-4651-98E3-7B139E458F65}" type="presOf" srcId="{645B78B9-3F9C-4607-9244-AC1B87222F10}" destId="{F5D1FC2E-4F95-45F7-9797-B4CCFAFA8AAC}" srcOrd="1" destOrd="1" presId="urn:microsoft.com/office/officeart/2005/8/layout/cycle4"/>
    <dgm:cxn modelId="{7CEC2B99-C583-4EB5-AB05-33668B98CFDE}" srcId="{6CE01069-61DD-4F9C-A3AC-6E79E0555683}" destId="{C94E9826-7032-4B85-85B2-59302359A209}" srcOrd="2" destOrd="0" parTransId="{7622351D-5F0D-4709-ADAF-0DC171147E2C}" sibTransId="{E7E2CF0A-8CB9-41DD-9A16-65ECECB646D6}"/>
    <dgm:cxn modelId="{10E2B457-0B11-4647-A02A-03A17D9F6BEE}" type="presParOf" srcId="{0283EF8D-CFC8-459E-B260-EB953BC9BB83}" destId="{B95A6C91-A21C-4FDD-8E25-4362965A6D83}" srcOrd="0" destOrd="0" presId="urn:microsoft.com/office/officeart/2005/8/layout/cycle4"/>
    <dgm:cxn modelId="{69F616B9-A2D3-453A-9F42-0E8B7330C38C}" type="presParOf" srcId="{B95A6C91-A21C-4FDD-8E25-4362965A6D83}" destId="{4CD4EA0C-60D8-49F8-B72F-D865F7CCF66A}" srcOrd="0" destOrd="0" presId="urn:microsoft.com/office/officeart/2005/8/layout/cycle4"/>
    <dgm:cxn modelId="{8494BE34-AC68-41B1-A709-52C38D562CB0}" type="presParOf" srcId="{4CD4EA0C-60D8-49F8-B72F-D865F7CCF66A}" destId="{00E4FBEF-ABDE-4DFA-A371-246BAEB22B2F}" srcOrd="0" destOrd="0" presId="urn:microsoft.com/office/officeart/2005/8/layout/cycle4"/>
    <dgm:cxn modelId="{01C91F9C-BFF0-4DDA-A4EE-9B8D0BC863F2}" type="presParOf" srcId="{4CD4EA0C-60D8-49F8-B72F-D865F7CCF66A}" destId="{8EA2D189-326D-4769-8A0D-ADB901DC736D}" srcOrd="1" destOrd="0" presId="urn:microsoft.com/office/officeart/2005/8/layout/cycle4"/>
    <dgm:cxn modelId="{9B2F4DA9-F574-4DAC-90D4-7A894CDA778E}" type="presParOf" srcId="{B95A6C91-A21C-4FDD-8E25-4362965A6D83}" destId="{1BF96BD5-97FF-46E1-A2FB-5F89521F4198}" srcOrd="1" destOrd="0" presId="urn:microsoft.com/office/officeart/2005/8/layout/cycle4"/>
    <dgm:cxn modelId="{CC5E387E-E00C-4EF6-B250-936F2D52973E}" type="presParOf" srcId="{1BF96BD5-97FF-46E1-A2FB-5F89521F4198}" destId="{B6A74EC7-0765-48D9-A752-AB75EA0FB827}" srcOrd="0" destOrd="0" presId="urn:microsoft.com/office/officeart/2005/8/layout/cycle4"/>
    <dgm:cxn modelId="{52CFA47B-B0BE-4053-8097-C9C4FBFCE8E4}" type="presParOf" srcId="{1BF96BD5-97FF-46E1-A2FB-5F89521F4198}" destId="{F5D1FC2E-4F95-45F7-9797-B4CCFAFA8AAC}" srcOrd="1" destOrd="0" presId="urn:microsoft.com/office/officeart/2005/8/layout/cycle4"/>
    <dgm:cxn modelId="{9E8B5971-1CCD-4348-8008-D0FBF13B885C}" type="presParOf" srcId="{B95A6C91-A21C-4FDD-8E25-4362965A6D83}" destId="{C39E0092-CDBC-40A3-A754-EB15B7586801}" srcOrd="2" destOrd="0" presId="urn:microsoft.com/office/officeart/2005/8/layout/cycle4"/>
    <dgm:cxn modelId="{AAD9E6D2-3C20-4994-BC02-8D9BC99055D8}" type="presParOf" srcId="{C39E0092-CDBC-40A3-A754-EB15B7586801}" destId="{764CD8B2-933E-4CDF-AD5E-49CE6E7C77AF}" srcOrd="0" destOrd="0" presId="urn:microsoft.com/office/officeart/2005/8/layout/cycle4"/>
    <dgm:cxn modelId="{B7933B7F-C6A5-402F-86A3-DBC896FC3C3D}" type="presParOf" srcId="{C39E0092-CDBC-40A3-A754-EB15B7586801}" destId="{D8DC14EC-27F5-4ECD-9F2A-09947FE649F1}" srcOrd="1" destOrd="0" presId="urn:microsoft.com/office/officeart/2005/8/layout/cycle4"/>
    <dgm:cxn modelId="{D3BC2940-16A5-46EF-B383-4EFA8E17DF48}" type="presParOf" srcId="{B95A6C91-A21C-4FDD-8E25-4362965A6D83}" destId="{0B4DF178-DD7C-49BB-8184-0DBE773A983A}" srcOrd="3" destOrd="0" presId="urn:microsoft.com/office/officeart/2005/8/layout/cycle4"/>
    <dgm:cxn modelId="{92F57040-F9E9-4154-BFFD-FA77872175AC}" type="presParOf" srcId="{0B4DF178-DD7C-49BB-8184-0DBE773A983A}" destId="{D3AE013E-54EA-4183-8427-6E16DD5D7811}" srcOrd="0" destOrd="0" presId="urn:microsoft.com/office/officeart/2005/8/layout/cycle4"/>
    <dgm:cxn modelId="{D40EBFE0-6BC4-4068-8745-6F32C14C1476}" type="presParOf" srcId="{0B4DF178-DD7C-49BB-8184-0DBE773A983A}" destId="{8AF95F6A-E158-43A5-9911-AA58A6AE6B05}" srcOrd="1" destOrd="0" presId="urn:microsoft.com/office/officeart/2005/8/layout/cycle4"/>
    <dgm:cxn modelId="{C3A7468B-6F87-47F5-A102-F75986DA1D5A}" type="presParOf" srcId="{B95A6C91-A21C-4FDD-8E25-4362965A6D83}" destId="{21B521A9-555C-4E34-BF17-B89DD0676E5C}" srcOrd="4" destOrd="0" presId="urn:microsoft.com/office/officeart/2005/8/layout/cycle4"/>
    <dgm:cxn modelId="{83FC6527-8739-446D-B460-923AEA06FD49}" type="presParOf" srcId="{0283EF8D-CFC8-459E-B260-EB953BC9BB83}" destId="{7351EB56-917A-4FCC-8EDE-52508CB71653}" srcOrd="1" destOrd="0" presId="urn:microsoft.com/office/officeart/2005/8/layout/cycle4"/>
    <dgm:cxn modelId="{5B2690FC-4803-4B20-B611-1C628AE4165D}" type="presParOf" srcId="{7351EB56-917A-4FCC-8EDE-52508CB71653}" destId="{87678F53-61A1-431B-B455-323D2B68DC38}" srcOrd="0" destOrd="0" presId="urn:microsoft.com/office/officeart/2005/8/layout/cycle4"/>
    <dgm:cxn modelId="{C6CB3308-83D1-48DC-A4C7-0F5C4A33F57B}" type="presParOf" srcId="{7351EB56-917A-4FCC-8EDE-52508CB71653}" destId="{51B73AD9-30A8-4BCA-8E91-174ED13BCFFA}" srcOrd="1" destOrd="0" presId="urn:microsoft.com/office/officeart/2005/8/layout/cycle4"/>
    <dgm:cxn modelId="{2E70C2C3-43F4-4CE8-B1C2-A37BC273B235}" type="presParOf" srcId="{7351EB56-917A-4FCC-8EDE-52508CB71653}" destId="{E8C13AF7-EBB2-4875-8143-06C132ABECDD}" srcOrd="2" destOrd="0" presId="urn:microsoft.com/office/officeart/2005/8/layout/cycle4"/>
    <dgm:cxn modelId="{E8E9F1A9-E012-4580-BF46-97BD4AB7EC25}" type="presParOf" srcId="{7351EB56-917A-4FCC-8EDE-52508CB71653}" destId="{1B52C858-D35E-4274-91B1-B93A0C4E0A39}" srcOrd="3" destOrd="0" presId="urn:microsoft.com/office/officeart/2005/8/layout/cycle4"/>
    <dgm:cxn modelId="{CA69D870-DB8D-470F-8B59-117A917C4C5D}" type="presParOf" srcId="{7351EB56-917A-4FCC-8EDE-52508CB71653}" destId="{D336F71E-1929-4AE8-8958-993CF3613B31}" srcOrd="4" destOrd="0" presId="urn:microsoft.com/office/officeart/2005/8/layout/cycle4"/>
    <dgm:cxn modelId="{EA028600-CC82-4A3C-91D7-2910A5A8163E}" type="presParOf" srcId="{0283EF8D-CFC8-459E-B260-EB953BC9BB83}" destId="{5C7374EE-3499-417E-8E1D-7C0A8E47D680}" srcOrd="2" destOrd="0" presId="urn:microsoft.com/office/officeart/2005/8/layout/cycle4"/>
    <dgm:cxn modelId="{C2C10567-3524-4EE9-829C-78994DF1C096}" type="presParOf" srcId="{0283EF8D-CFC8-459E-B260-EB953BC9BB83}" destId="{54138DF3-E163-47D9-BC6B-1185A038728E}"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CD8B2-933E-4CDF-AD5E-49CE6E7C77AF}">
      <dsp:nvSpPr>
        <dsp:cNvPr id="0" name=""/>
        <dsp:cNvSpPr/>
      </dsp:nvSpPr>
      <dsp:spPr>
        <a:xfrm>
          <a:off x="5223523" y="2334655"/>
          <a:ext cx="3354730" cy="172312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0" rIns="34290" bIns="144000" numCol="1" spcCol="1270" anchor="t" anchorCtr="0">
          <a:noAutofit/>
        </a:bodyPr>
        <a:lstStyle/>
        <a:p>
          <a:pPr marL="57150" lvl="1" indent="-57150" algn="l" defTabSz="400050">
            <a:lnSpc>
              <a:spcPct val="90000"/>
            </a:lnSpc>
            <a:spcBef>
              <a:spcPct val="0"/>
            </a:spcBef>
            <a:spcAft>
              <a:spcPct val="15000"/>
            </a:spcAft>
            <a:buChar char="••"/>
          </a:pPr>
          <a:r>
            <a:rPr lang="it-IT" sz="900" kern="1200" noProof="0" dirty="0"/>
            <a:t>Istituire uno </a:t>
          </a:r>
          <a:r>
            <a:rPr lang="it-IT" sz="900" b="1" kern="1200" noProof="0" dirty="0"/>
            <a:t>spazio ricreativo </a:t>
          </a:r>
          <a:r>
            <a:rPr lang="it-IT" sz="900" kern="1200" noProof="0" dirty="0"/>
            <a:t>per gli impiegati</a:t>
          </a:r>
        </a:p>
        <a:p>
          <a:pPr marL="57150" lvl="1" indent="-57150" algn="l" defTabSz="400050">
            <a:lnSpc>
              <a:spcPct val="90000"/>
            </a:lnSpc>
            <a:spcBef>
              <a:spcPct val="0"/>
            </a:spcBef>
            <a:spcAft>
              <a:spcPct val="15000"/>
            </a:spcAft>
            <a:buChar char="••"/>
          </a:pPr>
          <a:r>
            <a:rPr lang="it-IT" sz="900" kern="1200" noProof="0" dirty="0"/>
            <a:t>Incoraggiare le attività di camminare e andare in bici</a:t>
          </a:r>
        </a:p>
        <a:p>
          <a:pPr marL="57150" lvl="1" indent="-57150" algn="l" defTabSz="400050">
            <a:lnSpc>
              <a:spcPct val="90000"/>
            </a:lnSpc>
            <a:spcBef>
              <a:spcPct val="0"/>
            </a:spcBef>
            <a:spcAft>
              <a:spcPct val="15000"/>
            </a:spcAft>
            <a:buChar char="••"/>
          </a:pPr>
          <a:r>
            <a:rPr lang="it-IT" sz="900" kern="1200" noProof="0" dirty="0"/>
            <a:t>Permettere la flessibilità nel tempo e nella durata delle pause lavoro, per concedere l’esercizio</a:t>
          </a:r>
        </a:p>
        <a:p>
          <a:pPr marL="57150" lvl="1" indent="-57150" algn="l" defTabSz="400050">
            <a:lnSpc>
              <a:spcPct val="90000"/>
            </a:lnSpc>
            <a:spcBef>
              <a:spcPct val="0"/>
            </a:spcBef>
            <a:spcAft>
              <a:spcPct val="15000"/>
            </a:spcAft>
            <a:buChar char="••"/>
          </a:pPr>
          <a:r>
            <a:rPr lang="it-IT" sz="900" kern="1200" noProof="0" dirty="0"/>
            <a:t>Fare iniziative di </a:t>
          </a:r>
          <a:r>
            <a:rPr lang="it-IT" sz="900" b="1" kern="1200" noProof="0" dirty="0"/>
            <a:t>support per l’educazione alla salute</a:t>
          </a:r>
        </a:p>
      </dsp:txBody>
      <dsp:txXfrm>
        <a:off x="6267793" y="2803286"/>
        <a:ext cx="2272609" cy="1216639"/>
      </dsp:txXfrm>
    </dsp:sp>
    <dsp:sp modelId="{D3AE013E-54EA-4183-8427-6E16DD5D7811}">
      <dsp:nvSpPr>
        <dsp:cNvPr id="0" name=""/>
        <dsp:cNvSpPr/>
      </dsp:nvSpPr>
      <dsp:spPr>
        <a:xfrm>
          <a:off x="415732" y="2603520"/>
          <a:ext cx="3307162" cy="151222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0" rIns="34290" bIns="360000" numCol="1" spcCol="1270" anchor="ctr" anchorCtr="0">
          <a:noAutofit/>
        </a:bodyPr>
        <a:lstStyle/>
        <a:p>
          <a:pPr marL="57150" lvl="1" indent="-57150" algn="l" defTabSz="400050">
            <a:lnSpc>
              <a:spcPct val="90000"/>
            </a:lnSpc>
            <a:spcBef>
              <a:spcPct val="0"/>
            </a:spcBef>
            <a:spcAft>
              <a:spcPct val="15000"/>
            </a:spcAft>
            <a:buChar char="••"/>
          </a:pPr>
          <a:r>
            <a:rPr lang="it-IT" sz="900" kern="1200" noProof="0" dirty="0"/>
            <a:t>Intraprendere attività per controllare l‘inquinamento</a:t>
          </a:r>
        </a:p>
        <a:p>
          <a:pPr marL="57150" lvl="1" indent="-57150" algn="l" defTabSz="400050">
            <a:lnSpc>
              <a:spcPct val="90000"/>
            </a:lnSpc>
            <a:spcBef>
              <a:spcPct val="0"/>
            </a:spcBef>
            <a:spcAft>
              <a:spcPct val="15000"/>
            </a:spcAft>
            <a:buChar char="••"/>
          </a:pPr>
          <a:r>
            <a:rPr lang="it-IT" sz="900" kern="1200" noProof="0" dirty="0"/>
            <a:t>Offrire un‘</a:t>
          </a:r>
          <a:r>
            <a:rPr lang="it-IT" sz="900" b="1" kern="1200" noProof="0" dirty="0"/>
            <a:t>assicurazione sanitaria accessibile</a:t>
          </a:r>
          <a:r>
            <a:rPr lang="it-IT" sz="900" kern="1200" noProof="0" dirty="0"/>
            <a:t> per i membri della famiglia</a:t>
          </a:r>
        </a:p>
        <a:p>
          <a:pPr marL="57150" lvl="1" indent="-57150" algn="l" defTabSz="400050">
            <a:lnSpc>
              <a:spcPct val="90000"/>
            </a:lnSpc>
            <a:spcBef>
              <a:spcPct val="0"/>
            </a:spcBef>
            <a:spcAft>
              <a:spcPct val="15000"/>
            </a:spcAft>
            <a:buChar char="••"/>
          </a:pPr>
          <a:r>
            <a:rPr lang="it-IT" sz="900" kern="1200" noProof="0" dirty="0"/>
            <a:t>Sostenere </a:t>
          </a:r>
          <a:r>
            <a:rPr lang="it-IT" sz="900" b="1" kern="1200" noProof="0" dirty="0"/>
            <a:t>screenings sulla comunità </a:t>
          </a:r>
          <a:r>
            <a:rPr lang="it-IT" sz="900" kern="1200" noProof="0" dirty="0"/>
            <a:t>e trattamenti per prevenire le malattie</a:t>
          </a:r>
        </a:p>
        <a:p>
          <a:pPr marL="57150" lvl="1" indent="-57150" algn="l" defTabSz="400050">
            <a:lnSpc>
              <a:spcPct val="90000"/>
            </a:lnSpc>
            <a:spcBef>
              <a:spcPct val="0"/>
            </a:spcBef>
            <a:spcAft>
              <a:spcPct val="15000"/>
            </a:spcAft>
            <a:buChar char="••"/>
          </a:pPr>
          <a:r>
            <a:rPr lang="it-IT" sz="900" kern="1200" noProof="0" dirty="0"/>
            <a:t>Istituire regole per l’</a:t>
          </a:r>
          <a:r>
            <a:rPr lang="it-IT" sz="900" b="1" kern="1200" noProof="0" dirty="0"/>
            <a:t>uguaglianza di genere </a:t>
          </a:r>
          <a:r>
            <a:rPr lang="it-IT" sz="900" kern="1200" noProof="0" dirty="0"/>
            <a:t>all’interno del posto di lavoro </a:t>
          </a:r>
        </a:p>
      </dsp:txBody>
      <dsp:txXfrm>
        <a:off x="448951" y="3014796"/>
        <a:ext cx="2248576" cy="1067733"/>
      </dsp:txXfrm>
    </dsp:sp>
    <dsp:sp modelId="{B6A74EC7-0765-48D9-A752-AB75EA0FB827}">
      <dsp:nvSpPr>
        <dsp:cNvPr id="0" name=""/>
        <dsp:cNvSpPr/>
      </dsp:nvSpPr>
      <dsp:spPr>
        <a:xfrm>
          <a:off x="5118057" y="-7833"/>
          <a:ext cx="3467834" cy="157356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96000" bIns="34290" numCol="1" spcCol="1270" anchor="ctr" anchorCtr="0">
          <a:noAutofit/>
        </a:bodyPr>
        <a:lstStyle/>
        <a:p>
          <a:pPr marL="0" lvl="1" indent="0" algn="l" defTabSz="400050">
            <a:lnSpc>
              <a:spcPct val="90000"/>
            </a:lnSpc>
            <a:spcBef>
              <a:spcPct val="0"/>
            </a:spcBef>
            <a:spcAft>
              <a:spcPct val="15000"/>
            </a:spcAft>
            <a:buChar char="••"/>
          </a:pPr>
          <a:r>
            <a:rPr lang="it-IT" sz="900" b="1" kern="1200" noProof="0" dirty="0"/>
            <a:t>Eliminazione o Sostituzione di pericoli </a:t>
          </a:r>
          <a:r>
            <a:rPr lang="it-IT" sz="900" b="0" kern="1200" noProof="0" dirty="0"/>
            <a:t>sul posto di lavoro:</a:t>
          </a:r>
        </a:p>
        <a:p>
          <a:pPr marL="268288" lvl="2" indent="0" algn="l" defTabSz="400050">
            <a:lnSpc>
              <a:spcPct val="90000"/>
            </a:lnSpc>
            <a:spcBef>
              <a:spcPct val="0"/>
            </a:spcBef>
            <a:spcAft>
              <a:spcPct val="15000"/>
            </a:spcAft>
            <a:buChar char="••"/>
          </a:pPr>
          <a:r>
            <a:rPr lang="it-IT" sz="900" b="0" kern="1200" noProof="0" dirty="0"/>
            <a:t> chimici (tossici, carcinogeni</a:t>
          </a:r>
          <a:r>
            <a:rPr lang="de-DE" sz="900" b="0" kern="1200" dirty="0"/>
            <a:t>)</a:t>
          </a:r>
        </a:p>
        <a:p>
          <a:pPr marL="268288" lvl="2" indent="0" algn="l" defTabSz="400050">
            <a:lnSpc>
              <a:spcPct val="90000"/>
            </a:lnSpc>
            <a:spcBef>
              <a:spcPct val="0"/>
            </a:spcBef>
            <a:spcAft>
              <a:spcPct val="15000"/>
            </a:spcAft>
            <a:buChar char="••"/>
          </a:pPr>
          <a:r>
            <a:rPr lang="de-DE" sz="900" b="0" kern="1200" dirty="0"/>
            <a:t> </a:t>
          </a:r>
          <a:r>
            <a:rPr lang="it-IT" sz="900" b="0" kern="1200" noProof="0" dirty="0"/>
            <a:t>fisici (rumore, caldo estremo</a:t>
          </a:r>
          <a:r>
            <a:rPr lang="de-DE" sz="900" b="0" kern="1200" dirty="0"/>
            <a:t>)</a:t>
          </a:r>
        </a:p>
        <a:p>
          <a:pPr marL="268288" lvl="2" indent="0" algn="l" defTabSz="400050">
            <a:lnSpc>
              <a:spcPct val="90000"/>
            </a:lnSpc>
            <a:spcBef>
              <a:spcPct val="0"/>
            </a:spcBef>
            <a:spcAft>
              <a:spcPct val="15000"/>
            </a:spcAft>
            <a:buChar char="••"/>
          </a:pPr>
          <a:r>
            <a:rPr lang="de-DE" sz="900" b="0" kern="1200" dirty="0"/>
            <a:t> </a:t>
          </a:r>
          <a:r>
            <a:rPr lang="it-IT" sz="900" b="0" kern="1200" noProof="0" dirty="0"/>
            <a:t>biologici (malattia infettiva</a:t>
          </a:r>
          <a:r>
            <a:rPr lang="de-DE" sz="900" b="0" kern="1200" dirty="0"/>
            <a:t>)</a:t>
          </a:r>
        </a:p>
        <a:p>
          <a:pPr marL="268288" lvl="2" indent="0" algn="l" defTabSz="400050">
            <a:lnSpc>
              <a:spcPct val="90000"/>
            </a:lnSpc>
            <a:spcBef>
              <a:spcPct val="0"/>
            </a:spcBef>
            <a:spcAft>
              <a:spcPct val="15000"/>
            </a:spcAft>
            <a:buChar char="••"/>
          </a:pPr>
          <a:r>
            <a:rPr lang="de-DE" sz="900" b="0" kern="1200" dirty="0"/>
            <a:t> </a:t>
          </a:r>
          <a:r>
            <a:rPr lang="it-IT" sz="900" b="0" kern="1200" noProof="0" dirty="0"/>
            <a:t>pericoli elettrici </a:t>
          </a:r>
          <a:r>
            <a:rPr lang="de-DE" sz="900" b="0" kern="1200" dirty="0"/>
            <a:t>etc…</a:t>
          </a:r>
        </a:p>
      </dsp:txBody>
      <dsp:txXfrm>
        <a:off x="6192974" y="26733"/>
        <a:ext cx="2358352" cy="1111041"/>
      </dsp:txXfrm>
    </dsp:sp>
    <dsp:sp modelId="{00E4FBEF-ABDE-4DFA-A371-246BAEB22B2F}">
      <dsp:nvSpPr>
        <dsp:cNvPr id="0" name=""/>
        <dsp:cNvSpPr/>
      </dsp:nvSpPr>
      <dsp:spPr>
        <a:xfrm>
          <a:off x="363616" y="1468"/>
          <a:ext cx="3427019" cy="157134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396000" rIns="34290" bIns="34290" numCol="1" spcCol="1270" anchor="ctr" anchorCtr="0">
          <a:noAutofit/>
        </a:bodyPr>
        <a:lstStyle/>
        <a:p>
          <a:pPr marL="57150" lvl="1" indent="-57150" algn="l" defTabSz="400050">
            <a:lnSpc>
              <a:spcPct val="90000"/>
            </a:lnSpc>
            <a:spcBef>
              <a:spcPct val="0"/>
            </a:spcBef>
            <a:spcAft>
              <a:spcPct val="15000"/>
            </a:spcAft>
            <a:buChar char="••"/>
          </a:pPr>
          <a:r>
            <a:rPr lang="it-IT" sz="900" b="0" kern="1200" noProof="0" dirty="0"/>
            <a:t>occuparsi di un</a:t>
          </a:r>
          <a:r>
            <a:rPr lang="it-IT" sz="900" b="1" kern="1200" noProof="0" dirty="0"/>
            <a:t> carico di lavoro accessibile</a:t>
          </a:r>
        </a:p>
        <a:p>
          <a:pPr marL="57150" lvl="1" indent="-57150" algn="l" defTabSz="400050">
            <a:lnSpc>
              <a:spcPct val="90000"/>
            </a:lnSpc>
            <a:spcBef>
              <a:spcPct val="0"/>
            </a:spcBef>
            <a:spcAft>
              <a:spcPct val="15000"/>
            </a:spcAft>
            <a:buChar char="••"/>
          </a:pPr>
          <a:r>
            <a:rPr lang="it-IT" sz="900" kern="1200" noProof="0" dirty="0"/>
            <a:t>applicare tolleranza zero per molestie e discriminazione sul lavoro</a:t>
          </a:r>
        </a:p>
        <a:p>
          <a:pPr marL="57150" lvl="1" indent="-57150" algn="l" defTabSz="400050">
            <a:lnSpc>
              <a:spcPct val="90000"/>
            </a:lnSpc>
            <a:spcBef>
              <a:spcPct val="0"/>
            </a:spcBef>
            <a:spcAft>
              <a:spcPct val="15000"/>
            </a:spcAft>
            <a:buChar char="••"/>
          </a:pPr>
          <a:r>
            <a:rPr lang="it-IT" sz="900" b="0" kern="1200" noProof="0" dirty="0"/>
            <a:t>Rispettare</a:t>
          </a:r>
          <a:r>
            <a:rPr lang="it-IT" sz="900" b="1" kern="1200" noProof="0" dirty="0"/>
            <a:t> l‘equilibrio lavoro-famiglia</a:t>
          </a:r>
        </a:p>
        <a:p>
          <a:pPr marL="57150" lvl="1" indent="-57150" algn="l" defTabSz="400050">
            <a:lnSpc>
              <a:spcPct val="90000"/>
            </a:lnSpc>
            <a:spcBef>
              <a:spcPct val="0"/>
            </a:spcBef>
            <a:spcAft>
              <a:spcPct val="15000"/>
            </a:spcAft>
            <a:buChar char="••"/>
          </a:pPr>
          <a:r>
            <a:rPr lang="it-IT" sz="900" b="0" kern="1200" noProof="0" dirty="0"/>
            <a:t>fornire</a:t>
          </a:r>
          <a:r>
            <a:rPr lang="it-IT" sz="900" b="1" kern="1200" noProof="0" dirty="0"/>
            <a:t> risorse di supervisione, collaborazione </a:t>
          </a:r>
          <a:r>
            <a:rPr lang="it-IT" sz="900" b="0" kern="1200" noProof="0" dirty="0"/>
            <a:t>e</a:t>
          </a:r>
          <a:r>
            <a:rPr lang="it-IT" sz="900" b="1" kern="1200" noProof="0" dirty="0"/>
            <a:t> supporto emotivo</a:t>
          </a:r>
        </a:p>
        <a:p>
          <a:pPr marL="57150" lvl="1" indent="-57150" algn="l" defTabSz="400050">
            <a:lnSpc>
              <a:spcPct val="90000"/>
            </a:lnSpc>
            <a:spcBef>
              <a:spcPct val="0"/>
            </a:spcBef>
            <a:spcAft>
              <a:spcPct val="15000"/>
            </a:spcAft>
            <a:buChar char="••"/>
          </a:pPr>
          <a:r>
            <a:rPr lang="it-IT" sz="900" kern="1200" noProof="0" dirty="0"/>
            <a:t>concedere </a:t>
          </a:r>
          <a:r>
            <a:rPr lang="it-IT" sz="900" b="1" kern="1200" noProof="0" dirty="0"/>
            <a:t>flessibilità</a:t>
          </a:r>
          <a:r>
            <a:rPr lang="it-IT" sz="900" kern="1200" noProof="0" dirty="0"/>
            <a:t> sul posto e tempi di lavoro</a:t>
          </a:r>
        </a:p>
        <a:p>
          <a:pPr marL="57150" lvl="1" indent="-57150" algn="l" defTabSz="311150">
            <a:lnSpc>
              <a:spcPct val="90000"/>
            </a:lnSpc>
            <a:spcBef>
              <a:spcPct val="0"/>
            </a:spcBef>
            <a:spcAft>
              <a:spcPct val="15000"/>
            </a:spcAft>
            <a:buChar char="••"/>
          </a:pPr>
          <a:endParaRPr lang="de-DE" sz="700" kern="1200" dirty="0"/>
        </a:p>
      </dsp:txBody>
      <dsp:txXfrm>
        <a:off x="398133" y="35985"/>
        <a:ext cx="2329879" cy="1109474"/>
      </dsp:txXfrm>
    </dsp:sp>
    <dsp:sp modelId="{87678F53-61A1-431B-B455-323D2B68DC38}">
      <dsp:nvSpPr>
        <dsp:cNvPr id="0" name=""/>
        <dsp:cNvSpPr/>
      </dsp:nvSpPr>
      <dsp:spPr>
        <a:xfrm>
          <a:off x="2671105" y="254051"/>
          <a:ext cx="1787885" cy="1787885"/>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it-IT" sz="1300" kern="1200" noProof="0" dirty="0"/>
            <a:t>Ambiente di lavoro psicosociale</a:t>
          </a:r>
        </a:p>
      </dsp:txBody>
      <dsp:txXfrm>
        <a:off x="3194764" y="777710"/>
        <a:ext cx="1264226" cy="1264226"/>
      </dsp:txXfrm>
    </dsp:sp>
    <dsp:sp modelId="{51B73AD9-30A8-4BCA-8E91-174ED13BCFFA}">
      <dsp:nvSpPr>
        <dsp:cNvPr id="0" name=""/>
        <dsp:cNvSpPr/>
      </dsp:nvSpPr>
      <dsp:spPr>
        <a:xfrm rot="5400000">
          <a:off x="4541572" y="254051"/>
          <a:ext cx="1787885" cy="1787885"/>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it-IT" sz="1300" kern="1200" noProof="0" dirty="0"/>
            <a:t>Ambiente fisico di lavoro</a:t>
          </a:r>
        </a:p>
      </dsp:txBody>
      <dsp:txXfrm rot="-5400000">
        <a:off x="4541572" y="777710"/>
        <a:ext cx="1264226" cy="1264226"/>
      </dsp:txXfrm>
    </dsp:sp>
    <dsp:sp modelId="{E8C13AF7-EBB2-4875-8143-06C132ABECDD}">
      <dsp:nvSpPr>
        <dsp:cNvPr id="0" name=""/>
        <dsp:cNvSpPr/>
      </dsp:nvSpPr>
      <dsp:spPr>
        <a:xfrm rot="10800000">
          <a:off x="4541572" y="2124518"/>
          <a:ext cx="1787885" cy="1787885"/>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it-IT" sz="1300" kern="1200" noProof="0" dirty="0"/>
            <a:t>Risorse di salute personale</a:t>
          </a:r>
        </a:p>
      </dsp:txBody>
      <dsp:txXfrm rot="10800000">
        <a:off x="4541572" y="2124518"/>
        <a:ext cx="1264226" cy="1264226"/>
      </dsp:txXfrm>
    </dsp:sp>
    <dsp:sp modelId="{1B52C858-D35E-4274-91B1-B93A0C4E0A39}">
      <dsp:nvSpPr>
        <dsp:cNvPr id="0" name=""/>
        <dsp:cNvSpPr/>
      </dsp:nvSpPr>
      <dsp:spPr>
        <a:xfrm rot="16200000">
          <a:off x="2671105" y="2124518"/>
          <a:ext cx="1787885" cy="1787885"/>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it-IT" sz="1300" kern="1200" noProof="0" dirty="0"/>
            <a:t>Inclusione della community imprenditoriale</a:t>
          </a:r>
        </a:p>
      </dsp:txBody>
      <dsp:txXfrm rot="5400000">
        <a:off x="3194764" y="2124518"/>
        <a:ext cx="1264226" cy="1264226"/>
      </dsp:txXfrm>
    </dsp:sp>
    <dsp:sp modelId="{5C7374EE-3499-417E-8E1D-7C0A8E47D680}">
      <dsp:nvSpPr>
        <dsp:cNvPr id="0" name=""/>
        <dsp:cNvSpPr/>
      </dsp:nvSpPr>
      <dsp:spPr>
        <a:xfrm>
          <a:off x="4191634" y="1711612"/>
          <a:ext cx="617295" cy="53677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138DF3-E163-47D9-BC6B-1185A038728E}">
      <dsp:nvSpPr>
        <dsp:cNvPr id="0" name=""/>
        <dsp:cNvSpPr/>
      </dsp:nvSpPr>
      <dsp:spPr>
        <a:xfrm rot="10800000">
          <a:off x="4191634" y="1918065"/>
          <a:ext cx="617295" cy="53677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mFA</a:t>
            </a:r>
            <a:r>
              <a:rPr lang="en-US" dirty="0"/>
              <a:t> </a:t>
            </a:r>
            <a:r>
              <a:rPr lang="en-US" altLang="ko-KR" sz="1200" dirty="0">
                <a:solidFill>
                  <a:schemeClr val="tx1">
                    <a:lumMod val="75000"/>
                    <a:lumOff val="25000"/>
                  </a:schemeClr>
                </a:solidFill>
              </a:rPr>
              <a:t>(w/</a:t>
            </a:r>
            <a:r>
              <a:rPr lang="en-US" altLang="ko-KR" sz="1200" dirty="0" err="1">
                <a:solidFill>
                  <a:schemeClr val="tx1">
                    <a:lumMod val="75000"/>
                    <a:lumOff val="25000"/>
                  </a:schemeClr>
                </a:solidFill>
              </a:rPr>
              <a:t>mgmt</a:t>
            </a:r>
            <a:r>
              <a:rPr lang="en-US" altLang="ko-KR" sz="1200" dirty="0">
                <a:solidFill>
                  <a:schemeClr val="tx1">
                    <a:lumMod val="75000"/>
                    <a:lumOff val="25000"/>
                  </a:schemeClr>
                </a:solidFill>
              </a:rPr>
              <a:t>)</a:t>
            </a:r>
            <a:r>
              <a:rPr lang="en-US" dirty="0"/>
              <a:t> and </a:t>
            </a:r>
            <a:r>
              <a:rPr lang="en-US" dirty="0" err="1"/>
              <a:t>oFA</a:t>
            </a:r>
            <a:r>
              <a:rPr lang="en-US" dirty="0"/>
              <a:t> (</a:t>
            </a:r>
            <a:r>
              <a:rPr lang="en-US" altLang="ko-KR" sz="1200" dirty="0">
                <a:solidFill>
                  <a:schemeClr val="tx1">
                    <a:lumMod val="75000"/>
                    <a:lumOff val="25000"/>
                  </a:schemeClr>
                </a:solidFill>
              </a:rPr>
              <a:t>w/o </a:t>
            </a:r>
            <a:r>
              <a:rPr lang="en-US" altLang="ko-KR" sz="1200" dirty="0" err="1">
                <a:solidFill>
                  <a:schemeClr val="tx1">
                    <a:lumMod val="75000"/>
                    <a:lumOff val="25000"/>
                  </a:schemeClr>
                </a:solidFill>
              </a:rPr>
              <a:t>mgmt</a:t>
            </a:r>
            <a:r>
              <a:rPr lang="en-US" altLang="ko-KR" sz="1200" dirty="0">
                <a:solidFill>
                  <a:schemeClr val="tx1">
                    <a:lumMod val="75000"/>
                    <a:lumOff val="25000"/>
                  </a:schemeClr>
                </a:solidFill>
              </a:rPr>
              <a:t>) </a:t>
            </a:r>
            <a:r>
              <a:rPr lang="en-US" dirty="0"/>
              <a:t>were further subdivided according to physical activity (physical from "tend to agree", otherwise mental), mental received the subdivision according to complexity of the task based on the International Standard Classification of Occupations (ISCO-08 </a:t>
            </a:r>
            <a:r>
              <a:rPr lang="en-US" dirty="0" err="1"/>
              <a:t>Skilllevels</a:t>
            </a:r>
            <a:r>
              <a:rPr lang="en-US" dirty="0"/>
              <a:t>; [18]): complex (</a:t>
            </a:r>
            <a:r>
              <a:rPr lang="en-US" dirty="0" err="1"/>
              <a:t>compl</a:t>
            </a:r>
            <a:r>
              <a:rPr lang="en-US" dirty="0"/>
              <a:t>.; Level 3 &amp; 4) or non-complex (n. </a:t>
            </a:r>
            <a:r>
              <a:rPr lang="en-US" dirty="0" err="1"/>
              <a:t>compl</a:t>
            </a:r>
            <a:r>
              <a:rPr lang="en-US" dirty="0"/>
              <a:t>.; skilled or semi-skilled, Level 1 &amp; 2).</a:t>
            </a:r>
            <a:endParaRPr lang="de-DE" dirty="0"/>
          </a:p>
        </p:txBody>
      </p:sp>
      <p:sp>
        <p:nvSpPr>
          <p:cNvPr id="4" name="Foliennummernplatzhalter 3"/>
          <p:cNvSpPr>
            <a:spLocks noGrp="1"/>
          </p:cNvSpPr>
          <p:nvPr>
            <p:ph type="sldNum" sz="quarter" idx="10"/>
          </p:nvPr>
        </p:nvSpPr>
        <p:spPr/>
        <p:txBody>
          <a:bodyPr/>
          <a:lstStyle/>
          <a:p>
            <a:fld id="{FA70BD6D-1BCC-4A91-94E8-ABBE7DE3D4F0}" type="slidenum">
              <a:rPr lang="en-US" smtClean="0"/>
              <a:t>11</a:t>
            </a:fld>
            <a:endParaRPr lang="en-US"/>
          </a:p>
        </p:txBody>
      </p:sp>
    </p:spTree>
    <p:extLst>
      <p:ext uri="{BB962C8B-B14F-4D97-AF65-F5344CB8AC3E}">
        <p14:creationId xmlns:p14="http://schemas.microsoft.com/office/powerpoint/2010/main" val="9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Example</a:t>
            </a:r>
            <a:r>
              <a:rPr lang="de-DE" dirty="0"/>
              <a:t> Utrecht Work Engagement </a:t>
            </a:r>
            <a:r>
              <a:rPr lang="de-DE" dirty="0" err="1"/>
              <a:t>Scale</a:t>
            </a:r>
            <a:r>
              <a:rPr lang="de-DE" dirty="0"/>
              <a:t> (UWES): https://www.wilmarschaufeli.nl/publications/Schaufeli/Tests/UWES_GB_9.pdf</a:t>
            </a:r>
          </a:p>
        </p:txBody>
      </p:sp>
      <p:sp>
        <p:nvSpPr>
          <p:cNvPr id="4" name="Foliennummernplatzhalter 3"/>
          <p:cNvSpPr>
            <a:spLocks noGrp="1"/>
          </p:cNvSpPr>
          <p:nvPr>
            <p:ph type="sldNum" sz="quarter" idx="10"/>
          </p:nvPr>
        </p:nvSpPr>
        <p:spPr/>
        <p:txBody>
          <a:bodyPr/>
          <a:lstStyle/>
          <a:p>
            <a:fld id="{FA70BD6D-1BCC-4A91-94E8-ABBE7DE3D4F0}" type="slidenum">
              <a:rPr lang="en-US" smtClean="0"/>
              <a:t>12</a:t>
            </a:fld>
            <a:endParaRPr lang="en-US"/>
          </a:p>
        </p:txBody>
      </p:sp>
    </p:spTree>
    <p:extLst>
      <p:ext uri="{BB962C8B-B14F-4D97-AF65-F5344CB8AC3E}">
        <p14:creationId xmlns:p14="http://schemas.microsoft.com/office/powerpoint/2010/main" val="321907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https://link.springer.com/content/pdf/10.1007/s11553-021-00875-4.pdf</a:t>
            </a:r>
          </a:p>
        </p:txBody>
      </p:sp>
      <p:sp>
        <p:nvSpPr>
          <p:cNvPr id="4" name="Foliennummernplatzhalter 3"/>
          <p:cNvSpPr>
            <a:spLocks noGrp="1"/>
          </p:cNvSpPr>
          <p:nvPr>
            <p:ph type="sldNum" sz="quarter" idx="10"/>
          </p:nvPr>
        </p:nvSpPr>
        <p:spPr/>
        <p:txBody>
          <a:bodyPr/>
          <a:lstStyle/>
          <a:p>
            <a:fld id="{FA70BD6D-1BCC-4A91-94E8-ABBE7DE3D4F0}" type="slidenum">
              <a:rPr lang="en-US" smtClean="0"/>
              <a:t>13</a:t>
            </a:fld>
            <a:endParaRPr lang="en-US"/>
          </a:p>
        </p:txBody>
      </p:sp>
    </p:spTree>
    <p:extLst>
      <p:ext uri="{BB962C8B-B14F-4D97-AF65-F5344CB8AC3E}">
        <p14:creationId xmlns:p14="http://schemas.microsoft.com/office/powerpoint/2010/main" val="424721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70BD6D-1BCC-4A91-94E8-ABBE7DE3D4F0}" type="slidenum">
              <a:rPr lang="en-US" smtClean="0"/>
              <a:t>15</a:t>
            </a:fld>
            <a:endParaRPr lang="en-US"/>
          </a:p>
        </p:txBody>
      </p:sp>
    </p:spTree>
    <p:extLst>
      <p:ext uri="{BB962C8B-B14F-4D97-AF65-F5344CB8AC3E}">
        <p14:creationId xmlns:p14="http://schemas.microsoft.com/office/powerpoint/2010/main" val="92078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tif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jpeg"/><Relationship Id="rId4" Type="http://schemas.openxmlformats.org/officeDocument/2006/relationships/diagramData" Target="../diagrams/data1.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slideLayout" Target="../slideLayouts/slideLayout3.xml"/><Relationship Id="rId1" Type="http://schemas.openxmlformats.org/officeDocument/2006/relationships/video" Target="https://www.youtube.com/embed/g8qLidERkGY"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804836" y="4539038"/>
            <a:ext cx="8134152" cy="1077218"/>
          </a:xfrm>
          <a:prstGeom prst="rect">
            <a:avLst/>
          </a:prstGeom>
          <a:noFill/>
        </p:spPr>
        <p:txBody>
          <a:bodyPr wrap="square" rtlCol="0" anchor="ctr">
            <a:spAutoFit/>
          </a:bodyPr>
          <a:lstStyle/>
          <a:p>
            <a:pPr algn="ctr"/>
            <a:r>
              <a:rPr lang="it-IT" altLang="ko-KR" sz="3200" b="1" dirty="0">
                <a:solidFill>
                  <a:schemeClr val="bg1"/>
                </a:solidFill>
                <a:cs typeface="Arial" pitchFamily="34" charset="0"/>
              </a:rPr>
              <a:t>Benessere personale a lavoro</a:t>
            </a:r>
          </a:p>
          <a:p>
            <a:pPr algn="ctr"/>
            <a:r>
              <a:rPr lang="en-US" altLang="ko-KR" sz="3200" b="1" dirty="0">
                <a:solidFill>
                  <a:schemeClr val="bg1"/>
                </a:solidFill>
                <a:cs typeface="Arial" pitchFamily="34" charset="0"/>
              </a:rPr>
              <a:t>Partner: MRK Management Consultants GmbH</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8" name="Immagin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
          <p:cNvSpPr txBox="1"/>
          <p:nvPr/>
        </p:nvSpPr>
        <p:spPr>
          <a:xfrm>
            <a:off x="1045182" y="3485137"/>
            <a:ext cx="3990687" cy="523220"/>
          </a:xfrm>
          <a:prstGeom prst="rect">
            <a:avLst/>
          </a:prstGeom>
          <a:noFill/>
        </p:spPr>
        <p:txBody>
          <a:bodyPr wrap="square" rtlCol="0">
            <a:spAutoFit/>
          </a:bodyPr>
          <a:lstStyle/>
          <a:p>
            <a:r>
              <a:rPr lang="en-US" altLang="ko-KR" sz="2800" b="1" dirty="0">
                <a:solidFill>
                  <a:srgbClr val="0594A9"/>
                </a:solidFill>
                <a:latin typeface="Trebuchet MS" panose="020B0603020202020204" pitchFamily="34" charset="0"/>
                <a:cs typeface="Arial" pitchFamily="34" charset="0"/>
              </a:rPr>
              <a:t> </a:t>
            </a:r>
            <a:r>
              <a:rPr lang="it-IT" altLang="ko-KR" sz="2800" b="1" dirty="0">
                <a:solidFill>
                  <a:srgbClr val="0594A9"/>
                </a:solidFill>
                <a:latin typeface="Trebuchet MS" panose="020B0603020202020204" pitchFamily="34" charset="0"/>
                <a:cs typeface="Arial" pitchFamily="34" charset="0"/>
              </a:rPr>
              <a:t>Sezioni</a:t>
            </a:r>
            <a:r>
              <a:rPr lang="en-US" altLang="ko-KR" sz="2800" b="1" dirty="0">
                <a:solidFill>
                  <a:srgbClr val="0594A9"/>
                </a:solidFill>
                <a:latin typeface="Trebuchet MS" panose="020B0603020202020204" pitchFamily="34" charset="0"/>
                <a:cs typeface="Arial" pitchFamily="34" charset="0"/>
              </a:rPr>
              <a:t> 1-3</a:t>
            </a:r>
            <a:endParaRPr lang="en-US" altLang="ko-KR" sz="2000" b="1" dirty="0">
              <a:solidFill>
                <a:srgbClr val="0594A9"/>
              </a:solidFill>
              <a:latin typeface="Trebuchet MS" panose="020B0603020202020204" pitchFamily="34" charset="0"/>
              <a:cs typeface="Arial" pitchFamily="34" charset="0"/>
            </a:endParaRPr>
          </a:p>
        </p:txBody>
      </p:sp>
      <p:grpSp>
        <p:nvGrpSpPr>
          <p:cNvPr id="34" name="Group 39">
            <a:extLst>
              <a:ext uri="{FF2B5EF4-FFF2-40B4-BE49-F238E27FC236}">
                <a16:creationId xmlns:a16="http://schemas.microsoft.com/office/drawing/2014/main" xmlns="" id="{FA6E2EA0-6E66-4A2D-A0FF-7A7C34C30A55}"/>
              </a:ext>
            </a:extLst>
          </p:cNvPr>
          <p:cNvGrpSpPr/>
          <p:nvPr/>
        </p:nvGrpSpPr>
        <p:grpSpPr>
          <a:xfrm>
            <a:off x="5599378" y="4704524"/>
            <a:ext cx="199272" cy="206152"/>
            <a:chOff x="2411760" y="3708613"/>
            <a:chExt cx="206152" cy="206152"/>
          </a:xfrm>
        </p:grpSpPr>
        <p:sp>
          <p:nvSpPr>
            <p:cNvPr id="35"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0" name="Group 33">
            <a:extLst>
              <a:ext uri="{FF2B5EF4-FFF2-40B4-BE49-F238E27FC236}">
                <a16:creationId xmlns:a16="http://schemas.microsoft.com/office/drawing/2014/main" xmlns="" id="{8BE2F911-DB9A-40CA-BD2A-97F23CDE284A}"/>
              </a:ext>
            </a:extLst>
          </p:cNvPr>
          <p:cNvGrpSpPr/>
          <p:nvPr/>
        </p:nvGrpSpPr>
        <p:grpSpPr>
          <a:xfrm>
            <a:off x="5599378" y="3565945"/>
            <a:ext cx="199272" cy="206152"/>
            <a:chOff x="2411760" y="3708613"/>
            <a:chExt cx="206152" cy="206152"/>
          </a:xfrm>
        </p:grpSpPr>
        <p:sp>
          <p:nvSpPr>
            <p:cNvPr id="41"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599895" y="2223120"/>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50061" y="2144861"/>
            <a:ext cx="5501188" cy="1123779"/>
            <a:chOff x="5864893" y="1765988"/>
            <a:chExt cx="3647524" cy="1123779"/>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Ricerca scientifica sul benessere a lavoro  – </a:t>
              </a:r>
              <a:r>
                <a:rPr lang="it-IT" altLang="ko-KR" sz="1400" b="1" u="sng" dirty="0">
                  <a:solidFill>
                    <a:schemeClr val="tx1">
                      <a:lumMod val="75000"/>
                      <a:lumOff val="25000"/>
                    </a:schemeClr>
                  </a:solidFill>
                </a:rPr>
                <a:t>messa a punto</a:t>
              </a: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4893" y="2058770"/>
              <a:ext cx="3646840" cy="830997"/>
            </a:xfrm>
            <a:prstGeom prst="rect">
              <a:avLst/>
            </a:prstGeom>
            <a:noFill/>
          </p:spPr>
          <p:txBody>
            <a:bodyPr wrap="square" rtlCol="0">
              <a:spAutoFit/>
            </a:bodyPr>
            <a:lstStyle/>
            <a:p>
              <a:pPr algn="just"/>
              <a:r>
                <a:rPr lang="it-IT" altLang="ko-KR" sz="1200" dirty="0">
                  <a:solidFill>
                    <a:schemeClr val="tx1">
                      <a:lumMod val="75000"/>
                      <a:lumOff val="25000"/>
                    </a:schemeClr>
                  </a:solidFill>
                </a:rPr>
                <a:t>Lo scopo dello studio è quello di capire le relazioni tra i parametri legati al lavoro e il benessere degli occupati, con particolare riferimento a cinque diversi profili occupazionali: lavoro fisico/mentale, con compiti di gestione (w/</a:t>
              </a:r>
              <a:r>
                <a:rPr lang="it-IT" altLang="ko-KR" sz="1200" dirty="0" err="1">
                  <a:solidFill>
                    <a:schemeClr val="tx1">
                      <a:lumMod val="75000"/>
                      <a:lumOff val="25000"/>
                    </a:schemeClr>
                  </a:solidFill>
                </a:rPr>
                <a:t>mgmt</a:t>
              </a:r>
              <a:r>
                <a:rPr lang="it-IT" altLang="ko-KR" sz="1200" dirty="0">
                  <a:solidFill>
                    <a:schemeClr val="tx1">
                      <a:lumMod val="75000"/>
                      <a:lumOff val="25000"/>
                    </a:schemeClr>
                  </a:solidFill>
                </a:rPr>
                <a:t>) e senza compiti di gestione (w/o </a:t>
              </a:r>
              <a:r>
                <a:rPr lang="it-IT" altLang="ko-KR" sz="1200" dirty="0" err="1">
                  <a:solidFill>
                    <a:schemeClr val="tx1">
                      <a:lumMod val="75000"/>
                      <a:lumOff val="25000"/>
                    </a:schemeClr>
                  </a:solidFill>
                </a:rPr>
                <a:t>mgmt</a:t>
              </a:r>
              <a:r>
                <a:rPr lang="it-IT" altLang="ko-KR" sz="1200" dirty="0">
                  <a:solidFill>
                    <a:schemeClr val="tx1">
                      <a:lumMod val="75000"/>
                      <a:lumOff val="25000"/>
                    </a:schemeClr>
                  </a:solidFill>
                </a:rPr>
                <a:t>).</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9" name="TextBox 3"/>
          <p:cNvSpPr txBox="1"/>
          <p:nvPr/>
        </p:nvSpPr>
        <p:spPr>
          <a:xfrm>
            <a:off x="740319" y="2215599"/>
            <a:ext cx="4118489" cy="923330"/>
          </a:xfrm>
          <a:prstGeom prst="rect">
            <a:avLst/>
          </a:prstGeom>
          <a:noFill/>
        </p:spPr>
        <p:txBody>
          <a:bodyPr wrap="square" rtlCol="0">
            <a:spAutoFit/>
          </a:bodyPr>
          <a:lstStyle/>
          <a:p>
            <a:pPr algn="ctr"/>
            <a:r>
              <a:rPr lang="en-US" altLang="ko-KR" b="1" dirty="0">
                <a:solidFill>
                  <a:srgbClr val="0594A9"/>
                </a:solidFill>
                <a:latin typeface="Trebuchet MS" panose="020B0603020202020204" pitchFamily="34" charset="0"/>
                <a:cs typeface="Arial" pitchFamily="34" charset="0"/>
              </a:rPr>
              <a:t>“</a:t>
            </a:r>
            <a:r>
              <a:rPr lang="it-IT" altLang="ko-KR" b="1" dirty="0">
                <a:solidFill>
                  <a:srgbClr val="0594A9"/>
                </a:solidFill>
                <a:latin typeface="Trebuchet MS" panose="020B0603020202020204" pitchFamily="34" charset="0"/>
                <a:cs typeface="Arial" pitchFamily="34" charset="0"/>
              </a:rPr>
              <a:t>L'influenza del lavoro sul benessere tenendo conto dei diversi profili professionali</a:t>
            </a:r>
            <a:r>
              <a:rPr lang="en-US" altLang="ko-KR" b="1" dirty="0">
                <a:solidFill>
                  <a:srgbClr val="0594A9"/>
                </a:solidFill>
                <a:latin typeface="Trebuchet MS" panose="020B0603020202020204" pitchFamily="34" charset="0"/>
                <a:cs typeface="Arial" pitchFamily="34" charset="0"/>
              </a:rPr>
              <a:t>”</a:t>
            </a:r>
          </a:p>
        </p:txBody>
      </p:sp>
      <p:sp>
        <p:nvSpPr>
          <p:cNvPr id="48" name="TextBox 3"/>
          <p:cNvSpPr txBox="1"/>
          <p:nvPr/>
        </p:nvSpPr>
        <p:spPr>
          <a:xfrm>
            <a:off x="5035869" y="566041"/>
            <a:ext cx="6808941" cy="461665"/>
          </a:xfrm>
          <a:prstGeom prst="rect">
            <a:avLst/>
          </a:prstGeom>
          <a:noFill/>
        </p:spPr>
        <p:txBody>
          <a:bodyPr wrap="square" rtlCol="0">
            <a:spAutoFit/>
          </a:bodyPr>
          <a:lstStyle/>
          <a:p>
            <a:pPr algn="r"/>
            <a:r>
              <a:rPr lang="it-IT" altLang="ko-KR" sz="2400" b="1" dirty="0">
                <a:solidFill>
                  <a:srgbClr val="F36A0D"/>
                </a:solidFill>
                <a:latin typeface="Trebuchet MS" panose="020B0603020202020204" pitchFamily="34" charset="0"/>
                <a:cs typeface="Arial" pitchFamily="34" charset="0"/>
              </a:rPr>
              <a:t>Unità 2 – Ricerca su un lavoro conveniente</a:t>
            </a:r>
          </a:p>
        </p:txBody>
      </p:sp>
      <p:grpSp>
        <p:nvGrpSpPr>
          <p:cNvPr id="52" name="그룹 61">
            <a:extLst>
              <a:ext uri="{FF2B5EF4-FFF2-40B4-BE49-F238E27FC236}">
                <a16:creationId xmlns:a16="http://schemas.microsoft.com/office/drawing/2014/main" xmlns="" id="{CFFB7B79-DD9F-4013-BA85-CFF5BD7A1EB2}"/>
              </a:ext>
            </a:extLst>
          </p:cNvPr>
          <p:cNvGrpSpPr/>
          <p:nvPr/>
        </p:nvGrpSpPr>
        <p:grpSpPr>
          <a:xfrm>
            <a:off x="5918370" y="4610978"/>
            <a:ext cx="5549840" cy="1158366"/>
            <a:chOff x="5910185" y="2866700"/>
            <a:chExt cx="3679782" cy="1158366"/>
          </a:xfrm>
        </p:grpSpPr>
        <p:sp>
          <p:nvSpPr>
            <p:cNvPr id="53" name="TextBox 37">
              <a:extLst>
                <a:ext uri="{FF2B5EF4-FFF2-40B4-BE49-F238E27FC236}">
                  <a16:creationId xmlns:a16="http://schemas.microsoft.com/office/drawing/2014/main" xmlns="" id="{2486FB4F-D81D-4A94-BB5A-C3912A5A87A8}"/>
                </a:ext>
              </a:extLst>
            </p:cNvPr>
            <p:cNvSpPr txBox="1"/>
            <p:nvPr/>
          </p:nvSpPr>
          <p:spPr>
            <a:xfrm>
              <a:off x="5942785" y="2866700"/>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Ricerca scientifica sul benessere a lavoro </a:t>
              </a:r>
              <a:r>
                <a:rPr lang="en-US" altLang="ko-KR" sz="1400" b="1" dirty="0">
                  <a:solidFill>
                    <a:schemeClr val="tx1">
                      <a:lumMod val="75000"/>
                      <a:lumOff val="25000"/>
                    </a:schemeClr>
                  </a:solidFill>
                </a:rPr>
                <a:t> – </a:t>
              </a:r>
              <a:r>
                <a:rPr lang="it-IT" altLang="ko-KR" sz="1400" b="1" u="sng" dirty="0">
                  <a:solidFill>
                    <a:schemeClr val="tx1">
                      <a:lumMod val="75000"/>
                      <a:lumOff val="25000"/>
                    </a:schemeClr>
                  </a:solidFill>
                </a:rPr>
                <a:t>risultati</a:t>
              </a:r>
              <a:r>
                <a:rPr lang="en-US" altLang="ko-KR" sz="1400" b="1" u="sng" dirty="0">
                  <a:solidFill>
                    <a:schemeClr val="tx1">
                      <a:lumMod val="75000"/>
                      <a:lumOff val="25000"/>
                    </a:schemeClr>
                  </a:solidFill>
                </a:rPr>
                <a:t> </a:t>
              </a:r>
            </a:p>
          </p:txBody>
        </p:sp>
        <p:sp>
          <p:nvSpPr>
            <p:cNvPr id="56" name="TextBox 38">
              <a:extLst>
                <a:ext uri="{FF2B5EF4-FFF2-40B4-BE49-F238E27FC236}">
                  <a16:creationId xmlns:a16="http://schemas.microsoft.com/office/drawing/2014/main" xmlns="" id="{6F00241E-BDD5-4E53-9352-0D02A555DDA1}"/>
                </a:ext>
              </a:extLst>
            </p:cNvPr>
            <p:cNvSpPr txBox="1"/>
            <p:nvPr/>
          </p:nvSpPr>
          <p:spPr>
            <a:xfrm>
              <a:off x="5910185" y="3194069"/>
              <a:ext cx="3646840" cy="830997"/>
            </a:xfrm>
            <a:prstGeom prst="rect">
              <a:avLst/>
            </a:prstGeom>
            <a:noFill/>
          </p:spPr>
          <p:txBody>
            <a:bodyPr wrap="square" rtlCol="0">
              <a:spAutoFit/>
            </a:bodyPr>
            <a:lstStyle/>
            <a:p>
              <a:pPr algn="just"/>
              <a:r>
                <a:rPr lang="it-IT" altLang="ko-KR" sz="1200" dirty="0">
                  <a:solidFill>
                    <a:schemeClr val="tx1">
                      <a:lumMod val="75000"/>
                      <a:lumOff val="25000"/>
                    </a:schemeClr>
                  </a:solidFill>
                </a:rPr>
                <a:t>Sono state trovate correlazioni statisticamente significative tra il carico di lavoro, l'impegno lavorativo e il benessere, che differiscono tra i diversi profili lavorativi. La correlazione tra il carico di lavoro e il benessere ha avuto una correlazione statistica più alta per i dipendenti con la direzione.</a:t>
              </a:r>
              <a:endParaRPr lang="ko-KR" altLang="en-US" sz="1200" dirty="0">
                <a:solidFill>
                  <a:schemeClr val="tx1">
                    <a:lumMod val="75000"/>
                    <a:lumOff val="25000"/>
                  </a:schemeClr>
                </a:solidFill>
              </a:endParaRPr>
            </a:p>
          </p:txBody>
        </p:sp>
      </p:grpSp>
      <p:sp>
        <p:nvSpPr>
          <p:cNvPr id="26" name="Textfeld 25"/>
          <p:cNvSpPr txBox="1"/>
          <p:nvPr/>
        </p:nvSpPr>
        <p:spPr>
          <a:xfrm>
            <a:off x="7817920" y="6041217"/>
            <a:ext cx="4026890" cy="230832"/>
          </a:xfrm>
          <a:prstGeom prst="rect">
            <a:avLst/>
          </a:prstGeom>
          <a:noFill/>
        </p:spPr>
        <p:txBody>
          <a:bodyPr wrap="square" rtlCol="0">
            <a:spAutoFit/>
          </a:bodyPr>
          <a:lstStyle/>
          <a:p>
            <a:r>
              <a:rPr lang="de-DE" sz="900" dirty="0">
                <a:solidFill>
                  <a:schemeClr val="bg1">
                    <a:lumMod val="75000"/>
                  </a:schemeClr>
                </a:solidFill>
              </a:rPr>
              <a:t>Source: https://link.springer.com/article/10.1007%2Fs11553-021-00875-4</a:t>
            </a:r>
          </a:p>
        </p:txBody>
      </p:sp>
      <p:grpSp>
        <p:nvGrpSpPr>
          <p:cNvPr id="37" name="그룹 2">
            <a:extLst>
              <a:ext uri="{FF2B5EF4-FFF2-40B4-BE49-F238E27FC236}">
                <a16:creationId xmlns:a16="http://schemas.microsoft.com/office/drawing/2014/main" xmlns="" id="{6AD24671-2804-49FF-BDF2-658AB7C3F0BF}"/>
              </a:ext>
            </a:extLst>
          </p:cNvPr>
          <p:cNvGrpSpPr/>
          <p:nvPr/>
        </p:nvGrpSpPr>
        <p:grpSpPr>
          <a:xfrm>
            <a:off x="5850061" y="3486952"/>
            <a:ext cx="5500672" cy="570289"/>
            <a:chOff x="5865235" y="3995582"/>
            <a:chExt cx="3647182" cy="570289"/>
          </a:xfrm>
        </p:grpSpPr>
        <p:sp>
          <p:nvSpPr>
            <p:cNvPr id="38"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 </a:t>
              </a:r>
              <a:r>
                <a:rPr lang="it-IT" altLang="ko-KR" sz="1400" b="1" dirty="0">
                  <a:solidFill>
                    <a:schemeClr val="tx1">
                      <a:lumMod val="75000"/>
                      <a:lumOff val="25000"/>
                    </a:schemeClr>
                  </a:solidFill>
                </a:rPr>
                <a:t>Ricerca scientifica sul benessere a lavoro </a:t>
              </a:r>
              <a:r>
                <a:rPr lang="en-US" altLang="ko-KR" sz="1400" b="1" dirty="0">
                  <a:solidFill>
                    <a:schemeClr val="tx1">
                      <a:lumMod val="75000"/>
                      <a:lumOff val="25000"/>
                    </a:schemeClr>
                  </a:solidFill>
                </a:rPr>
                <a:t>– </a:t>
              </a:r>
              <a:r>
                <a:rPr lang="en-US" altLang="ko-KR" sz="1400" b="1" u="sng" dirty="0" err="1">
                  <a:solidFill>
                    <a:schemeClr val="tx1">
                      <a:lumMod val="75000"/>
                      <a:lumOff val="25000"/>
                    </a:schemeClr>
                  </a:solidFill>
                </a:rPr>
                <a:t>analisi</a:t>
              </a:r>
              <a:endParaRPr lang="en-US" altLang="ko-KR" sz="1400" b="1" u="sng" dirty="0">
                <a:solidFill>
                  <a:schemeClr val="tx1">
                    <a:lumMod val="75000"/>
                    <a:lumOff val="25000"/>
                  </a:schemeClr>
                </a:solidFill>
              </a:endParaRPr>
            </a:p>
          </p:txBody>
        </p:sp>
        <p:sp>
          <p:nvSpPr>
            <p:cNvPr id="39" name="TextBox 44">
              <a:extLst>
                <a:ext uri="{FF2B5EF4-FFF2-40B4-BE49-F238E27FC236}">
                  <a16:creationId xmlns:a16="http://schemas.microsoft.com/office/drawing/2014/main" xmlns="" id="{95BE2749-442A-4DA2-9752-2BBEAB4B15B3}"/>
                </a:ext>
              </a:extLst>
            </p:cNvPr>
            <p:cNvSpPr txBox="1"/>
            <p:nvPr/>
          </p:nvSpPr>
          <p:spPr>
            <a:xfrm>
              <a:off x="5865235" y="4288872"/>
              <a:ext cx="3646840" cy="276999"/>
            </a:xfrm>
            <a:prstGeom prst="rect">
              <a:avLst/>
            </a:prstGeom>
            <a:noFill/>
          </p:spPr>
          <p:txBody>
            <a:bodyPr wrap="square" rtlCol="0">
              <a:spAutoFit/>
            </a:bodyPr>
            <a:lstStyle/>
            <a:p>
              <a:endParaRPr lang="de-DE" sz="1200" dirty="0"/>
            </a:p>
          </p:txBody>
        </p:sp>
      </p:grpSp>
      <p:sp>
        <p:nvSpPr>
          <p:cNvPr id="44" name="CasellaDiTesto 43">
            <a:extLst>
              <a:ext uri="{FF2B5EF4-FFF2-40B4-BE49-F238E27FC236}">
                <a16:creationId xmlns:a16="http://schemas.microsoft.com/office/drawing/2014/main" xmlns="" id="{D497618F-3070-43A7-BD06-2503D6906566}"/>
              </a:ext>
            </a:extLst>
          </p:cNvPr>
          <p:cNvSpPr txBox="1"/>
          <p:nvPr/>
        </p:nvSpPr>
        <p:spPr>
          <a:xfrm>
            <a:off x="5918370" y="3785921"/>
            <a:ext cx="6096000" cy="461665"/>
          </a:xfrm>
          <a:prstGeom prst="rect">
            <a:avLst/>
          </a:prstGeom>
          <a:noFill/>
        </p:spPr>
        <p:txBody>
          <a:bodyPr wrap="square">
            <a:spAutoFit/>
          </a:bodyPr>
          <a:lstStyle/>
          <a:p>
            <a:pPr algn="just"/>
            <a:r>
              <a:rPr lang="it-IT" altLang="ko-KR" sz="1200" dirty="0">
                <a:solidFill>
                  <a:prstClr val="black">
                    <a:lumMod val="75000"/>
                    <a:lumOff val="25000"/>
                  </a:prstClr>
                </a:solidFill>
                <a:latin typeface="Arial"/>
              </a:rPr>
              <a:t>I </a:t>
            </a:r>
            <a:r>
              <a:rPr kumimoji="0" lang="it-IT" altLang="ko-KR" sz="1200" b="0" i="0" u="none" strike="noStrike" kern="1200" cap="none" spc="0" normalizeH="0" baseline="0" noProof="0" dirty="0">
                <a:ln>
                  <a:noFill/>
                </a:ln>
                <a:solidFill>
                  <a:prstClr val="black">
                    <a:lumMod val="75000"/>
                    <a:lumOff val="25000"/>
                  </a:prstClr>
                </a:solidFill>
                <a:effectLst/>
                <a:uLnTx/>
                <a:uFillTx/>
                <a:latin typeface="Arial"/>
                <a:cs typeface="+mn-cs"/>
              </a:rPr>
              <a:t>dati di 3350 impiegati sono stati raccolti e valutati utilizzando modelli matematici: analisi fattoriale confermativa, modello di equazione strutturale e clustering k-</a:t>
            </a:r>
            <a:r>
              <a:rPr kumimoji="0" lang="it-IT" altLang="ko-KR" sz="1200" b="0" i="0" u="none" strike="noStrike" kern="1200" cap="none" spc="0" normalizeH="0" baseline="0" noProof="0" dirty="0" err="1">
                <a:ln>
                  <a:noFill/>
                </a:ln>
                <a:solidFill>
                  <a:prstClr val="black">
                    <a:lumMod val="75000"/>
                    <a:lumOff val="25000"/>
                  </a:prstClr>
                </a:solidFill>
                <a:effectLst/>
                <a:uLnTx/>
                <a:uFillTx/>
                <a:latin typeface="Arial"/>
                <a:cs typeface="+mn-cs"/>
              </a:rPr>
              <a:t>means</a:t>
            </a:r>
            <a:r>
              <a:rPr kumimoji="0" lang="it-IT" altLang="ko-KR" sz="1200" b="0" i="0" u="none" strike="noStrike" kern="1200" cap="none" spc="0" normalizeH="0" baseline="0" noProof="0" dirty="0">
                <a:ln>
                  <a:noFill/>
                </a:ln>
                <a:solidFill>
                  <a:prstClr val="black">
                    <a:lumMod val="75000"/>
                    <a:lumOff val="25000"/>
                  </a:prstClr>
                </a:solidFill>
                <a:effectLst/>
                <a:uLnTx/>
                <a:uFillTx/>
                <a:latin typeface="Arial"/>
                <a:cs typeface="+mn-cs"/>
              </a:rPr>
              <a:t>.</a:t>
            </a:r>
            <a:endParaRPr lang="it-IT" dirty="0"/>
          </a:p>
        </p:txBody>
      </p:sp>
      <p:sp>
        <p:nvSpPr>
          <p:cNvPr id="4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4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50" name="Immagin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539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5604700" y="555090"/>
            <a:ext cx="6341806" cy="830997"/>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 2 – Ricerca su un lavoro conveniente</a:t>
            </a:r>
          </a:p>
          <a:p>
            <a:pPr algn="r"/>
            <a:endParaRPr lang="en-US" altLang="ko-KR" sz="2400" b="1" dirty="0">
              <a:solidFill>
                <a:srgbClr val="F36A0D"/>
              </a:solidFill>
              <a:latin typeface="Trebuchet MS" panose="020B0603020202020204" pitchFamily="34" charset="0"/>
              <a:cs typeface="Arial" pitchFamily="34" charset="0"/>
            </a:endParaRPr>
          </a:p>
        </p:txBody>
      </p:sp>
      <p:sp>
        <p:nvSpPr>
          <p:cNvPr id="2" name="Textfeld 1"/>
          <p:cNvSpPr txBox="1"/>
          <p:nvPr/>
        </p:nvSpPr>
        <p:spPr>
          <a:xfrm>
            <a:off x="1003133" y="2179254"/>
            <a:ext cx="9035601" cy="646331"/>
          </a:xfrm>
          <a:prstGeom prst="rect">
            <a:avLst/>
          </a:prstGeom>
          <a:noFill/>
        </p:spPr>
        <p:txBody>
          <a:bodyPr wrap="square" rtlCol="0">
            <a:spAutoFit/>
          </a:bodyPr>
          <a:lstStyle/>
          <a:p>
            <a:pPr algn="just"/>
            <a:r>
              <a:rPr lang="it-IT" dirty="0"/>
              <a:t>La ricerca è stata fatta nel 2014 tramite un sondaggio digitale anonimo online su un campione di 3350 impiegati che lavorano in Svizzera in vari gruppi professionali e industrie.</a:t>
            </a:r>
            <a:endParaRPr lang="de-DE" dirty="0"/>
          </a:p>
        </p:txBody>
      </p:sp>
      <p:sp>
        <p:nvSpPr>
          <p:cNvPr id="5" name="Textfeld 4"/>
          <p:cNvSpPr txBox="1"/>
          <p:nvPr/>
        </p:nvSpPr>
        <p:spPr>
          <a:xfrm>
            <a:off x="2714768" y="6117052"/>
            <a:ext cx="9477232" cy="230832"/>
          </a:xfrm>
          <a:prstGeom prst="rect">
            <a:avLst/>
          </a:prstGeom>
          <a:noFill/>
        </p:spPr>
        <p:txBody>
          <a:bodyPr wrap="square" rtlCol="0">
            <a:spAutoFit/>
          </a:bodyPr>
          <a:lstStyle/>
          <a:p>
            <a:r>
              <a:rPr lang="de-DE" sz="900" dirty="0">
                <a:solidFill>
                  <a:schemeClr val="bg1">
                    <a:lumMod val="75000"/>
                  </a:schemeClr>
                </a:solidFill>
              </a:rPr>
              <a:t>Source: Research </a:t>
            </a:r>
            <a:r>
              <a:rPr lang="de-DE" sz="900" dirty="0" err="1">
                <a:solidFill>
                  <a:schemeClr val="bg1">
                    <a:lumMod val="75000"/>
                  </a:schemeClr>
                </a:solidFill>
              </a:rPr>
              <a:t>and</a:t>
            </a:r>
            <a:r>
              <a:rPr lang="de-DE" sz="900" dirty="0">
                <a:solidFill>
                  <a:schemeClr val="bg1">
                    <a:lumMod val="75000"/>
                  </a:schemeClr>
                </a:solidFill>
              </a:rPr>
              <a:t> </a:t>
            </a:r>
            <a:r>
              <a:rPr lang="de-DE" sz="900" dirty="0" err="1">
                <a:solidFill>
                  <a:schemeClr val="bg1">
                    <a:lumMod val="75000"/>
                  </a:schemeClr>
                </a:solidFill>
              </a:rPr>
              <a:t>content</a:t>
            </a:r>
            <a:r>
              <a:rPr lang="de-DE" sz="900" dirty="0">
                <a:solidFill>
                  <a:schemeClr val="bg1">
                    <a:lumMod val="75000"/>
                  </a:schemeClr>
                </a:solidFill>
              </a:rPr>
              <a:t> </a:t>
            </a:r>
            <a:r>
              <a:rPr lang="de-DE" sz="900" dirty="0" err="1">
                <a:solidFill>
                  <a:schemeClr val="bg1">
                    <a:lumMod val="75000"/>
                  </a:schemeClr>
                </a:solidFill>
              </a:rPr>
              <a:t>by</a:t>
            </a:r>
            <a:r>
              <a:rPr lang="de-DE" sz="900" dirty="0">
                <a:solidFill>
                  <a:schemeClr val="bg1">
                    <a:lumMod val="75000"/>
                  </a:schemeClr>
                </a:solidFill>
              </a:rPr>
              <a:t>: Denise Angélique </a:t>
            </a:r>
            <a:r>
              <a:rPr lang="de-DE" sz="900" dirty="0" err="1">
                <a:solidFill>
                  <a:schemeClr val="bg1">
                    <a:lumMod val="75000"/>
                  </a:schemeClr>
                </a:solidFill>
              </a:rPr>
              <a:t>Camenisch</a:t>
            </a:r>
            <a:r>
              <a:rPr lang="de-DE" sz="900" dirty="0">
                <a:solidFill>
                  <a:schemeClr val="bg1">
                    <a:lumMod val="75000"/>
                  </a:schemeClr>
                </a:solidFill>
              </a:rPr>
              <a:t>, Olaf  Schäfer, Isabelle Andrea  Minder, Katja </a:t>
            </a:r>
            <a:r>
              <a:rPr lang="de-DE" sz="900" dirty="0" err="1">
                <a:solidFill>
                  <a:schemeClr val="bg1">
                    <a:lumMod val="75000"/>
                  </a:schemeClr>
                </a:solidFill>
              </a:rPr>
              <a:t>Cattapan</a:t>
            </a:r>
            <a:r>
              <a:rPr lang="de-DE" sz="900" dirty="0">
                <a:solidFill>
                  <a:schemeClr val="bg1">
                    <a:lumMod val="75000"/>
                  </a:schemeClr>
                </a:solidFill>
              </a:rPr>
              <a:t>; https://link.springer.com/content/pdf/10.1007/s11553-021-00875-4.pdf</a:t>
            </a:r>
          </a:p>
        </p:txBody>
      </p:sp>
      <p:grpSp>
        <p:nvGrpSpPr>
          <p:cNvPr id="10" name="Group 27">
            <a:extLst>
              <a:ext uri="{FF2B5EF4-FFF2-40B4-BE49-F238E27FC236}">
                <a16:creationId xmlns:a16="http://schemas.microsoft.com/office/drawing/2014/main" xmlns="" id="{782DAF2F-8C89-449F-B438-A126EC6F5EDD}"/>
              </a:ext>
            </a:extLst>
          </p:cNvPr>
          <p:cNvGrpSpPr/>
          <p:nvPr/>
        </p:nvGrpSpPr>
        <p:grpSpPr>
          <a:xfrm>
            <a:off x="549930" y="2290116"/>
            <a:ext cx="199272" cy="206152"/>
            <a:chOff x="2411760" y="3708613"/>
            <a:chExt cx="206152" cy="206152"/>
          </a:xfrm>
        </p:grpSpPr>
        <p:sp>
          <p:nvSpPr>
            <p:cNvPr id="11"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2"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3" name="CuadroTexto 34">
            <a:extLst>
              <a:ext uri="{FF2B5EF4-FFF2-40B4-BE49-F238E27FC236}">
                <a16:creationId xmlns:a16="http://schemas.microsoft.com/office/drawing/2014/main" xmlns="" id="{486A650B-1B81-458B-B55E-5B3AF64550EB}"/>
              </a:ext>
            </a:extLst>
          </p:cNvPr>
          <p:cNvSpPr txBox="1"/>
          <p:nvPr/>
        </p:nvSpPr>
        <p:spPr>
          <a:xfrm>
            <a:off x="283596" y="1344089"/>
            <a:ext cx="10915345"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 La ricerca scientifica sul benessere a lavoro - </a:t>
            </a:r>
            <a:r>
              <a:rPr lang="it-IT" altLang="es-ES" sz="2400" b="1" u="sng" dirty="0">
                <a:solidFill>
                  <a:srgbClr val="0594A9"/>
                </a:solidFill>
                <a:latin typeface="Trebuchet MS" panose="020B0603020202020204" pitchFamily="34" charset="0"/>
                <a:cs typeface="Calibri" panose="020F0502020204030204" pitchFamily="34" charset="0"/>
              </a:rPr>
              <a:t>messa a punto</a:t>
            </a:r>
            <a:endParaRPr lang="en-US" altLang="es-ES" sz="2400" b="1" u="sng" dirty="0">
              <a:solidFill>
                <a:srgbClr val="0594A9"/>
              </a:solidFill>
              <a:latin typeface="Trebuchet MS" panose="020B0603020202020204" pitchFamily="34" charset="0"/>
              <a:cs typeface="Calibri" panose="020F0502020204030204" pitchFamily="34" charset="0"/>
            </a:endParaRPr>
          </a:p>
        </p:txBody>
      </p:sp>
      <p:sp>
        <p:nvSpPr>
          <p:cNvPr id="6" name="Textfeld 5"/>
          <p:cNvSpPr txBox="1"/>
          <p:nvPr/>
        </p:nvSpPr>
        <p:spPr>
          <a:xfrm>
            <a:off x="1003134" y="3092324"/>
            <a:ext cx="4052960" cy="2585323"/>
          </a:xfrm>
          <a:prstGeom prst="rect">
            <a:avLst/>
          </a:prstGeom>
          <a:noFill/>
        </p:spPr>
        <p:txBody>
          <a:bodyPr wrap="square" rtlCol="0">
            <a:spAutoFit/>
          </a:bodyPr>
          <a:lstStyle/>
          <a:p>
            <a:pPr algn="just"/>
            <a:r>
              <a:rPr lang="it-IT" dirty="0"/>
              <a:t>Come fattori chiave con impatto sul benessere abbiamo chiesto</a:t>
            </a:r>
            <a:r>
              <a:rPr lang="de-DE" dirty="0"/>
              <a:t> :</a:t>
            </a:r>
          </a:p>
          <a:p>
            <a:endParaRPr lang="de-DE" dirty="0"/>
          </a:p>
          <a:p>
            <a:pPr marL="742950" lvl="1" indent="-285750">
              <a:buFont typeface="Wingdings" panose="05000000000000000000" pitchFamily="2" charset="2"/>
              <a:buChar char="Ø"/>
            </a:pPr>
            <a:r>
              <a:rPr lang="it-IT" b="1" dirty="0"/>
              <a:t>Significatività</a:t>
            </a:r>
          </a:p>
          <a:p>
            <a:pPr marL="742950" lvl="1" indent="-285750">
              <a:buFont typeface="Wingdings" panose="05000000000000000000" pitchFamily="2" charset="2"/>
              <a:buChar char="Ø"/>
            </a:pPr>
            <a:r>
              <a:rPr lang="it-IT" b="1" dirty="0"/>
              <a:t>Carico di lavoro</a:t>
            </a:r>
          </a:p>
          <a:p>
            <a:pPr marL="742950" lvl="1" indent="-285750">
              <a:buFont typeface="Wingdings" panose="05000000000000000000" pitchFamily="2" charset="2"/>
              <a:buChar char="Ø"/>
            </a:pPr>
            <a:r>
              <a:rPr lang="it-IT" b="1" dirty="0"/>
              <a:t>Impegno nel lavoro</a:t>
            </a:r>
          </a:p>
          <a:p>
            <a:pPr marL="742950" lvl="1" indent="-285750">
              <a:buFont typeface="Wingdings" panose="05000000000000000000" pitchFamily="2" charset="2"/>
              <a:buChar char="Ø"/>
            </a:pPr>
            <a:r>
              <a:rPr lang="it-IT" b="1" dirty="0"/>
              <a:t>Risorse sociali</a:t>
            </a:r>
          </a:p>
          <a:p>
            <a:pPr marL="742950" lvl="1" indent="-285750">
              <a:buFont typeface="Wingdings" panose="05000000000000000000" pitchFamily="2" charset="2"/>
              <a:buChar char="Ø"/>
            </a:pPr>
            <a:r>
              <a:rPr lang="it-IT" b="1" dirty="0"/>
              <a:t>Gestione</a:t>
            </a:r>
          </a:p>
          <a:p>
            <a:endParaRPr lang="de-DE" dirty="0"/>
          </a:p>
        </p:txBody>
      </p:sp>
      <p:pic>
        <p:nvPicPr>
          <p:cNvPr id="8" name="Grafik 7"/>
          <p:cNvPicPr>
            <a:picLocks noChangeAspect="1"/>
          </p:cNvPicPr>
          <p:nvPr/>
        </p:nvPicPr>
        <p:blipFill>
          <a:blip r:embed="rId4"/>
          <a:stretch>
            <a:fillRect/>
          </a:stretch>
        </p:blipFill>
        <p:spPr>
          <a:xfrm>
            <a:off x="5956487" y="3092324"/>
            <a:ext cx="4675654" cy="2757989"/>
          </a:xfrm>
          <a:prstGeom prst="rect">
            <a:avLst/>
          </a:prstGeom>
          <a:ln>
            <a:solidFill>
              <a:srgbClr val="0594A9"/>
            </a:solidFill>
          </a:ln>
        </p:spPr>
      </p:pic>
      <p:sp>
        <p:nvSpPr>
          <p:cNvPr id="1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16" name="Immagin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3655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3">
            <a:extLst>
              <a:ext uri="{FF2B5EF4-FFF2-40B4-BE49-F238E27FC236}">
                <a16:creationId xmlns:a16="http://schemas.microsoft.com/office/drawing/2014/main" xmlns="" id="{8BE2F911-DB9A-40CA-BD2A-97F23CDE284A}"/>
              </a:ext>
            </a:extLst>
          </p:cNvPr>
          <p:cNvGrpSpPr/>
          <p:nvPr/>
        </p:nvGrpSpPr>
        <p:grpSpPr>
          <a:xfrm>
            <a:off x="594755" y="2110308"/>
            <a:ext cx="199272" cy="206152"/>
            <a:chOff x="2411760" y="3708613"/>
            <a:chExt cx="206152" cy="206152"/>
          </a:xfrm>
        </p:grpSpPr>
        <p:sp>
          <p:nvSpPr>
            <p:cNvPr id="14"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5"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0" name="TextBox 3"/>
          <p:cNvSpPr txBox="1"/>
          <p:nvPr/>
        </p:nvSpPr>
        <p:spPr>
          <a:xfrm>
            <a:off x="5581641" y="525304"/>
            <a:ext cx="679409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ko-KR" sz="24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Unità 2 – Ricerca su un lavoro conveniente</a:t>
            </a:r>
          </a:p>
          <a:p>
            <a:pPr algn="r"/>
            <a:endParaRPr lang="en-US" altLang="ko-KR" sz="2400" b="1" dirty="0">
              <a:solidFill>
                <a:srgbClr val="F36A0D"/>
              </a:solidFill>
              <a:latin typeface="Trebuchet MS" panose="020B0603020202020204" pitchFamily="34" charset="0"/>
              <a:cs typeface="Arial" pitchFamily="34" charset="0"/>
            </a:endParaRPr>
          </a:p>
        </p:txBody>
      </p:sp>
      <p:sp>
        <p:nvSpPr>
          <p:cNvPr id="11" name="Textfeld 10"/>
          <p:cNvSpPr txBox="1"/>
          <p:nvPr/>
        </p:nvSpPr>
        <p:spPr>
          <a:xfrm>
            <a:off x="4652234" y="6152998"/>
            <a:ext cx="7830224" cy="230832"/>
          </a:xfrm>
          <a:prstGeom prst="rect">
            <a:avLst/>
          </a:prstGeom>
          <a:noFill/>
        </p:spPr>
        <p:txBody>
          <a:bodyPr wrap="square" rtlCol="0">
            <a:spAutoFit/>
          </a:bodyPr>
          <a:lstStyle/>
          <a:p>
            <a:r>
              <a:rPr lang="de-DE" sz="900" dirty="0">
                <a:solidFill>
                  <a:schemeClr val="bg1">
                    <a:lumMod val="75000"/>
                  </a:schemeClr>
                </a:solidFill>
              </a:rPr>
              <a:t>Source: </a:t>
            </a:r>
            <a:r>
              <a:rPr lang="en-US" sz="900" dirty="0" err="1">
                <a:solidFill>
                  <a:schemeClr val="bg1">
                    <a:lumMod val="75000"/>
                  </a:schemeClr>
                </a:solidFill>
              </a:rPr>
              <a:t>Topp</a:t>
            </a:r>
            <a:r>
              <a:rPr lang="en-US" sz="900" dirty="0">
                <a:solidFill>
                  <a:schemeClr val="bg1">
                    <a:lumMod val="75000"/>
                  </a:schemeClr>
                </a:solidFill>
              </a:rPr>
              <a:t> CW, </a:t>
            </a:r>
            <a:r>
              <a:rPr lang="en-US" sz="900" dirty="0" err="1">
                <a:solidFill>
                  <a:schemeClr val="bg1">
                    <a:lumMod val="75000"/>
                  </a:schemeClr>
                </a:solidFill>
              </a:rPr>
              <a:t>Østergaard</a:t>
            </a:r>
            <a:r>
              <a:rPr lang="en-US" sz="900" dirty="0">
                <a:solidFill>
                  <a:schemeClr val="bg1">
                    <a:lumMod val="75000"/>
                  </a:schemeClr>
                </a:solidFill>
              </a:rPr>
              <a:t> SD, </a:t>
            </a:r>
            <a:r>
              <a:rPr lang="en-US" sz="900" dirty="0" err="1">
                <a:solidFill>
                  <a:schemeClr val="bg1">
                    <a:lumMod val="75000"/>
                  </a:schemeClr>
                </a:solidFill>
              </a:rPr>
              <a:t>Søndergaard</a:t>
            </a:r>
            <a:r>
              <a:rPr lang="en-US" sz="900" dirty="0">
                <a:solidFill>
                  <a:schemeClr val="bg1">
                    <a:lumMod val="75000"/>
                  </a:schemeClr>
                </a:solidFill>
              </a:rPr>
              <a:t> S, </a:t>
            </a:r>
            <a:r>
              <a:rPr lang="en-US" sz="900" dirty="0" err="1">
                <a:solidFill>
                  <a:schemeClr val="bg1">
                    <a:lumMod val="75000"/>
                  </a:schemeClr>
                </a:solidFill>
              </a:rPr>
              <a:t>Bech</a:t>
            </a:r>
            <a:r>
              <a:rPr lang="en-US" sz="900" dirty="0">
                <a:solidFill>
                  <a:schemeClr val="bg1">
                    <a:lumMod val="75000"/>
                  </a:schemeClr>
                </a:solidFill>
              </a:rPr>
              <a:t> P (2015) The who-5 well-being index: a systematic review of the literature. </a:t>
            </a:r>
            <a:r>
              <a:rPr lang="en-US" sz="900" dirty="0" err="1">
                <a:solidFill>
                  <a:schemeClr val="bg1">
                    <a:lumMod val="75000"/>
                  </a:schemeClr>
                </a:solidFill>
              </a:rPr>
              <a:t>Psychother</a:t>
            </a:r>
            <a:r>
              <a:rPr lang="en-US" sz="900" dirty="0">
                <a:solidFill>
                  <a:schemeClr val="bg1">
                    <a:lumMod val="75000"/>
                  </a:schemeClr>
                </a:solidFill>
              </a:rPr>
              <a:t> </a:t>
            </a:r>
            <a:r>
              <a:rPr lang="en-US" sz="900" dirty="0" err="1">
                <a:solidFill>
                  <a:schemeClr val="bg1">
                    <a:lumMod val="75000"/>
                  </a:schemeClr>
                </a:solidFill>
              </a:rPr>
              <a:t>Psychosom</a:t>
            </a:r>
            <a:r>
              <a:rPr lang="en-US" sz="900" dirty="0">
                <a:solidFill>
                  <a:schemeClr val="bg1">
                    <a:lumMod val="75000"/>
                  </a:schemeClr>
                </a:solidFill>
              </a:rPr>
              <a:t> 84(3)</a:t>
            </a:r>
            <a:endParaRPr lang="de-DE" sz="900" dirty="0">
              <a:solidFill>
                <a:schemeClr val="bg1">
                  <a:lumMod val="75000"/>
                </a:schemeClr>
              </a:solidFill>
            </a:endParaRPr>
          </a:p>
        </p:txBody>
      </p:sp>
      <p:sp>
        <p:nvSpPr>
          <p:cNvPr id="12" name="CuadroTexto 34">
            <a:extLst>
              <a:ext uri="{FF2B5EF4-FFF2-40B4-BE49-F238E27FC236}">
                <a16:creationId xmlns:a16="http://schemas.microsoft.com/office/drawing/2014/main" xmlns="" id="{486A650B-1B81-458B-B55E-5B3AF64550EB}"/>
              </a:ext>
            </a:extLst>
          </p:cNvPr>
          <p:cNvSpPr txBox="1"/>
          <p:nvPr/>
        </p:nvSpPr>
        <p:spPr>
          <a:xfrm>
            <a:off x="283596" y="1344089"/>
            <a:ext cx="10905771"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2 – Ricerca scientifica sul benessere a lavoro</a:t>
            </a:r>
            <a:r>
              <a:rPr lang="it-IT" altLang="ko-KR" sz="2400" b="1" dirty="0">
                <a:solidFill>
                  <a:srgbClr val="0594A9"/>
                </a:solidFill>
                <a:latin typeface="Trebuchet MS" panose="020B0603020202020204" pitchFamily="34" charset="0"/>
                <a:cs typeface="Calibri" panose="020F0502020204030204" pitchFamily="34" charset="0"/>
              </a:rPr>
              <a:t> – </a:t>
            </a:r>
            <a:r>
              <a:rPr lang="it-IT" altLang="ko-KR" sz="2400" b="1" u="sng" dirty="0">
                <a:solidFill>
                  <a:srgbClr val="0594A9"/>
                </a:solidFill>
                <a:latin typeface="Trebuchet MS" panose="020B0603020202020204" pitchFamily="34" charset="0"/>
                <a:cs typeface="Calibri" panose="020F0502020204030204" pitchFamily="34" charset="0"/>
              </a:rPr>
              <a:t>analisi</a:t>
            </a:r>
          </a:p>
        </p:txBody>
      </p:sp>
      <p:sp>
        <p:nvSpPr>
          <p:cNvPr id="3" name="Textfeld 2"/>
          <p:cNvSpPr txBox="1"/>
          <p:nvPr/>
        </p:nvSpPr>
        <p:spPr>
          <a:xfrm>
            <a:off x="909324" y="1997499"/>
            <a:ext cx="5132888" cy="4524315"/>
          </a:xfrm>
          <a:prstGeom prst="rect">
            <a:avLst/>
          </a:prstGeom>
          <a:noFill/>
        </p:spPr>
        <p:txBody>
          <a:bodyPr wrap="square" rtlCol="0">
            <a:spAutoFit/>
          </a:bodyPr>
          <a:lstStyle/>
          <a:p>
            <a:r>
              <a:rPr lang="it-IT" dirty="0"/>
              <a:t>Per l'analisi dei dati, sono stati utilizzati diversi gradi</a:t>
            </a:r>
            <a:r>
              <a:rPr lang="en-US" dirty="0"/>
              <a:t>:</a:t>
            </a:r>
          </a:p>
          <a:p>
            <a:endParaRPr lang="en-US" dirty="0"/>
          </a:p>
          <a:p>
            <a:pPr marL="285750" indent="-285750">
              <a:buFont typeface="Wingdings" panose="05000000000000000000" pitchFamily="2" charset="2"/>
              <a:buChar char="Ø"/>
            </a:pPr>
            <a:r>
              <a:rPr lang="en-US" dirty="0"/>
              <a:t>per la </a:t>
            </a:r>
            <a:r>
              <a:rPr lang="it-IT" dirty="0"/>
              <a:t>variabile </a:t>
            </a:r>
            <a:r>
              <a:rPr lang="it-IT" u="sng" dirty="0"/>
              <a:t>Benessere</a:t>
            </a:r>
            <a:r>
              <a:rPr lang="it-IT" dirty="0"/>
              <a:t> </a:t>
            </a:r>
            <a:r>
              <a:rPr lang="en-US" dirty="0">
                <a:sym typeface="Wingdings" panose="05000000000000000000" pitchFamily="2" charset="2"/>
              </a:rPr>
              <a:t> OMS</a:t>
            </a:r>
            <a:r>
              <a:rPr lang="en-US" dirty="0"/>
              <a:t>-5-Benessere-Indice</a:t>
            </a:r>
          </a:p>
          <a:p>
            <a:endParaRPr lang="en-US" dirty="0"/>
          </a:p>
          <a:p>
            <a:endParaRPr lang="en-US" dirty="0"/>
          </a:p>
          <a:p>
            <a:endParaRPr lang="en-US" dirty="0"/>
          </a:p>
          <a:p>
            <a:endParaRPr lang="en-US" dirty="0"/>
          </a:p>
          <a:p>
            <a:endParaRPr lang="en-US" dirty="0"/>
          </a:p>
          <a:p>
            <a:endParaRPr lang="en-US" dirty="0"/>
          </a:p>
          <a:p>
            <a:endParaRPr lang="en-US" dirty="0"/>
          </a:p>
          <a:p>
            <a:pPr marL="285750" indent="-285750" algn="just">
              <a:buFont typeface="Wingdings" panose="05000000000000000000" pitchFamily="2" charset="2"/>
              <a:buChar char="Ø"/>
            </a:pPr>
            <a:r>
              <a:rPr lang="en-US" dirty="0"/>
              <a:t>per </a:t>
            </a:r>
            <a:r>
              <a:rPr lang="it-IT" u="sng" dirty="0"/>
              <a:t>Carico di lavoro</a:t>
            </a:r>
            <a:r>
              <a:rPr lang="it-IT" dirty="0"/>
              <a:t> </a:t>
            </a:r>
            <a:r>
              <a:rPr lang="en-US" dirty="0">
                <a:sym typeface="Wingdings" panose="05000000000000000000" pitchFamily="2" charset="2"/>
              </a:rPr>
              <a:t> </a:t>
            </a:r>
            <a:r>
              <a:rPr lang="it-IT" dirty="0">
                <a:sym typeface="Wingdings" panose="05000000000000000000" pitchFamily="2" charset="2"/>
              </a:rPr>
              <a:t>grado</a:t>
            </a:r>
            <a:r>
              <a:rPr lang="en-US" dirty="0">
                <a:sym typeface="Wingdings" panose="05000000000000000000" pitchFamily="2" charset="2"/>
              </a:rPr>
              <a:t> </a:t>
            </a:r>
            <a:r>
              <a:rPr lang="it-IT" dirty="0">
                <a:sym typeface="Wingdings" panose="05000000000000000000" pitchFamily="2" charset="2"/>
              </a:rPr>
              <a:t>auto-creato con 4 elementi (pressione del tempo, interruzioni, linee guida poco chiare e stanchezza dopo il lavoro) su una scala </a:t>
            </a:r>
            <a:r>
              <a:rPr lang="it-IT" dirty="0" err="1">
                <a:sym typeface="Wingdings" panose="05000000000000000000" pitchFamily="2" charset="2"/>
              </a:rPr>
              <a:t>Likert</a:t>
            </a:r>
            <a:r>
              <a:rPr lang="it-IT" dirty="0">
                <a:sym typeface="Wingdings" panose="05000000000000000000" pitchFamily="2" charset="2"/>
              </a:rPr>
              <a:t> a 5 punti ("molto vero" a "non vero")</a:t>
            </a:r>
            <a:endParaRPr lang="de-DE" dirty="0"/>
          </a:p>
        </p:txBody>
      </p:sp>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5320" y="3279895"/>
            <a:ext cx="4840896" cy="1506056"/>
          </a:xfrm>
          <a:prstGeom prst="rect">
            <a:avLst/>
          </a:prstGeom>
          <a:ln>
            <a:solidFill>
              <a:srgbClr val="0594A9"/>
            </a:solidFill>
          </a:ln>
        </p:spPr>
      </p:pic>
      <p:sp>
        <p:nvSpPr>
          <p:cNvPr id="6" name="Textfeld 5"/>
          <p:cNvSpPr txBox="1"/>
          <p:nvPr/>
        </p:nvSpPr>
        <p:spPr>
          <a:xfrm>
            <a:off x="6252243" y="2544933"/>
            <a:ext cx="5452886"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sym typeface="Wingdings" panose="05000000000000000000" pitchFamily="2" charset="2"/>
              </a:rPr>
              <a:t>per </a:t>
            </a:r>
            <a:r>
              <a:rPr lang="it-IT" u="sng" dirty="0">
                <a:sym typeface="Wingdings" panose="05000000000000000000" pitchFamily="2" charset="2"/>
              </a:rPr>
              <a:t>Risorse sociali </a:t>
            </a:r>
            <a:r>
              <a:rPr lang="en-US" dirty="0">
                <a:sym typeface="Wingdings" panose="05000000000000000000" pitchFamily="2" charset="2"/>
              </a:rPr>
              <a:t> </a:t>
            </a:r>
            <a:r>
              <a:rPr lang="it-IT" dirty="0">
                <a:sym typeface="Wingdings" panose="05000000000000000000" pitchFamily="2" charset="2"/>
              </a:rPr>
              <a:t>grado auto-creato con 4 item (apprezzamento del lavoro da parte dei superiori, dei colleghi, interazione rispettosa e procedure eque) sulla stessa scala </a:t>
            </a:r>
            <a:r>
              <a:rPr lang="it-IT" dirty="0" err="1">
                <a:sym typeface="Wingdings" panose="05000000000000000000" pitchFamily="2" charset="2"/>
              </a:rPr>
              <a:t>Likert</a:t>
            </a:r>
            <a:r>
              <a:rPr lang="it-IT" dirty="0">
                <a:sym typeface="Wingdings" panose="05000000000000000000" pitchFamily="2" charset="2"/>
              </a:rPr>
              <a:t> a 5 punti</a:t>
            </a:r>
          </a:p>
          <a:p>
            <a:endParaRPr lang="en-US" dirty="0">
              <a:sym typeface="Wingdings" panose="05000000000000000000" pitchFamily="2" charset="2"/>
            </a:endParaRPr>
          </a:p>
          <a:p>
            <a:pPr marL="285750" indent="-285750">
              <a:buFont typeface="Wingdings" panose="05000000000000000000" pitchFamily="2" charset="2"/>
              <a:buChar char="Ø"/>
            </a:pPr>
            <a:r>
              <a:rPr lang="it-IT" u="sng" dirty="0"/>
              <a:t>Impegno nel lavoro</a:t>
            </a:r>
            <a:r>
              <a:rPr lang="it-IT" dirty="0"/>
              <a:t> </a:t>
            </a:r>
            <a:r>
              <a:rPr lang="en-US" dirty="0">
                <a:sym typeface="Wingdings" panose="05000000000000000000" pitchFamily="2" charset="2"/>
              </a:rPr>
              <a:t> </a:t>
            </a:r>
            <a:r>
              <a:rPr lang="en-US" dirty="0"/>
              <a:t>Utrecht Work Engagement Scale (UWES)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it-IT" u="sng" dirty="0"/>
              <a:t>Significatività</a:t>
            </a:r>
            <a:r>
              <a:rPr lang="en-US" dirty="0"/>
              <a:t>, </a:t>
            </a:r>
            <a:r>
              <a:rPr lang="it-IT" u="sng" dirty="0"/>
              <a:t>Gestione</a:t>
            </a:r>
            <a:r>
              <a:rPr lang="en-US" dirty="0"/>
              <a:t> </a:t>
            </a:r>
            <a:r>
              <a:rPr lang="it-IT" dirty="0"/>
              <a:t>and </a:t>
            </a:r>
            <a:r>
              <a:rPr lang="it-IT" u="sng" dirty="0"/>
              <a:t>Comprensibilità</a:t>
            </a:r>
            <a:r>
              <a:rPr lang="it-IT" dirty="0"/>
              <a:t> </a:t>
            </a:r>
            <a:r>
              <a:rPr lang="en-US" dirty="0">
                <a:sym typeface="Wingdings" panose="05000000000000000000" pitchFamily="2" charset="2"/>
              </a:rPr>
              <a:t> Work Sense Of Coherence scale</a:t>
            </a:r>
          </a:p>
          <a:p>
            <a:pPr lvl="5"/>
            <a:r>
              <a:rPr lang="en-US" dirty="0">
                <a:sym typeface="Wingdings" panose="05000000000000000000" pitchFamily="2" charset="2"/>
              </a:rPr>
              <a:t>(W-SOC)</a:t>
            </a:r>
            <a:endParaRPr lang="en-US" dirty="0"/>
          </a:p>
          <a:p>
            <a:endParaRPr lang="de-DE" dirty="0"/>
          </a:p>
        </p:txBody>
      </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18" name="Immagin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113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9">
            <a:extLst>
              <a:ext uri="{FF2B5EF4-FFF2-40B4-BE49-F238E27FC236}">
                <a16:creationId xmlns:a16="http://schemas.microsoft.com/office/drawing/2014/main" xmlns="" id="{FA6E2EA0-6E66-4A2D-A0FF-7A7C34C30A55}"/>
              </a:ext>
            </a:extLst>
          </p:cNvPr>
          <p:cNvGrpSpPr/>
          <p:nvPr/>
        </p:nvGrpSpPr>
        <p:grpSpPr>
          <a:xfrm>
            <a:off x="549930" y="2270377"/>
            <a:ext cx="199272" cy="206152"/>
            <a:chOff x="2411760" y="3708613"/>
            <a:chExt cx="206152" cy="206152"/>
          </a:xfrm>
        </p:grpSpPr>
        <p:sp>
          <p:nvSpPr>
            <p:cNvPr id="15"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6"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7" name="TextBox 3"/>
          <p:cNvSpPr txBox="1"/>
          <p:nvPr/>
        </p:nvSpPr>
        <p:spPr>
          <a:xfrm>
            <a:off x="5663380" y="513092"/>
            <a:ext cx="6623881" cy="830997"/>
          </a:xfrm>
          <a:prstGeom prst="rect">
            <a:avLst/>
          </a:prstGeom>
          <a:noFill/>
        </p:spPr>
        <p:txBody>
          <a:bodyPr wrap="square" rtlCol="0">
            <a:spAutoFit/>
          </a:bodyPr>
          <a:lstStyle/>
          <a:p>
            <a:r>
              <a:rPr kumimoji="0" lang="it-IT" altLang="ko-KR" sz="2400" b="1" i="0" u="none" strike="noStrike" kern="1200" cap="none" spc="0" normalizeH="0" baseline="0" noProof="0" dirty="0">
                <a:ln>
                  <a:noFill/>
                </a:ln>
                <a:solidFill>
                  <a:srgbClr val="F36A0D"/>
                </a:solidFill>
                <a:effectLst/>
                <a:uLnTx/>
                <a:uFillTx/>
                <a:latin typeface="Trebuchet MS" panose="020B0603020202020204" pitchFamily="34" charset="0"/>
                <a:ea typeface="맑은 고딕" panose="020B0503020000020004" pitchFamily="34" charset="-127"/>
                <a:cs typeface="Arial" pitchFamily="34" charset="0"/>
              </a:rPr>
              <a:t>Unità 2 – Ricerca su un lavoro conveniente</a:t>
            </a:r>
          </a:p>
          <a:p>
            <a:pPr algn="r"/>
            <a:endParaRPr lang="en-US" altLang="ko-KR" sz="2400" b="1" dirty="0">
              <a:solidFill>
                <a:srgbClr val="F36A0D"/>
              </a:solidFill>
              <a:latin typeface="Trebuchet MS" panose="020B0603020202020204" pitchFamily="34" charset="0"/>
              <a:cs typeface="Arial" pitchFamily="34" charset="0"/>
            </a:endParaRPr>
          </a:p>
        </p:txBody>
      </p:sp>
      <p:sp>
        <p:nvSpPr>
          <p:cNvPr id="5" name="Textfeld 4"/>
          <p:cNvSpPr txBox="1"/>
          <p:nvPr/>
        </p:nvSpPr>
        <p:spPr>
          <a:xfrm>
            <a:off x="2810029" y="5801824"/>
            <a:ext cx="9477232" cy="230832"/>
          </a:xfrm>
          <a:prstGeom prst="rect">
            <a:avLst/>
          </a:prstGeom>
          <a:noFill/>
        </p:spPr>
        <p:txBody>
          <a:bodyPr wrap="square" rtlCol="0">
            <a:spAutoFit/>
          </a:bodyPr>
          <a:lstStyle/>
          <a:p>
            <a:r>
              <a:rPr lang="de-DE" sz="900" dirty="0">
                <a:solidFill>
                  <a:schemeClr val="bg1">
                    <a:lumMod val="75000"/>
                  </a:schemeClr>
                </a:solidFill>
              </a:rPr>
              <a:t>Source: Research </a:t>
            </a:r>
            <a:r>
              <a:rPr lang="de-DE" sz="900" dirty="0" err="1">
                <a:solidFill>
                  <a:schemeClr val="bg1">
                    <a:lumMod val="75000"/>
                  </a:schemeClr>
                </a:solidFill>
              </a:rPr>
              <a:t>and</a:t>
            </a:r>
            <a:r>
              <a:rPr lang="de-DE" sz="900" dirty="0">
                <a:solidFill>
                  <a:schemeClr val="bg1">
                    <a:lumMod val="75000"/>
                  </a:schemeClr>
                </a:solidFill>
              </a:rPr>
              <a:t> </a:t>
            </a:r>
            <a:r>
              <a:rPr lang="de-DE" sz="900" dirty="0" err="1">
                <a:solidFill>
                  <a:schemeClr val="bg1">
                    <a:lumMod val="75000"/>
                  </a:schemeClr>
                </a:solidFill>
              </a:rPr>
              <a:t>content</a:t>
            </a:r>
            <a:r>
              <a:rPr lang="de-DE" sz="900" dirty="0">
                <a:solidFill>
                  <a:schemeClr val="bg1">
                    <a:lumMod val="75000"/>
                  </a:schemeClr>
                </a:solidFill>
              </a:rPr>
              <a:t> </a:t>
            </a:r>
            <a:r>
              <a:rPr lang="de-DE" sz="900" dirty="0" err="1">
                <a:solidFill>
                  <a:schemeClr val="bg1">
                    <a:lumMod val="75000"/>
                  </a:schemeClr>
                </a:solidFill>
              </a:rPr>
              <a:t>by</a:t>
            </a:r>
            <a:r>
              <a:rPr lang="de-DE" sz="900" dirty="0">
                <a:solidFill>
                  <a:schemeClr val="bg1">
                    <a:lumMod val="75000"/>
                  </a:schemeClr>
                </a:solidFill>
              </a:rPr>
              <a:t>: Denise Angélique </a:t>
            </a:r>
            <a:r>
              <a:rPr lang="de-DE" sz="900" dirty="0" err="1">
                <a:solidFill>
                  <a:schemeClr val="bg1">
                    <a:lumMod val="75000"/>
                  </a:schemeClr>
                </a:solidFill>
              </a:rPr>
              <a:t>Camenisch</a:t>
            </a:r>
            <a:r>
              <a:rPr lang="de-DE" sz="900" dirty="0">
                <a:solidFill>
                  <a:schemeClr val="bg1">
                    <a:lumMod val="75000"/>
                  </a:schemeClr>
                </a:solidFill>
              </a:rPr>
              <a:t>, Olaf  Schäfer, Isabelle Andrea  Minder, Katja </a:t>
            </a:r>
            <a:r>
              <a:rPr lang="de-DE" sz="900" dirty="0" err="1">
                <a:solidFill>
                  <a:schemeClr val="bg1">
                    <a:lumMod val="75000"/>
                  </a:schemeClr>
                </a:solidFill>
              </a:rPr>
              <a:t>Cattapan</a:t>
            </a:r>
            <a:r>
              <a:rPr lang="de-DE" sz="900" dirty="0">
                <a:solidFill>
                  <a:schemeClr val="bg1">
                    <a:lumMod val="75000"/>
                  </a:schemeClr>
                </a:solidFill>
              </a:rPr>
              <a:t>; https://link.springer.com/content/pdf/10.1007/s11553-021-00875-4.pdf</a:t>
            </a:r>
          </a:p>
        </p:txBody>
      </p:sp>
      <p:sp>
        <p:nvSpPr>
          <p:cNvPr id="13" name="CuadroTexto 34">
            <a:extLst>
              <a:ext uri="{FF2B5EF4-FFF2-40B4-BE49-F238E27FC236}">
                <a16:creationId xmlns:a16="http://schemas.microsoft.com/office/drawing/2014/main" xmlns="" id="{486A650B-1B81-458B-B55E-5B3AF64550EB}"/>
              </a:ext>
            </a:extLst>
          </p:cNvPr>
          <p:cNvSpPr txBox="1"/>
          <p:nvPr/>
        </p:nvSpPr>
        <p:spPr>
          <a:xfrm>
            <a:off x="283597" y="1344089"/>
            <a:ext cx="10496698"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US" altLang="es-ES" sz="2400" b="1" dirty="0">
                <a:solidFill>
                  <a:srgbClr val="0594A9"/>
                </a:solidFill>
                <a:latin typeface="Trebuchet MS" panose="020B0603020202020204" pitchFamily="34" charset="0"/>
                <a:cs typeface="Calibri" panose="020F0502020204030204" pitchFamily="34" charset="0"/>
              </a:rPr>
              <a:t> 3 - Scientific research concerning well-being at work – </a:t>
            </a:r>
            <a:r>
              <a:rPr lang="it-IT" altLang="es-ES" sz="2400" b="1" u="sng" dirty="0">
                <a:solidFill>
                  <a:srgbClr val="0594A9"/>
                </a:solidFill>
                <a:latin typeface="Trebuchet MS" panose="020B0603020202020204" pitchFamily="34" charset="0"/>
                <a:cs typeface="Calibri" panose="020F0502020204030204" pitchFamily="34" charset="0"/>
              </a:rPr>
              <a:t>risultati</a:t>
            </a:r>
          </a:p>
        </p:txBody>
      </p:sp>
      <p:sp>
        <p:nvSpPr>
          <p:cNvPr id="17" name="Textfeld 16"/>
          <p:cNvSpPr txBox="1"/>
          <p:nvPr/>
        </p:nvSpPr>
        <p:spPr>
          <a:xfrm>
            <a:off x="814039" y="2153337"/>
            <a:ext cx="11030771" cy="3416320"/>
          </a:xfrm>
          <a:prstGeom prst="rect">
            <a:avLst/>
          </a:prstGeom>
          <a:noFill/>
        </p:spPr>
        <p:txBody>
          <a:bodyPr wrap="square" rtlCol="0">
            <a:spAutoFit/>
          </a:bodyPr>
          <a:lstStyle/>
          <a:p>
            <a:r>
              <a:rPr lang="it-IT" dirty="0"/>
              <a:t>Un impatto significativo si identifica in...</a:t>
            </a:r>
            <a:r>
              <a:rPr lang="it-IT" b="1" dirty="0"/>
              <a:t/>
            </a:r>
            <a:br>
              <a:rPr lang="it-IT" b="1" dirty="0"/>
            </a:br>
            <a:endParaRPr lang="it-IT" b="1" dirty="0"/>
          </a:p>
          <a:p>
            <a:pPr marL="285750" indent="-285750" algn="just">
              <a:buFont typeface="Wingdings" panose="05000000000000000000" pitchFamily="2" charset="2"/>
              <a:buChar char="Ø"/>
            </a:pPr>
            <a:r>
              <a:rPr lang="it-IT" b="1" dirty="0"/>
              <a:t>Carico di lavoro: </a:t>
            </a:r>
            <a:r>
              <a:rPr lang="it-IT" dirty="0"/>
              <a:t>un </a:t>
            </a:r>
            <a:r>
              <a:rPr lang="it-IT" u="sng" dirty="0"/>
              <a:t>carico di lavoro </a:t>
            </a:r>
            <a:r>
              <a:rPr lang="it-IT" dirty="0"/>
              <a:t>maggiore è associato a </a:t>
            </a:r>
            <a:r>
              <a:rPr lang="it-IT" u="sng" dirty="0"/>
              <a:t>minore benessere </a:t>
            </a:r>
            <a:r>
              <a:rPr lang="it-IT" dirty="0"/>
              <a:t>(in particolare nei profili con compiti di gestione)</a:t>
            </a:r>
          </a:p>
          <a:p>
            <a:endParaRPr lang="de-DE" dirty="0"/>
          </a:p>
          <a:p>
            <a:pPr marL="285750" indent="-285750" algn="just">
              <a:buFont typeface="Wingdings" panose="05000000000000000000" pitchFamily="2" charset="2"/>
              <a:buChar char="Ø"/>
            </a:pPr>
            <a:r>
              <a:rPr lang="it-IT" b="1" dirty="0"/>
              <a:t>Impegno nel lavoro: </a:t>
            </a:r>
            <a:r>
              <a:rPr lang="it-IT" dirty="0"/>
              <a:t>può parzialmente compensare gli effetti negativi sul carico di lavoro grande (in particolare nei profili senza compiti di gestione), ma troppo impegno può portare a sovra-sforzo, stress e meno benessere (Sovraccarico)</a:t>
            </a:r>
            <a:r>
              <a:rPr lang="de-DE" dirty="0"/>
              <a:t/>
            </a:r>
            <a:br>
              <a:rPr lang="de-DE" dirty="0"/>
            </a:br>
            <a:endParaRPr lang="de-DE" dirty="0"/>
          </a:p>
          <a:p>
            <a:pPr marL="285750" indent="-285750" algn="just">
              <a:buFont typeface="Wingdings" panose="05000000000000000000" pitchFamily="2" charset="2"/>
              <a:buChar char="Ø"/>
            </a:pPr>
            <a:r>
              <a:rPr lang="it-IT" b="1" dirty="0"/>
              <a:t>Risorse sociali</a:t>
            </a:r>
            <a:r>
              <a:rPr lang="de-DE" b="1" dirty="0"/>
              <a:t>:</a:t>
            </a:r>
            <a:r>
              <a:rPr lang="de-DE" dirty="0"/>
              <a:t> </a:t>
            </a:r>
            <a:r>
              <a:rPr lang="it-IT" dirty="0"/>
              <a:t>una rilevanza relativamente bassa rispetto ad altri fattori legati al lavoro. Solo quando i problemi con le relazioni sociali sul lavoro si verificano in combinazione con un elevato carico di lavoro o un basso impegno lavorativo, il benessere diminuisce significativamente</a:t>
            </a:r>
            <a:endParaRPr lang="de-DE" dirty="0"/>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19" name="Immagin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246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599895" y="2447239"/>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50576" y="2368980"/>
            <a:ext cx="5500672" cy="939621"/>
            <a:chOff x="5865235" y="1765988"/>
            <a:chExt cx="3647182" cy="939621"/>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Le 4 aree di influenza per un posto di lavoro salutare</a:t>
              </a: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646331"/>
            </a:xfrm>
            <a:prstGeom prst="rect">
              <a:avLst/>
            </a:prstGeom>
            <a:noFill/>
          </p:spPr>
          <p:txBody>
            <a:bodyPr wrap="square" rtlCol="0">
              <a:spAutoFit/>
            </a:bodyPr>
            <a:lstStyle/>
            <a:p>
              <a:pPr algn="just"/>
              <a:r>
                <a:rPr lang="it-IT" altLang="ko-KR" sz="1200" dirty="0">
                  <a:solidFill>
                    <a:schemeClr val="tx1">
                      <a:lumMod val="75000"/>
                      <a:lumOff val="25000"/>
                    </a:schemeClr>
                  </a:solidFill>
                </a:rPr>
                <a:t>Per creare un luogo di lavoro sano, un'impresa deve considerare le aree di influenza in cui le azioni possono avere luogo al meglio e i processi più efficaci con cui datori di lavoro e lavoratori possono agire. </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599895" y="3824778"/>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50576" y="3746521"/>
            <a:ext cx="5500672" cy="1124287"/>
            <a:chOff x="5865235" y="2880785"/>
            <a:chExt cx="3647182" cy="1124287"/>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Modello OMS per un posto di lavoro salutare - Processo</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830997"/>
            </a:xfrm>
            <a:prstGeom prst="rect">
              <a:avLst/>
            </a:prstGeom>
            <a:noFill/>
          </p:spPr>
          <p:txBody>
            <a:bodyPr wrap="square" rtlCol="0">
              <a:spAutoFit/>
            </a:bodyPr>
            <a:lstStyle/>
            <a:p>
              <a:pPr algn="just"/>
              <a:r>
                <a:rPr lang="it-IT" altLang="ko-KR" sz="1200" dirty="0">
                  <a:solidFill>
                    <a:schemeClr val="tx1">
                      <a:lumMod val="75000"/>
                      <a:lumOff val="25000"/>
                    </a:schemeClr>
                  </a:solidFill>
                </a:rPr>
                <a:t>Il modello OMS è un processo organizzativo di "miglioramento continuo" che assicura che un programma di salute, sicurezza e benessere soddisfi i bisogni di tutti gli interessati e sia sostenibile nel tempo.</a:t>
              </a:r>
            </a:p>
            <a:p>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9" name="TextBox 3"/>
          <p:cNvSpPr txBox="1"/>
          <p:nvPr/>
        </p:nvSpPr>
        <p:spPr>
          <a:xfrm>
            <a:off x="1045182" y="3252057"/>
            <a:ext cx="3990687" cy="523220"/>
          </a:xfrm>
          <a:prstGeom prst="rect">
            <a:avLst/>
          </a:prstGeom>
          <a:noFill/>
        </p:spPr>
        <p:txBody>
          <a:bodyPr wrap="square" rtlCol="0">
            <a:spAutoFit/>
          </a:bodyPr>
          <a:lstStyle/>
          <a:p>
            <a:r>
              <a:rPr lang="en-US" altLang="ko-KR" sz="2800" b="1" dirty="0">
                <a:solidFill>
                  <a:srgbClr val="0594A9"/>
                </a:solidFill>
                <a:latin typeface="Trebuchet MS" panose="020B0603020202020204" pitchFamily="34" charset="0"/>
                <a:cs typeface="Arial" pitchFamily="34" charset="0"/>
              </a:rPr>
              <a:t> </a:t>
            </a:r>
            <a:r>
              <a:rPr lang="it-IT" altLang="ko-KR" sz="2800" b="1" dirty="0">
                <a:solidFill>
                  <a:srgbClr val="0594A9"/>
                </a:solidFill>
                <a:latin typeface="Trebuchet MS" panose="020B0603020202020204" pitchFamily="34" charset="0"/>
                <a:cs typeface="Arial" pitchFamily="34" charset="0"/>
              </a:rPr>
              <a:t>Sezioni</a:t>
            </a:r>
            <a:r>
              <a:rPr lang="en-US" altLang="ko-KR" sz="2800" b="1" dirty="0">
                <a:solidFill>
                  <a:srgbClr val="0594A9"/>
                </a:solidFill>
                <a:latin typeface="Trebuchet MS" panose="020B0603020202020204" pitchFamily="34" charset="0"/>
                <a:cs typeface="Arial" pitchFamily="34" charset="0"/>
              </a:rPr>
              <a:t> 1-2</a:t>
            </a:r>
            <a:endParaRPr lang="en-US" altLang="ko-KR" sz="2000" b="1" dirty="0">
              <a:solidFill>
                <a:srgbClr val="0594A9"/>
              </a:solidFill>
              <a:latin typeface="Trebuchet MS" panose="020B0603020202020204" pitchFamily="34" charset="0"/>
              <a:cs typeface="Arial" pitchFamily="34" charset="0"/>
            </a:endParaRPr>
          </a:p>
        </p:txBody>
      </p:sp>
      <p:sp>
        <p:nvSpPr>
          <p:cNvPr id="48" name="TextBox 3"/>
          <p:cNvSpPr txBox="1"/>
          <p:nvPr/>
        </p:nvSpPr>
        <p:spPr>
          <a:xfrm>
            <a:off x="4924920" y="115237"/>
            <a:ext cx="7666100" cy="1446550"/>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3 – Raccomandazioni dell’OMS per il benessere a lavoro </a:t>
            </a:r>
          </a:p>
          <a:p>
            <a:endParaRPr lang="en-US" altLang="ko-KR" sz="2400" b="1" dirty="0">
              <a:solidFill>
                <a:srgbClr val="F36A0D"/>
              </a:solidFill>
              <a:latin typeface="Trebuchet MS" panose="020B0603020202020204" pitchFamily="34" charset="0"/>
              <a:cs typeface="Arial" pitchFamily="34" charset="0"/>
            </a:endParaRPr>
          </a:p>
        </p:txBody>
      </p:sp>
      <p:sp>
        <p:nvSpPr>
          <p:cNvPr id="2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4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41" name="Immagine 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988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7">
            <a:extLst>
              <a:ext uri="{FF2B5EF4-FFF2-40B4-BE49-F238E27FC236}">
                <a16:creationId xmlns:a16="http://schemas.microsoft.com/office/drawing/2014/main" xmlns="" id="{782DAF2F-8C89-449F-B438-A126EC6F5EDD}"/>
              </a:ext>
            </a:extLst>
          </p:cNvPr>
          <p:cNvGrpSpPr/>
          <p:nvPr/>
        </p:nvGrpSpPr>
        <p:grpSpPr>
          <a:xfrm>
            <a:off x="670580" y="3941838"/>
            <a:ext cx="199272" cy="206152"/>
            <a:chOff x="2411760" y="3708613"/>
            <a:chExt cx="206152" cy="206152"/>
          </a:xfrm>
        </p:grpSpPr>
        <p:sp>
          <p:nvSpPr>
            <p:cNvPr id="15"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9"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9" name="Textfeld 8"/>
          <p:cNvSpPr txBox="1"/>
          <p:nvPr/>
        </p:nvSpPr>
        <p:spPr>
          <a:xfrm>
            <a:off x="4784257" y="6199145"/>
            <a:ext cx="7590003" cy="215444"/>
          </a:xfrm>
          <a:prstGeom prst="rect">
            <a:avLst/>
          </a:prstGeom>
          <a:noFill/>
        </p:spPr>
        <p:txBody>
          <a:bodyPr wrap="square" rtlCol="0">
            <a:spAutoFit/>
          </a:bodyPr>
          <a:lstStyle/>
          <a:p>
            <a:r>
              <a:rPr lang="de-DE" sz="800" dirty="0">
                <a:solidFill>
                  <a:schemeClr val="bg1">
                    <a:lumMod val="75000"/>
                  </a:schemeClr>
                </a:solidFill>
              </a:rPr>
              <a:t>Source: </a:t>
            </a:r>
            <a:r>
              <a:rPr lang="de-DE" sz="800" dirty="0" err="1">
                <a:solidFill>
                  <a:schemeClr val="bg1">
                    <a:lumMod val="75000"/>
                  </a:schemeClr>
                </a:solidFill>
              </a:rPr>
              <a:t>MDDrPH</a:t>
            </a:r>
            <a:r>
              <a:rPr lang="de-DE" sz="800" dirty="0">
                <a:solidFill>
                  <a:schemeClr val="bg1">
                    <a:lumMod val="75000"/>
                  </a:schemeClr>
                </a:solidFill>
              </a:rPr>
              <a:t> </a:t>
            </a:r>
            <a:r>
              <a:rPr lang="de-DE" sz="800" dirty="0" err="1">
                <a:solidFill>
                  <a:schemeClr val="bg1">
                    <a:lumMod val="75000"/>
                  </a:schemeClr>
                </a:solidFill>
              </a:rPr>
              <a:t>Rokho</a:t>
            </a:r>
            <a:r>
              <a:rPr lang="de-DE" sz="800" dirty="0">
                <a:solidFill>
                  <a:schemeClr val="bg1">
                    <a:lumMod val="75000"/>
                  </a:schemeClr>
                </a:solidFill>
              </a:rPr>
              <a:t> Kim, https://www.hsl.gov.uk/media/202146/5_kim_who.pdf; https://www.who.int/occupational_health/publications/healthy_workplaces_model.pdf </a:t>
            </a:r>
          </a:p>
        </p:txBody>
      </p:sp>
      <p:graphicFrame>
        <p:nvGraphicFramePr>
          <p:cNvPr id="3" name="Diagramm 2"/>
          <p:cNvGraphicFramePr/>
          <p:nvPr>
            <p:extLst>
              <p:ext uri="{D42A27DB-BD31-4B8C-83A1-F6EECF244321}">
                <p14:modId xmlns:p14="http://schemas.microsoft.com/office/powerpoint/2010/main" val="3778336405"/>
              </p:ext>
            </p:extLst>
          </p:nvPr>
        </p:nvGraphicFramePr>
        <p:xfrm>
          <a:off x="1246269" y="2032689"/>
          <a:ext cx="9000564" cy="4166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uadroTexto 34">
            <a:extLst>
              <a:ext uri="{FF2B5EF4-FFF2-40B4-BE49-F238E27FC236}">
                <a16:creationId xmlns:a16="http://schemas.microsoft.com/office/drawing/2014/main" xmlns="" id="{486A650B-1B81-458B-B55E-5B3AF64550EB}"/>
              </a:ext>
            </a:extLst>
          </p:cNvPr>
          <p:cNvSpPr txBox="1"/>
          <p:nvPr/>
        </p:nvSpPr>
        <p:spPr>
          <a:xfrm>
            <a:off x="283596" y="1344089"/>
            <a:ext cx="10905771"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US" altLang="es-ES" sz="2400" b="1" dirty="0">
                <a:solidFill>
                  <a:srgbClr val="0594A9"/>
                </a:solidFill>
                <a:latin typeface="Trebuchet MS" panose="020B0603020202020204" pitchFamily="34" charset="0"/>
                <a:cs typeface="Calibri" panose="020F0502020204030204" pitchFamily="34" charset="0"/>
              </a:rPr>
              <a:t> 1 - </a:t>
            </a:r>
            <a:r>
              <a:rPr lang="it-IT" altLang="es-ES" sz="2400" b="1" dirty="0">
                <a:solidFill>
                  <a:srgbClr val="0594A9"/>
                </a:solidFill>
                <a:latin typeface="Trebuchet MS" panose="020B0603020202020204" pitchFamily="34" charset="0"/>
                <a:cs typeface="Calibri" panose="020F0502020204030204" pitchFamily="34" charset="0"/>
              </a:rPr>
              <a:t>Le 4 aree di influenza per un posto di lavoro salutare</a:t>
            </a:r>
          </a:p>
        </p:txBody>
      </p:sp>
      <p:sp>
        <p:nvSpPr>
          <p:cNvPr id="13" name="TextBox 3"/>
          <p:cNvSpPr txBox="1"/>
          <p:nvPr/>
        </p:nvSpPr>
        <p:spPr>
          <a:xfrm>
            <a:off x="4966519" y="128371"/>
            <a:ext cx="7225481" cy="1446550"/>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3 – Raccomandazioni dell’OMS per il benessere a lavoro </a:t>
            </a:r>
          </a:p>
          <a:p>
            <a:pPr algn="r"/>
            <a:endParaRPr lang="en-US" altLang="ko-KR" sz="2400" b="1" dirty="0">
              <a:solidFill>
                <a:srgbClr val="F36A0D"/>
              </a:solidFill>
              <a:latin typeface="Trebuchet MS" panose="020B0603020202020204" pitchFamily="34" charset="0"/>
              <a:cs typeface="Arial" pitchFamily="34" charset="0"/>
            </a:endParaRPr>
          </a:p>
        </p:txBody>
      </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18" name="Immagin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282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55858" y="1522648"/>
            <a:ext cx="4410635" cy="4410635"/>
          </a:xfrm>
          <a:prstGeom prst="rect">
            <a:avLst/>
          </a:prstGeom>
        </p:spPr>
      </p:pic>
      <p:grpSp>
        <p:nvGrpSpPr>
          <p:cNvPr id="19" name="Group 33">
            <a:extLst>
              <a:ext uri="{FF2B5EF4-FFF2-40B4-BE49-F238E27FC236}">
                <a16:creationId xmlns:a16="http://schemas.microsoft.com/office/drawing/2014/main" xmlns="" id="{8BE2F911-DB9A-40CA-BD2A-97F23CDE284A}"/>
              </a:ext>
            </a:extLst>
          </p:cNvPr>
          <p:cNvGrpSpPr/>
          <p:nvPr/>
        </p:nvGrpSpPr>
        <p:grpSpPr>
          <a:xfrm>
            <a:off x="406489" y="2335368"/>
            <a:ext cx="199272" cy="206152"/>
            <a:chOff x="2411760" y="3708613"/>
            <a:chExt cx="206152" cy="206152"/>
          </a:xfrm>
        </p:grpSpPr>
        <p:sp>
          <p:nvSpPr>
            <p:cNvPr id="20"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1"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670599" y="2253237"/>
            <a:ext cx="7331158" cy="3416320"/>
          </a:xfrm>
          <a:prstGeom prst="rect">
            <a:avLst/>
          </a:prstGeom>
          <a:noFill/>
        </p:spPr>
        <p:txBody>
          <a:bodyPr wrap="square" rtlCol="0">
            <a:spAutoFit/>
          </a:bodyPr>
          <a:lstStyle/>
          <a:p>
            <a:r>
              <a:rPr lang="it-IT" dirty="0"/>
              <a:t>Il modello dell'ambiente di lavoro sano consiste in un processo di progetto in 8 fasi</a:t>
            </a:r>
            <a:r>
              <a:rPr lang="en-US" dirty="0"/>
              <a:t>:</a:t>
            </a:r>
          </a:p>
          <a:p>
            <a:endParaRPr lang="en-US" dirty="0"/>
          </a:p>
          <a:p>
            <a:pPr marL="342900" indent="-342900" algn="just">
              <a:buFont typeface="+mj-lt"/>
              <a:buAutoNum type="arabicPeriod"/>
            </a:pPr>
            <a:r>
              <a:rPr lang="en-US" dirty="0"/>
              <a:t> </a:t>
            </a:r>
            <a:r>
              <a:rPr lang="it-IT" b="1" dirty="0"/>
              <a:t>Mobilitare </a:t>
            </a:r>
            <a:r>
              <a:rPr lang="it-IT" dirty="0"/>
              <a:t>gli stakeholders per ottenere support e risorse necessarie    </a:t>
            </a:r>
            <a:r>
              <a:rPr lang="it-IT" b="1" dirty="0"/>
              <a:t>Creare </a:t>
            </a:r>
            <a:r>
              <a:rPr lang="it-IT" dirty="0"/>
              <a:t>un working group rappresentativo degli stakeholders</a:t>
            </a:r>
          </a:p>
          <a:p>
            <a:pPr marL="342900" indent="-342900" algn="just">
              <a:buFont typeface="+mj-lt"/>
              <a:buAutoNum type="arabicPeriod"/>
            </a:pPr>
            <a:r>
              <a:rPr lang="it-IT" dirty="0"/>
              <a:t> </a:t>
            </a:r>
            <a:r>
              <a:rPr lang="it-IT" b="1" dirty="0"/>
              <a:t>Analizzare </a:t>
            </a:r>
            <a:r>
              <a:rPr lang="it-IT" dirty="0"/>
              <a:t>il contesto e i bisogni raccogliendo dati quantitativi e qualitativi per capire i problemi</a:t>
            </a:r>
          </a:p>
          <a:p>
            <a:pPr marL="342900" indent="-342900" algn="just">
              <a:buFont typeface="+mj-lt"/>
              <a:buAutoNum type="arabicPeriod"/>
            </a:pPr>
            <a:r>
              <a:rPr lang="en-US" dirty="0"/>
              <a:t> </a:t>
            </a:r>
            <a:r>
              <a:rPr lang="it-IT" dirty="0"/>
              <a:t>identificare le </a:t>
            </a:r>
            <a:r>
              <a:rPr lang="it-IT" b="1" dirty="0"/>
              <a:t>priorità</a:t>
            </a:r>
            <a:r>
              <a:rPr lang="it-IT" dirty="0"/>
              <a:t> per azione </a:t>
            </a:r>
          </a:p>
          <a:p>
            <a:pPr marL="342900" indent="-342900" algn="just">
              <a:buFont typeface="+mj-lt"/>
              <a:buAutoNum type="arabicPeriod"/>
            </a:pPr>
            <a:r>
              <a:rPr lang="en-US" dirty="0"/>
              <a:t> </a:t>
            </a:r>
            <a:r>
              <a:rPr lang="it-IT" b="1" dirty="0"/>
              <a:t>Pianificare</a:t>
            </a:r>
            <a:r>
              <a:rPr lang="it-IT" dirty="0"/>
              <a:t> un programma o un progetto</a:t>
            </a:r>
          </a:p>
          <a:p>
            <a:pPr marL="342900" indent="-342900" algn="just">
              <a:buFont typeface="+mj-lt"/>
              <a:buAutoNum type="arabicPeriod"/>
            </a:pPr>
            <a:r>
              <a:rPr lang="it-IT" dirty="0"/>
              <a:t> </a:t>
            </a:r>
            <a:r>
              <a:rPr lang="it-IT" b="1" dirty="0"/>
              <a:t>Portare a termine</a:t>
            </a:r>
            <a:r>
              <a:rPr lang="it-IT" dirty="0"/>
              <a:t> le attività pianificate</a:t>
            </a:r>
          </a:p>
          <a:p>
            <a:pPr marL="342900" indent="-342900" algn="just">
              <a:buFont typeface="+mj-lt"/>
              <a:buAutoNum type="arabicPeriod"/>
            </a:pPr>
            <a:r>
              <a:rPr lang="it-IT" dirty="0"/>
              <a:t> </a:t>
            </a:r>
            <a:r>
              <a:rPr lang="it-IT" b="1" dirty="0"/>
              <a:t>Valutare</a:t>
            </a:r>
            <a:r>
              <a:rPr lang="it-IT" dirty="0"/>
              <a:t> ciò che si è raggiunto – prodotti e cambi – </a:t>
            </a:r>
          </a:p>
          <a:p>
            <a:pPr marL="342900" indent="-342900" algn="just">
              <a:buFont typeface="+mj-lt"/>
              <a:buAutoNum type="arabicPeriod"/>
            </a:pPr>
            <a:r>
              <a:rPr lang="it-IT" dirty="0"/>
              <a:t> </a:t>
            </a:r>
            <a:r>
              <a:rPr lang="it-IT" b="1" dirty="0"/>
              <a:t>Migliorare</a:t>
            </a:r>
            <a:r>
              <a:rPr lang="it-IT" dirty="0"/>
              <a:t> il programma o Progetto sulla base dei risultati ottenuti</a:t>
            </a:r>
            <a:endParaRPr lang="it-IT" b="1" dirty="0"/>
          </a:p>
        </p:txBody>
      </p:sp>
      <p:sp>
        <p:nvSpPr>
          <p:cNvPr id="9" name="Textfeld 8"/>
          <p:cNvSpPr txBox="1"/>
          <p:nvPr/>
        </p:nvSpPr>
        <p:spPr>
          <a:xfrm>
            <a:off x="4336483" y="6111842"/>
            <a:ext cx="7730010" cy="215444"/>
          </a:xfrm>
          <a:prstGeom prst="rect">
            <a:avLst/>
          </a:prstGeom>
          <a:noFill/>
        </p:spPr>
        <p:txBody>
          <a:bodyPr wrap="square" rtlCol="0">
            <a:spAutoFit/>
          </a:bodyPr>
          <a:lstStyle/>
          <a:p>
            <a:r>
              <a:rPr lang="de-DE" sz="800" dirty="0">
                <a:solidFill>
                  <a:schemeClr val="bg1">
                    <a:lumMod val="75000"/>
                  </a:schemeClr>
                </a:solidFill>
              </a:rPr>
              <a:t>Source: https://www.who.int/occupational_health/publications/healthy_workplaces_model.pdf;  </a:t>
            </a:r>
            <a:r>
              <a:rPr lang="de-DE" sz="800" dirty="0" err="1">
                <a:solidFill>
                  <a:schemeClr val="bg1">
                    <a:lumMod val="75000"/>
                  </a:schemeClr>
                </a:solidFill>
              </a:rPr>
              <a:t>MDDrPH</a:t>
            </a:r>
            <a:r>
              <a:rPr lang="de-DE" sz="800" dirty="0">
                <a:solidFill>
                  <a:schemeClr val="bg1">
                    <a:lumMod val="75000"/>
                  </a:schemeClr>
                </a:solidFill>
              </a:rPr>
              <a:t> </a:t>
            </a:r>
            <a:r>
              <a:rPr lang="de-DE" sz="800" dirty="0" err="1">
                <a:solidFill>
                  <a:schemeClr val="bg1">
                    <a:lumMod val="75000"/>
                  </a:schemeClr>
                </a:solidFill>
              </a:rPr>
              <a:t>Rokho</a:t>
            </a:r>
            <a:r>
              <a:rPr lang="de-DE" sz="800" dirty="0">
                <a:solidFill>
                  <a:schemeClr val="bg1">
                    <a:lumMod val="75000"/>
                  </a:schemeClr>
                </a:solidFill>
              </a:rPr>
              <a:t> Kim, https://www.hsl.gov.uk/media/202146/5_kim_who.pdf</a:t>
            </a:r>
          </a:p>
        </p:txBody>
      </p:sp>
      <p:sp>
        <p:nvSpPr>
          <p:cNvPr id="6" name="Textfeld 5"/>
          <p:cNvSpPr txBox="1"/>
          <p:nvPr/>
        </p:nvSpPr>
        <p:spPr>
          <a:xfrm>
            <a:off x="7575109" y="5933283"/>
            <a:ext cx="4374184" cy="215444"/>
          </a:xfrm>
          <a:prstGeom prst="rect">
            <a:avLst/>
          </a:prstGeom>
          <a:noFill/>
        </p:spPr>
        <p:txBody>
          <a:bodyPr wrap="square" rtlCol="0">
            <a:spAutoFit/>
          </a:bodyPr>
          <a:lstStyle/>
          <a:p>
            <a:r>
              <a:rPr lang="de-DE" sz="800" dirty="0">
                <a:solidFill>
                  <a:schemeClr val="bg1">
                    <a:lumMod val="75000"/>
                  </a:schemeClr>
                </a:solidFill>
              </a:rPr>
              <a:t>Picture 4. https://www.who.int/occupational_health/publications/healthy_workplaces_model.pdf</a:t>
            </a:r>
          </a:p>
        </p:txBody>
      </p:sp>
      <p:sp>
        <p:nvSpPr>
          <p:cNvPr id="12" name="CuadroTexto 34">
            <a:extLst>
              <a:ext uri="{FF2B5EF4-FFF2-40B4-BE49-F238E27FC236}">
                <a16:creationId xmlns:a16="http://schemas.microsoft.com/office/drawing/2014/main" xmlns="" id="{486A650B-1B81-458B-B55E-5B3AF64550EB}"/>
              </a:ext>
            </a:extLst>
          </p:cNvPr>
          <p:cNvSpPr txBox="1"/>
          <p:nvPr/>
        </p:nvSpPr>
        <p:spPr>
          <a:xfrm>
            <a:off x="283596" y="1344089"/>
            <a:ext cx="10905771" cy="830997"/>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US" altLang="es-ES" sz="2400" b="1" dirty="0">
                <a:solidFill>
                  <a:srgbClr val="0594A9"/>
                </a:solidFill>
                <a:latin typeface="Trebuchet MS" panose="020B0603020202020204" pitchFamily="34" charset="0"/>
                <a:cs typeface="Calibri" panose="020F0502020204030204" pitchFamily="34" charset="0"/>
              </a:rPr>
              <a:t> 2 - </a:t>
            </a:r>
            <a:r>
              <a:rPr lang="it-IT" altLang="es-ES" sz="2400" b="1" dirty="0">
                <a:solidFill>
                  <a:srgbClr val="0594A9"/>
                </a:solidFill>
                <a:latin typeface="Trebuchet MS" panose="020B0603020202020204" pitchFamily="34" charset="0"/>
                <a:cs typeface="Calibri" panose="020F0502020204030204" pitchFamily="34" charset="0"/>
              </a:rPr>
              <a:t>Modello OMS per un posto di lavoro salutare </a:t>
            </a:r>
            <a:r>
              <a:rPr lang="en-US" altLang="es-ES" sz="2400" b="1" dirty="0">
                <a:solidFill>
                  <a:srgbClr val="0594A9"/>
                </a:solidFill>
                <a:latin typeface="Trebuchet MS" panose="020B0603020202020204" pitchFamily="34" charset="0"/>
                <a:cs typeface="Calibri" panose="020F0502020204030204" pitchFamily="34" charset="0"/>
              </a:rPr>
              <a:t>- </a:t>
            </a:r>
            <a:r>
              <a:rPr lang="it-IT" altLang="es-ES" sz="2400" b="1" dirty="0">
                <a:solidFill>
                  <a:srgbClr val="0594A9"/>
                </a:solidFill>
                <a:latin typeface="Trebuchet MS" panose="020B0603020202020204" pitchFamily="34" charset="0"/>
                <a:cs typeface="Calibri" panose="020F0502020204030204" pitchFamily="34" charset="0"/>
              </a:rPr>
              <a:t>Processo</a:t>
            </a:r>
          </a:p>
          <a:p>
            <a:pPr>
              <a:defRPr/>
            </a:pPr>
            <a:endParaRPr lang="en-US" altLang="es-ES" sz="2400" b="1" dirty="0">
              <a:solidFill>
                <a:srgbClr val="0594A9"/>
              </a:solidFill>
              <a:latin typeface="Trebuchet MS" panose="020B0603020202020204" pitchFamily="34" charset="0"/>
              <a:cs typeface="Calibri" panose="020F0502020204030204" pitchFamily="34" charset="0"/>
            </a:endParaRPr>
          </a:p>
        </p:txBody>
      </p:sp>
      <p:sp>
        <p:nvSpPr>
          <p:cNvPr id="15" name="TextBox 3"/>
          <p:cNvSpPr txBox="1"/>
          <p:nvPr/>
        </p:nvSpPr>
        <p:spPr>
          <a:xfrm>
            <a:off x="5063613" y="63214"/>
            <a:ext cx="7246374" cy="1077218"/>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3 – Raccomandazioni dell’OMS per il benessere a lavoro </a:t>
            </a:r>
          </a:p>
        </p:txBody>
      </p:sp>
      <p:sp>
        <p:nvSpPr>
          <p:cNvPr id="1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17" name="Immagin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081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39">
            <a:extLst>
              <a:ext uri="{FF2B5EF4-FFF2-40B4-BE49-F238E27FC236}">
                <a16:creationId xmlns:a16="http://schemas.microsoft.com/office/drawing/2014/main" xmlns="" id="{FA6E2EA0-6E66-4A2D-A0FF-7A7C34C30A55}"/>
              </a:ext>
            </a:extLst>
          </p:cNvPr>
          <p:cNvGrpSpPr/>
          <p:nvPr/>
        </p:nvGrpSpPr>
        <p:grpSpPr>
          <a:xfrm>
            <a:off x="6633650" y="4419868"/>
            <a:ext cx="199272" cy="206152"/>
            <a:chOff x="2411760" y="3708613"/>
            <a:chExt cx="206152" cy="206152"/>
          </a:xfrm>
        </p:grpSpPr>
        <p:sp>
          <p:nvSpPr>
            <p:cNvPr id="48"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50"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6" name="TextBox 15">
            <a:extLst>
              <a:ext uri="{FF2B5EF4-FFF2-40B4-BE49-F238E27FC236}">
                <a16:creationId xmlns:a16="http://schemas.microsoft.com/office/drawing/2014/main" xmlns="" id="{B5BCDA68-AF2B-4555-9578-3ED4D8809AA4}"/>
              </a:ext>
            </a:extLst>
          </p:cNvPr>
          <p:cNvSpPr txBox="1"/>
          <p:nvPr/>
        </p:nvSpPr>
        <p:spPr>
          <a:xfrm>
            <a:off x="2387754" y="3141626"/>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160740" y="3141626"/>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103279" y="2215691"/>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6624690" y="3219885"/>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2" name="TextBox 31">
            <a:extLst>
              <a:ext uri="{FF2B5EF4-FFF2-40B4-BE49-F238E27FC236}">
                <a16:creationId xmlns:a16="http://schemas.microsoft.com/office/drawing/2014/main" xmlns="" id="{66C749B0-2A01-46AC-992D-FE0D8434A460}"/>
              </a:ext>
            </a:extLst>
          </p:cNvPr>
          <p:cNvSpPr txBox="1"/>
          <p:nvPr/>
        </p:nvSpPr>
        <p:spPr>
          <a:xfrm>
            <a:off x="6884331" y="3190977"/>
            <a:ext cx="550067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Salario e bonus</a:t>
            </a: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6624690" y="3839764"/>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8" name="TextBox 37">
            <a:extLst>
              <a:ext uri="{FF2B5EF4-FFF2-40B4-BE49-F238E27FC236}">
                <a16:creationId xmlns:a16="http://schemas.microsoft.com/office/drawing/2014/main" xmlns="" id="{2486FB4F-D81D-4A94-BB5A-C3912A5A87A8}"/>
              </a:ext>
            </a:extLst>
          </p:cNvPr>
          <p:cNvSpPr txBox="1"/>
          <p:nvPr/>
        </p:nvSpPr>
        <p:spPr>
          <a:xfrm>
            <a:off x="6875371" y="3761507"/>
            <a:ext cx="550067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Sconfiggere la monotonia del lavoro</a:t>
            </a:r>
          </a:p>
        </p:txBody>
      </p:sp>
      <p:sp>
        <p:nvSpPr>
          <p:cNvPr id="54" name="Rounded Rectangle 6">
            <a:extLst>
              <a:ext uri="{FF2B5EF4-FFF2-40B4-BE49-F238E27FC236}">
                <a16:creationId xmlns:a16="http://schemas.microsoft.com/office/drawing/2014/main" xmlns="" id="{1406BFB7-DFEC-4110-9D27-1E8B2FC3441C}"/>
              </a:ext>
            </a:extLst>
          </p:cNvPr>
          <p:cNvSpPr/>
          <p:nvPr/>
        </p:nvSpPr>
        <p:spPr>
          <a:xfrm>
            <a:off x="2486863" y="2564482"/>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85278" y="3269162"/>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9" name="TextBox 3"/>
          <p:cNvSpPr txBox="1"/>
          <p:nvPr/>
        </p:nvSpPr>
        <p:spPr>
          <a:xfrm>
            <a:off x="1107935" y="2736363"/>
            <a:ext cx="3990687" cy="523220"/>
          </a:xfrm>
          <a:prstGeom prst="rect">
            <a:avLst/>
          </a:prstGeom>
          <a:noFill/>
        </p:spPr>
        <p:txBody>
          <a:bodyPr wrap="square" rtlCol="0">
            <a:spAutoFit/>
          </a:bodyPr>
          <a:lstStyle/>
          <a:p>
            <a:r>
              <a:rPr lang="it-IT" altLang="ko-KR" sz="2800" b="1" dirty="0">
                <a:solidFill>
                  <a:srgbClr val="0594A9"/>
                </a:solidFill>
                <a:latin typeface="Trebuchet MS" panose="020B0603020202020204" pitchFamily="34" charset="0"/>
                <a:cs typeface="Arial" pitchFamily="34" charset="0"/>
              </a:rPr>
              <a:t>Sezioni</a:t>
            </a:r>
            <a:r>
              <a:rPr lang="en-US" altLang="ko-KR" sz="2800" b="1" dirty="0">
                <a:solidFill>
                  <a:srgbClr val="0594A9"/>
                </a:solidFill>
                <a:latin typeface="Trebuchet MS" panose="020B0603020202020204" pitchFamily="34" charset="0"/>
                <a:cs typeface="Arial" pitchFamily="34" charset="0"/>
              </a:rPr>
              <a:t> 1-3</a:t>
            </a:r>
            <a:endParaRPr lang="en-US" altLang="ko-KR" sz="2000" b="1" dirty="0">
              <a:solidFill>
                <a:srgbClr val="0594A9"/>
              </a:solidFill>
              <a:latin typeface="Trebuchet MS" panose="020B0603020202020204" pitchFamily="34" charset="0"/>
              <a:cs typeface="Arial" pitchFamily="34" charset="0"/>
            </a:endParaRPr>
          </a:p>
        </p:txBody>
      </p:sp>
      <p:sp>
        <p:nvSpPr>
          <p:cNvPr id="49" name="TextBox 3"/>
          <p:cNvSpPr txBox="1"/>
          <p:nvPr/>
        </p:nvSpPr>
        <p:spPr>
          <a:xfrm>
            <a:off x="5876104" y="134291"/>
            <a:ext cx="6499939" cy="1077218"/>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4 – Strumenti per migliorare il benessere a lavoro</a:t>
            </a:r>
            <a:endParaRPr lang="it-IT" altLang="ko-KR" sz="2400" b="1" dirty="0">
              <a:solidFill>
                <a:srgbClr val="F36A0D"/>
              </a:solidFill>
              <a:latin typeface="Trebuchet MS" panose="020B0603020202020204" pitchFamily="34" charset="0"/>
              <a:cs typeface="Arial" pitchFamily="34" charset="0"/>
            </a:endParaRPr>
          </a:p>
        </p:txBody>
      </p:sp>
      <p:sp>
        <p:nvSpPr>
          <p:cNvPr id="43" name="TextBox 37">
            <a:extLst>
              <a:ext uri="{FF2B5EF4-FFF2-40B4-BE49-F238E27FC236}">
                <a16:creationId xmlns:a16="http://schemas.microsoft.com/office/drawing/2014/main" xmlns="" id="{2486FB4F-D81D-4A94-BB5A-C3912A5A87A8}"/>
              </a:ext>
            </a:extLst>
          </p:cNvPr>
          <p:cNvSpPr txBox="1"/>
          <p:nvPr/>
        </p:nvSpPr>
        <p:spPr>
          <a:xfrm>
            <a:off x="6884331" y="4341611"/>
            <a:ext cx="550067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Premi in più</a:t>
            </a:r>
          </a:p>
        </p:txBody>
      </p:sp>
      <p:sp>
        <p:nvSpPr>
          <p:cNvPr id="2" name="Textfeld 1">
            <a:extLst>
              <a:ext uri="{FF2B5EF4-FFF2-40B4-BE49-F238E27FC236}">
                <a16:creationId xmlns:a16="http://schemas.microsoft.com/office/drawing/2014/main" xmlns="" id="{DCFA736D-FB46-4BC3-9592-A5B873809EE8}"/>
              </a:ext>
            </a:extLst>
          </p:cNvPr>
          <p:cNvSpPr txBox="1"/>
          <p:nvPr/>
        </p:nvSpPr>
        <p:spPr>
          <a:xfrm>
            <a:off x="1107934" y="3405948"/>
            <a:ext cx="4236937" cy="1754326"/>
          </a:xfrm>
          <a:prstGeom prst="rect">
            <a:avLst/>
          </a:prstGeom>
          <a:noFill/>
        </p:spPr>
        <p:txBody>
          <a:bodyPr wrap="square" rtlCol="0">
            <a:spAutoFit/>
          </a:bodyPr>
          <a:lstStyle/>
          <a:p>
            <a:pPr algn="just"/>
            <a:r>
              <a:rPr lang="it-IT" dirty="0">
                <a:latin typeface="Calibri" panose="020F0502020204030204" pitchFamily="34" charset="0"/>
                <a:cs typeface="Calibri" panose="020F0502020204030204" pitchFamily="34" charset="0"/>
              </a:rPr>
              <a:t>Le imprese non possono più limitarsi a garantire il benessere dei dipendenti attraverso bonus e aumenti di stipendio, ma devono anche mettere in atto iniziative per prendersi cura della sfera psico-fisica del dipendente</a:t>
            </a:r>
            <a:r>
              <a:rPr lang="en-US" dirty="0">
                <a:latin typeface="Calibri" panose="020F0502020204030204" pitchFamily="34" charset="0"/>
                <a:cs typeface="Calibri" panose="020F0502020204030204" pitchFamily="34" charset="0"/>
              </a:rPr>
              <a:t>.</a:t>
            </a:r>
            <a:endParaRPr lang="de-DE" dirty="0">
              <a:latin typeface="Calibri" panose="020F0502020204030204" pitchFamily="34" charset="0"/>
              <a:cs typeface="Calibri" panose="020F0502020204030204" pitchFamily="34" charset="0"/>
            </a:endParaRPr>
          </a:p>
        </p:txBody>
      </p:sp>
      <p:sp>
        <p:nvSpPr>
          <p:cNvPr id="2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33" name="Immagin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487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1039723" y="2299228"/>
            <a:ext cx="7656946" cy="2862322"/>
          </a:xfrm>
          <a:prstGeom prst="rect">
            <a:avLst/>
          </a:prstGeom>
          <a:noFill/>
        </p:spPr>
        <p:txBody>
          <a:bodyPr wrap="square" rtlCol="0">
            <a:spAutoFit/>
          </a:bodyPr>
          <a:lstStyle/>
          <a:p>
            <a:r>
              <a:rPr lang="it-IT" b="1" dirty="0"/>
              <a:t>L'argomento contiene un grande potenziale di conflitti e frustrazione</a:t>
            </a:r>
            <a:endParaRPr lang="de-DE" b="1" dirty="0"/>
          </a:p>
          <a:p>
            <a:endParaRPr lang="de-DE" b="1" dirty="0"/>
          </a:p>
          <a:p>
            <a:pPr marL="285750" indent="-285750">
              <a:buFont typeface="Wingdings" panose="05000000000000000000" pitchFamily="2" charset="2"/>
              <a:buChar char="Ø"/>
            </a:pPr>
            <a:r>
              <a:rPr lang="it-IT" dirty="0"/>
              <a:t>Molti trade-off: esperienza vs. talento, tempo vs. qualità, competizione vs. spirito di squadra, ...</a:t>
            </a:r>
            <a:endParaRPr lang="de-DE" dirty="0"/>
          </a:p>
          <a:p>
            <a:pPr marL="285750" indent="-285750">
              <a:buFont typeface="Wingdings" panose="05000000000000000000" pitchFamily="2" charset="2"/>
              <a:buChar char="Ø"/>
            </a:pPr>
            <a:r>
              <a:rPr lang="it-IT" dirty="0"/>
              <a:t>I salari basati sul rendimento possono portare a un sovraccarico di alcuni lavoratori (simile al sovraccarico)</a:t>
            </a:r>
            <a:endParaRPr lang="de-DE" dirty="0"/>
          </a:p>
          <a:p>
            <a:pPr marL="285750" indent="-285750">
              <a:buFont typeface="Wingdings" panose="05000000000000000000" pitchFamily="2" charset="2"/>
              <a:buChar char="Ø"/>
            </a:pPr>
            <a:r>
              <a:rPr lang="it-IT" dirty="0"/>
              <a:t>Rischio di eccesso di giustificazione</a:t>
            </a:r>
          </a:p>
          <a:p>
            <a:pPr marL="285750" indent="-285750">
              <a:buFont typeface="Wingdings" panose="05000000000000000000" pitchFamily="2" charset="2"/>
              <a:buChar char="Ø"/>
            </a:pPr>
            <a:endParaRPr lang="de-DE" dirty="0"/>
          </a:p>
          <a:p>
            <a:r>
              <a:rPr lang="de-DE" dirty="0">
                <a:sym typeface="Wingdings" panose="05000000000000000000" pitchFamily="2" charset="2"/>
              </a:rPr>
              <a:t> </a:t>
            </a:r>
            <a:r>
              <a:rPr lang="it-IT" dirty="0">
                <a:sym typeface="Wingdings" panose="05000000000000000000" pitchFamily="2" charset="2"/>
              </a:rPr>
              <a:t>Investire tempo per sviluppare una struttura salariale equilibrata ed equa è essenziale per sostenere la motivazione intrinseca e il benessere dei lavoratori</a:t>
            </a:r>
            <a:endParaRPr lang="de-DE" dirty="0"/>
          </a:p>
        </p:txBody>
      </p:sp>
      <p:grpSp>
        <p:nvGrpSpPr>
          <p:cNvPr id="9" name="Group 27">
            <a:extLst>
              <a:ext uri="{FF2B5EF4-FFF2-40B4-BE49-F238E27FC236}">
                <a16:creationId xmlns:a16="http://schemas.microsoft.com/office/drawing/2014/main" xmlns="" id="{782DAF2F-8C89-449F-B438-A126EC6F5EDD}"/>
              </a:ext>
            </a:extLst>
          </p:cNvPr>
          <p:cNvGrpSpPr/>
          <p:nvPr/>
        </p:nvGrpSpPr>
        <p:grpSpPr>
          <a:xfrm>
            <a:off x="594755" y="2424591"/>
            <a:ext cx="199272" cy="206152"/>
            <a:chOff x="2411760" y="3708613"/>
            <a:chExt cx="206152" cy="206152"/>
          </a:xfrm>
        </p:grpSpPr>
        <p:sp>
          <p:nvSpPr>
            <p:cNvPr id="10"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1"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2" name="CuadroTexto 34">
            <a:extLst>
              <a:ext uri="{FF2B5EF4-FFF2-40B4-BE49-F238E27FC236}">
                <a16:creationId xmlns:a16="http://schemas.microsoft.com/office/drawing/2014/main" xmlns="" id="{486A650B-1B81-458B-B55E-5B3AF64550EB}"/>
              </a:ext>
            </a:extLst>
          </p:cNvPr>
          <p:cNvSpPr txBox="1"/>
          <p:nvPr/>
        </p:nvSpPr>
        <p:spPr>
          <a:xfrm>
            <a:off x="283596" y="1344089"/>
            <a:ext cx="10905771"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1 – Salario e bonus</a:t>
            </a:r>
          </a:p>
        </p:txBody>
      </p:sp>
      <p:sp>
        <p:nvSpPr>
          <p:cNvPr id="14" name="TextBox 3"/>
          <p:cNvSpPr txBox="1"/>
          <p:nvPr/>
        </p:nvSpPr>
        <p:spPr>
          <a:xfrm>
            <a:off x="5825927" y="127340"/>
            <a:ext cx="6277583" cy="1446550"/>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4 – Strumenti per migliorare il benessere a lavoro</a:t>
            </a:r>
          </a:p>
          <a:p>
            <a:pPr algn="r"/>
            <a:endParaRPr lang="en-US" altLang="ko-KR" sz="2400" b="1" dirty="0">
              <a:solidFill>
                <a:srgbClr val="F36A0D"/>
              </a:solidFill>
              <a:latin typeface="Trebuchet MS" panose="020B0603020202020204" pitchFamily="34" charset="0"/>
              <a:cs typeface="Arial" pitchFamily="34" charset="0"/>
            </a:endParaRPr>
          </a:p>
        </p:txBody>
      </p:sp>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16" name="Immagin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371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1039723" y="2320040"/>
            <a:ext cx="7656946" cy="3139321"/>
          </a:xfrm>
          <a:prstGeom prst="rect">
            <a:avLst/>
          </a:prstGeom>
          <a:noFill/>
        </p:spPr>
        <p:txBody>
          <a:bodyPr wrap="square" rtlCol="0">
            <a:spAutoFit/>
          </a:bodyPr>
          <a:lstStyle/>
          <a:p>
            <a:r>
              <a:rPr lang="it-IT" b="1" dirty="0"/>
              <a:t>Specie nelle fabbriche, alcune attività possono essere monotone. Però, ci sono opportunità che danno cambiamento agli impiegati, aumentando il benessere:</a:t>
            </a:r>
          </a:p>
          <a:p>
            <a:pPr marL="285750" indent="-285750" algn="just">
              <a:buFont typeface="Wingdings" panose="05000000000000000000" pitchFamily="2" charset="2"/>
              <a:buChar char="Ø"/>
            </a:pPr>
            <a:r>
              <a:rPr lang="it-IT" dirty="0"/>
              <a:t>Rotazione del lavoro: Cambiare attività, per esempio ruotando le stazioni di lavoro</a:t>
            </a:r>
          </a:p>
          <a:p>
            <a:pPr marL="285750" indent="-285750" algn="just">
              <a:buFont typeface="Wingdings" panose="05000000000000000000" pitchFamily="2" charset="2"/>
              <a:buChar char="Ø"/>
            </a:pPr>
            <a:endParaRPr lang="it-IT" dirty="0"/>
          </a:p>
          <a:p>
            <a:pPr marL="285750" indent="-285750" algn="just">
              <a:buFont typeface="Wingdings" panose="05000000000000000000" pitchFamily="2" charset="2"/>
              <a:buChar char="Ø"/>
            </a:pPr>
            <a:r>
              <a:rPr lang="it-IT" dirty="0"/>
              <a:t>Ingrandimento del lavoro: Aumento della gamma di attività, ma mantenendo le competenze/abilità richieste allo stesso livello (misura orizzontale)</a:t>
            </a:r>
          </a:p>
          <a:p>
            <a:pPr marL="285750" indent="-285750" algn="just">
              <a:buFont typeface="Wingdings" panose="05000000000000000000" pitchFamily="2" charset="2"/>
              <a:buChar char="Ø"/>
            </a:pPr>
            <a:endParaRPr lang="it-IT" dirty="0"/>
          </a:p>
          <a:p>
            <a:pPr marL="285750" indent="-285750" algn="just">
              <a:buFont typeface="Wingdings" panose="05000000000000000000" pitchFamily="2" charset="2"/>
              <a:buChar char="Ø"/>
            </a:pPr>
            <a:r>
              <a:rPr lang="it-IT" dirty="0"/>
              <a:t>Arricchimento del lavoro: Aumento della gamma di attività e del livello di competenze/abilità richieste, più responsabilità e autonomia (misurazione verticale)</a:t>
            </a:r>
            <a:endParaRPr lang="de-DE" dirty="0"/>
          </a:p>
        </p:txBody>
      </p:sp>
      <p:sp>
        <p:nvSpPr>
          <p:cNvPr id="3" name="Ellipse 2"/>
          <p:cNvSpPr/>
          <p:nvPr/>
        </p:nvSpPr>
        <p:spPr>
          <a:xfrm>
            <a:off x="9437256" y="2086764"/>
            <a:ext cx="665018" cy="554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10559475" y="2086764"/>
            <a:ext cx="665018" cy="554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p:cNvCxnSpPr>
            <a:stCxn id="9" idx="1"/>
            <a:endCxn id="3" idx="7"/>
          </p:cNvCxnSpPr>
          <p:nvPr/>
        </p:nvCxnSpPr>
        <p:spPr>
          <a:xfrm flipH="1">
            <a:off x="10004884" y="2167922"/>
            <a:ext cx="6519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stCxn id="3" idx="5"/>
            <a:endCxn id="9" idx="3"/>
          </p:cNvCxnSpPr>
          <p:nvPr/>
        </p:nvCxnSpPr>
        <p:spPr>
          <a:xfrm>
            <a:off x="10004884" y="2559788"/>
            <a:ext cx="6519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9573492" y="2640946"/>
            <a:ext cx="1514764" cy="246221"/>
          </a:xfrm>
          <a:prstGeom prst="rect">
            <a:avLst/>
          </a:prstGeom>
          <a:noFill/>
        </p:spPr>
        <p:txBody>
          <a:bodyPr wrap="square" rtlCol="0">
            <a:spAutoFit/>
          </a:bodyPr>
          <a:lstStyle/>
          <a:p>
            <a:pPr algn="ctr"/>
            <a:r>
              <a:rPr lang="it-IT" sz="1000" dirty="0"/>
              <a:t>Rotazione del lavoro</a:t>
            </a:r>
          </a:p>
        </p:txBody>
      </p:sp>
      <p:sp>
        <p:nvSpPr>
          <p:cNvPr id="12" name="Rechteck 11"/>
          <p:cNvSpPr/>
          <p:nvPr/>
        </p:nvSpPr>
        <p:spPr>
          <a:xfrm>
            <a:off x="9349513" y="3113969"/>
            <a:ext cx="1951180" cy="8792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9423404" y="3276491"/>
            <a:ext cx="665018" cy="554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10547931" y="3276491"/>
            <a:ext cx="665018" cy="554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9561948" y="4032608"/>
            <a:ext cx="1514764" cy="246221"/>
          </a:xfrm>
          <a:prstGeom prst="rect">
            <a:avLst/>
          </a:prstGeom>
          <a:noFill/>
        </p:spPr>
        <p:txBody>
          <a:bodyPr wrap="square" rtlCol="0">
            <a:spAutoFit/>
          </a:bodyPr>
          <a:lstStyle/>
          <a:p>
            <a:pPr algn="ctr"/>
            <a:r>
              <a:rPr lang="it-IT" sz="1000" dirty="0"/>
              <a:t>Aumento del lavoro</a:t>
            </a:r>
          </a:p>
        </p:txBody>
      </p:sp>
      <p:sp>
        <p:nvSpPr>
          <p:cNvPr id="19" name="Rechteck 18"/>
          <p:cNvSpPr/>
          <p:nvPr/>
        </p:nvSpPr>
        <p:spPr>
          <a:xfrm>
            <a:off x="9709731" y="4403492"/>
            <a:ext cx="1242288" cy="1597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9998365" y="5351008"/>
            <a:ext cx="665018" cy="554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9998365" y="4545132"/>
            <a:ext cx="665018" cy="5541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4" name="Textfeld 13"/>
          <p:cNvSpPr txBox="1"/>
          <p:nvPr/>
        </p:nvSpPr>
        <p:spPr>
          <a:xfrm>
            <a:off x="9635839" y="6051363"/>
            <a:ext cx="1366981" cy="400110"/>
          </a:xfrm>
          <a:prstGeom prst="rect">
            <a:avLst/>
          </a:prstGeom>
          <a:noFill/>
        </p:spPr>
        <p:txBody>
          <a:bodyPr wrap="square" rtlCol="0">
            <a:spAutoFit/>
          </a:bodyPr>
          <a:lstStyle/>
          <a:p>
            <a:pPr algn="ctr"/>
            <a:r>
              <a:rPr lang="it-IT" sz="1000" dirty="0"/>
              <a:t>Arricchimento del lavoro</a:t>
            </a:r>
          </a:p>
        </p:txBody>
      </p:sp>
      <p:grpSp>
        <p:nvGrpSpPr>
          <p:cNvPr id="24" name="Group 33">
            <a:extLst>
              <a:ext uri="{FF2B5EF4-FFF2-40B4-BE49-F238E27FC236}">
                <a16:creationId xmlns:a16="http://schemas.microsoft.com/office/drawing/2014/main" xmlns="" id="{8BE2F911-DB9A-40CA-BD2A-97F23CDE284A}"/>
              </a:ext>
            </a:extLst>
          </p:cNvPr>
          <p:cNvGrpSpPr/>
          <p:nvPr/>
        </p:nvGrpSpPr>
        <p:grpSpPr>
          <a:xfrm>
            <a:off x="594754" y="2422782"/>
            <a:ext cx="199272" cy="206152"/>
            <a:chOff x="2411760" y="3708613"/>
            <a:chExt cx="206152" cy="206152"/>
          </a:xfrm>
        </p:grpSpPr>
        <p:sp>
          <p:nvSpPr>
            <p:cNvPr id="2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27" name="CuadroTexto 34">
            <a:extLst>
              <a:ext uri="{FF2B5EF4-FFF2-40B4-BE49-F238E27FC236}">
                <a16:creationId xmlns:a16="http://schemas.microsoft.com/office/drawing/2014/main" xmlns="" id="{486A650B-1B81-458B-B55E-5B3AF64550EB}"/>
              </a:ext>
            </a:extLst>
          </p:cNvPr>
          <p:cNvSpPr txBox="1"/>
          <p:nvPr/>
        </p:nvSpPr>
        <p:spPr>
          <a:xfrm>
            <a:off x="283596" y="1344089"/>
            <a:ext cx="10905771"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2 - Sconfiggere la monotonia a lavoro</a:t>
            </a:r>
          </a:p>
        </p:txBody>
      </p:sp>
      <p:sp>
        <p:nvSpPr>
          <p:cNvPr id="29" name="TextBox 3"/>
          <p:cNvSpPr txBox="1"/>
          <p:nvPr/>
        </p:nvSpPr>
        <p:spPr>
          <a:xfrm>
            <a:off x="5736481" y="153452"/>
            <a:ext cx="6574720" cy="1446550"/>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4 – Strumenti per migliorare il benessere a lavoro</a:t>
            </a:r>
          </a:p>
          <a:p>
            <a:endParaRPr lang="en-US" altLang="ko-KR" sz="2400" b="1" dirty="0">
              <a:solidFill>
                <a:srgbClr val="F36A0D"/>
              </a:solidFill>
              <a:latin typeface="Trebuchet MS" panose="020B0603020202020204" pitchFamily="34" charset="0"/>
              <a:cs typeface="Arial" pitchFamily="34" charset="0"/>
            </a:endParaRPr>
          </a:p>
        </p:txBody>
      </p:sp>
      <p:sp>
        <p:nvSpPr>
          <p:cNvPr id="2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31" name="Immagin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87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032734" y="3559497"/>
            <a:ext cx="2169744"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Alla fine di questo </a:t>
            </a:r>
          </a:p>
          <a:p>
            <a:pPr marL="0" indent="0" algn="ctr">
              <a:buNone/>
            </a:pPr>
            <a:r>
              <a:rPr lang="it-IT"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modulo sarai </a:t>
            </a:r>
          </a:p>
          <a:p>
            <a:pPr marL="0" indent="0" algn="ctr">
              <a:buNone/>
            </a:pPr>
            <a:r>
              <a:rPr lang="it-IT"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 grado di:</a:t>
            </a:r>
          </a:p>
          <a:p>
            <a:pPr algn="just"/>
            <a:endParaRPr lang="en-GB" sz="1800" b="1" dirty="0">
              <a:latin typeface="Calibri" panose="020F0502020204030204" pitchFamily="34" charset="0"/>
              <a:cs typeface="Times New Roman" panose="02020603050405020304" pitchFamily="18"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196877" y="4296753"/>
            <a:ext cx="3324901" cy="1195310"/>
            <a:chOff x="270023" y="1577997"/>
            <a:chExt cx="2949605" cy="888375"/>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3" y="1848761"/>
              <a:ext cx="2605241" cy="617611"/>
            </a:xfrm>
            <a:prstGeom prst="rect">
              <a:avLst/>
            </a:prstGeom>
            <a:noFill/>
          </p:spPr>
          <p:txBody>
            <a:bodyPr wrap="square" rtlCol="0">
              <a:spAutoFit/>
            </a:bodyPr>
            <a:lstStyle/>
            <a:p>
              <a:pPr algn="just"/>
              <a:r>
                <a:rPr lang="it-IT" altLang="ko-KR" sz="1200" dirty="0">
                  <a:solidFill>
                    <a:schemeClr val="tx1">
                      <a:lumMod val="75000"/>
                      <a:lumOff val="25000"/>
                    </a:schemeClr>
                  </a:solidFill>
                  <a:cs typeface="Arial" pitchFamily="34" charset="0"/>
                </a:rPr>
                <a:t>Sentirai parlare di strumenti e concetti che rendono il lavoro più soddisfacente per gli impiegati e aumentare la produttività. </a:t>
              </a: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577997"/>
              <a:ext cx="2949605" cy="343118"/>
            </a:xfrm>
            <a:prstGeom prst="rect">
              <a:avLst/>
            </a:prstGeom>
            <a:noFill/>
          </p:spPr>
          <p:txBody>
            <a:bodyPr wrap="square" rtlCol="0">
              <a:spAutoFit/>
            </a:bodyPr>
            <a:lstStyle/>
            <a:p>
              <a:r>
                <a:rPr lang="it-IT" altLang="ko-KR" sz="1200" b="1" dirty="0">
                  <a:solidFill>
                    <a:schemeClr val="tx1">
                      <a:lumMod val="75000"/>
                      <a:lumOff val="25000"/>
                    </a:schemeClr>
                  </a:solidFill>
                  <a:cs typeface="Arial" pitchFamily="34" charset="0"/>
                </a:rPr>
                <a:t>Strumenti per migliorare il benessere a lavoro</a:t>
              </a: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196876" y="2269788"/>
            <a:ext cx="2936722" cy="1286110"/>
            <a:chOff x="270023" y="1638319"/>
            <a:chExt cx="2605242" cy="1298973"/>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270024" y="1911471"/>
              <a:ext cx="2605241" cy="1025821"/>
            </a:xfrm>
            <a:prstGeom prst="rect">
              <a:avLst/>
            </a:prstGeom>
            <a:noFill/>
          </p:spPr>
          <p:txBody>
            <a:bodyPr wrap="square" rtlCol="0">
              <a:spAutoFit/>
            </a:bodyPr>
            <a:lstStyle/>
            <a:p>
              <a:pPr algn="just"/>
              <a:r>
                <a:rPr lang="it-IT" altLang="ko-KR" sz="1200" dirty="0">
                  <a:solidFill>
                    <a:schemeClr val="tx1">
                      <a:lumMod val="75000"/>
                      <a:lumOff val="25000"/>
                    </a:schemeClr>
                  </a:solidFill>
                  <a:cs typeface="Arial" pitchFamily="34" charset="0"/>
                </a:rPr>
                <a:t>Non c’è un’unità per misurare il benessere. Tuttavia, esistono approcci differenti verso il significato del benessere. Imparerai qualcosa su alcuni di questi. </a:t>
              </a: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605241" cy="279769"/>
            </a:xfrm>
            <a:prstGeom prst="rect">
              <a:avLst/>
            </a:prstGeom>
            <a:noFill/>
          </p:spPr>
          <p:txBody>
            <a:bodyPr wrap="square" rtlCol="0">
              <a:spAutoFit/>
            </a:bodyPr>
            <a:lstStyle/>
            <a:p>
              <a:r>
                <a:rPr lang="it-IT" altLang="ko-KR" sz="1200" b="1" dirty="0">
                  <a:solidFill>
                    <a:schemeClr val="tx1">
                      <a:lumMod val="75000"/>
                      <a:lumOff val="25000"/>
                    </a:schemeClr>
                  </a:solidFill>
                  <a:cs typeface="Arial" pitchFamily="34" charset="0"/>
                </a:rPr>
                <a:t>Cos’è il benessere personale</a:t>
              </a:r>
              <a:r>
                <a:rPr lang="en-US" altLang="ko-KR" sz="1200" b="1" dirty="0">
                  <a:solidFill>
                    <a:schemeClr val="tx1">
                      <a:lumMod val="75000"/>
                      <a:lumOff val="25000"/>
                    </a:schemeClr>
                  </a:solidFill>
                  <a:cs typeface="Arial" pitchFamily="34" charset="0"/>
                </a:rPr>
                <a:t>?</a:t>
              </a:r>
              <a:endParaRPr lang="ko-KR" altLang="en-US" sz="1200" b="1" dirty="0">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202478" y="2269788"/>
            <a:ext cx="4021464" cy="946229"/>
            <a:chOff x="-247239" y="1638319"/>
            <a:chExt cx="3567544" cy="955693"/>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440212" y="1941217"/>
              <a:ext cx="2605241" cy="652795"/>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Il </a:t>
              </a:r>
              <a:r>
                <a:rPr lang="it-IT" altLang="ko-KR" sz="1200" dirty="0">
                  <a:solidFill>
                    <a:schemeClr val="tx1">
                      <a:lumMod val="75000"/>
                      <a:lumOff val="25000"/>
                    </a:schemeClr>
                  </a:solidFill>
                  <a:cs typeface="Arial" pitchFamily="34" charset="0"/>
                </a:rPr>
                <a:t>benessere a lavoro comincia con buone scelte di management. Saprai come appaiono quelle condizioni. </a:t>
              </a: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47239" y="1638319"/>
              <a:ext cx="3567544" cy="279769"/>
            </a:xfrm>
            <a:prstGeom prst="rect">
              <a:avLst/>
            </a:prstGeom>
            <a:noFill/>
          </p:spPr>
          <p:txBody>
            <a:bodyPr wrap="square" rtlCol="0">
              <a:spAutoFit/>
            </a:bodyPr>
            <a:lstStyle/>
            <a:p>
              <a:r>
                <a:rPr lang="it-IT" altLang="ko-KR" sz="1200" b="1" dirty="0">
                  <a:cs typeface="Arial" pitchFamily="34" charset="0"/>
                </a:rPr>
                <a:t>Raccomandazioni dell’OMS per il benessere a lavoro </a:t>
              </a: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8009391" y="4399853"/>
            <a:ext cx="2936722" cy="916778"/>
            <a:chOff x="436493" y="1638319"/>
            <a:chExt cx="2605242" cy="925947"/>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436494" y="1911471"/>
              <a:ext cx="2605241" cy="652795"/>
            </a:xfrm>
            <a:prstGeom prst="rect">
              <a:avLst/>
            </a:prstGeom>
            <a:noFill/>
          </p:spPr>
          <p:txBody>
            <a:bodyPr wrap="square" rtlCol="0">
              <a:spAutoFit/>
            </a:bodyPr>
            <a:lstStyle/>
            <a:p>
              <a:pPr algn="just"/>
              <a:r>
                <a:rPr lang="it-IT" altLang="ko-KR" sz="1200" dirty="0">
                  <a:solidFill>
                    <a:schemeClr val="tx1">
                      <a:lumMod val="75000"/>
                      <a:lumOff val="25000"/>
                    </a:schemeClr>
                  </a:solidFill>
                  <a:cs typeface="Arial" pitchFamily="34" charset="0"/>
                </a:rPr>
                <a:t>Imparerai circa i risultati di una ricerca in cui l’esperienza dei lavoratori è scientificamente valutata. </a:t>
              </a: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436493" y="1638319"/>
              <a:ext cx="2605241" cy="279769"/>
            </a:xfrm>
            <a:prstGeom prst="rect">
              <a:avLst/>
            </a:prstGeom>
            <a:noFill/>
          </p:spPr>
          <p:txBody>
            <a:bodyPr wrap="square" rtlCol="0">
              <a:spAutoFit/>
            </a:bodyPr>
            <a:lstStyle/>
            <a:p>
              <a:pPr algn="just"/>
              <a:r>
                <a:rPr lang="it-IT" altLang="ko-KR" sz="1200" b="1" dirty="0">
                  <a:solidFill>
                    <a:schemeClr val="tx1">
                      <a:lumMod val="75000"/>
                      <a:lumOff val="25000"/>
                    </a:schemeClr>
                  </a:solidFill>
                  <a:cs typeface="Arial" pitchFamily="34" charset="0"/>
                </a:rPr>
                <a:t>Una ricerca sul lavoro conveniente </a:t>
              </a:r>
            </a:p>
          </p:txBody>
        </p:sp>
      </p:gr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6250" y="451493"/>
            <a:ext cx="3456432" cy="649224"/>
          </a:xfrm>
          <a:prstGeom prst="rect">
            <a:avLst/>
          </a:prstGeom>
        </p:spPr>
      </p:pic>
      <p:sp>
        <p:nvSpPr>
          <p:cNvPr id="31"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Obiettivi &amp; Fini</a:t>
            </a:r>
            <a:endParaRPr lang="it-IT" altLang="ko-KR" sz="2400" b="1" dirty="0">
              <a:solidFill>
                <a:srgbClr val="F36A0D"/>
              </a:solidFill>
              <a:latin typeface="Trebuchet MS" panose="020B0603020202020204" pitchFamily="34" charset="0"/>
              <a:cs typeface="Arial" pitchFamily="34" charset="0"/>
            </a:endParaRPr>
          </a:p>
        </p:txBody>
      </p:sp>
      <p:sp>
        <p:nvSpPr>
          <p:cNvPr id="3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37" name="Immagin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1039723" y="2248265"/>
            <a:ext cx="7656946" cy="29578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dirty="0"/>
              <a:t>Assicurazione contro il rischio di non autosufficienza e malattie gravi;</a:t>
            </a:r>
          </a:p>
          <a:p>
            <a:pPr marL="285750" indent="-285750">
              <a:lnSpc>
                <a:spcPct val="150000"/>
              </a:lnSpc>
              <a:buFont typeface="Arial" panose="020B0604020202020204" pitchFamily="34" charset="0"/>
              <a:buChar char="•"/>
            </a:pPr>
            <a:r>
              <a:rPr lang="it-IT" dirty="0"/>
              <a:t>Buoni per pagare il </a:t>
            </a:r>
            <a:r>
              <a:rPr lang="it-IT" dirty="0" err="1"/>
              <a:t>babysitting</a:t>
            </a:r>
            <a:r>
              <a:rPr lang="it-IT" dirty="0"/>
              <a:t>;</a:t>
            </a:r>
          </a:p>
          <a:p>
            <a:pPr marL="285750" indent="-285750">
              <a:lnSpc>
                <a:spcPct val="150000"/>
              </a:lnSpc>
              <a:buFont typeface="Arial" panose="020B0604020202020204" pitchFamily="34" charset="0"/>
              <a:buChar char="•"/>
            </a:pPr>
            <a:r>
              <a:rPr lang="it-IT" dirty="0"/>
              <a:t>Pagamento di rette di asili nido, tasse universitarie, libri di testo;</a:t>
            </a:r>
          </a:p>
          <a:p>
            <a:pPr marL="285750" indent="-285750">
              <a:lnSpc>
                <a:spcPct val="150000"/>
              </a:lnSpc>
              <a:buFont typeface="Arial" panose="020B0604020202020204" pitchFamily="34" charset="0"/>
              <a:buChar char="•"/>
            </a:pPr>
            <a:r>
              <a:rPr lang="it-IT" dirty="0"/>
              <a:t>Formazione professionale e personale dei lavoratori;</a:t>
            </a:r>
          </a:p>
          <a:p>
            <a:pPr marL="285750" indent="-285750">
              <a:lnSpc>
                <a:spcPct val="150000"/>
              </a:lnSpc>
              <a:buFont typeface="Arial" panose="020B0604020202020204" pitchFamily="34" charset="0"/>
              <a:buChar char="•"/>
            </a:pPr>
            <a:r>
              <a:rPr lang="it-IT" dirty="0"/>
              <a:t>Servizi relativi a sport, cura della persona, cultura e viaggi;</a:t>
            </a:r>
          </a:p>
          <a:p>
            <a:pPr marL="285750" indent="-285750">
              <a:lnSpc>
                <a:spcPct val="150000"/>
              </a:lnSpc>
              <a:buFont typeface="Arial" panose="020B0604020202020204" pitchFamily="34" charset="0"/>
              <a:buChar char="•"/>
            </a:pPr>
            <a:r>
              <a:rPr lang="it-IT" dirty="0"/>
              <a:t>Buoni spesa e buoni carburante</a:t>
            </a:r>
          </a:p>
          <a:p>
            <a:pPr marL="285750" indent="-285750">
              <a:lnSpc>
                <a:spcPct val="150000"/>
              </a:lnSpc>
              <a:buFont typeface="Arial" panose="020B0604020202020204" pitchFamily="34" charset="0"/>
              <a:buChar char="•"/>
            </a:pPr>
            <a:r>
              <a:rPr lang="en-US" dirty="0"/>
              <a:t>…</a:t>
            </a:r>
            <a:endParaRPr lang="de-DE" dirty="0"/>
          </a:p>
        </p:txBody>
      </p:sp>
      <p:grpSp>
        <p:nvGrpSpPr>
          <p:cNvPr id="24" name="Group 33">
            <a:extLst>
              <a:ext uri="{FF2B5EF4-FFF2-40B4-BE49-F238E27FC236}">
                <a16:creationId xmlns:a16="http://schemas.microsoft.com/office/drawing/2014/main" xmlns="" id="{8BE2F911-DB9A-40CA-BD2A-97F23CDE284A}"/>
              </a:ext>
            </a:extLst>
          </p:cNvPr>
          <p:cNvGrpSpPr/>
          <p:nvPr/>
        </p:nvGrpSpPr>
        <p:grpSpPr>
          <a:xfrm>
            <a:off x="594754" y="2422782"/>
            <a:ext cx="199272" cy="206152"/>
            <a:chOff x="2411760" y="3708613"/>
            <a:chExt cx="206152" cy="206152"/>
          </a:xfrm>
        </p:grpSpPr>
        <p:sp>
          <p:nvSpPr>
            <p:cNvPr id="2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27" name="CuadroTexto 34">
            <a:extLst>
              <a:ext uri="{FF2B5EF4-FFF2-40B4-BE49-F238E27FC236}">
                <a16:creationId xmlns:a16="http://schemas.microsoft.com/office/drawing/2014/main" xmlns="" id="{486A650B-1B81-458B-B55E-5B3AF64550EB}"/>
              </a:ext>
            </a:extLst>
          </p:cNvPr>
          <p:cNvSpPr txBox="1"/>
          <p:nvPr/>
        </p:nvSpPr>
        <p:spPr>
          <a:xfrm>
            <a:off x="283596" y="1344089"/>
            <a:ext cx="10905771"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 3 – Premi in più</a:t>
            </a:r>
          </a:p>
        </p:txBody>
      </p:sp>
      <p:sp>
        <p:nvSpPr>
          <p:cNvPr id="11" name="TextBox 3"/>
          <p:cNvSpPr txBox="1"/>
          <p:nvPr/>
        </p:nvSpPr>
        <p:spPr>
          <a:xfrm>
            <a:off x="5736481" y="128371"/>
            <a:ext cx="6277583" cy="1446550"/>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4 – Strumenti per migliorare il benessere a lavoro</a:t>
            </a:r>
          </a:p>
          <a:p>
            <a:pPr algn="r"/>
            <a:endParaRPr lang="en-US" altLang="ko-KR" sz="2400" b="1" dirty="0">
              <a:solidFill>
                <a:srgbClr val="F36A0D"/>
              </a:solidFill>
              <a:latin typeface="Trebuchet MS" panose="020B0603020202020204" pitchFamily="34" charset="0"/>
              <a:cs typeface="Arial" pitchFamily="34" charset="0"/>
            </a:endParaRP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14" name="Immagin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2895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rot="10800000">
            <a:off x="4662817" y="3999961"/>
            <a:ext cx="540000" cy="1692000"/>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519093" y="182892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a:off x="6973551" y="2249253"/>
            <a:ext cx="540000" cy="1692000"/>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F5F82D8-5269-4B84-9EF6-D944450F45AD}"/>
              </a:ext>
            </a:extLst>
          </p:cNvPr>
          <p:cNvGrpSpPr/>
          <p:nvPr/>
        </p:nvGrpSpPr>
        <p:grpSpPr>
          <a:xfrm>
            <a:off x="5423596" y="4750456"/>
            <a:ext cx="2520000" cy="576000"/>
            <a:chOff x="4016829" y="4452257"/>
            <a:chExt cx="2520000" cy="576000"/>
          </a:xfrm>
        </p:grpSpPr>
        <p:sp>
          <p:nvSpPr>
            <p:cNvPr id="12" name="Freeform 15">
              <a:extLst>
                <a:ext uri="{FF2B5EF4-FFF2-40B4-BE49-F238E27FC236}">
                  <a16:creationId xmlns:a16="http://schemas.microsoft.com/office/drawing/2014/main" xmlns=""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7FB9D9D9-C93D-4FEF-9DDB-20110FE3FDB6}"/>
              </a:ext>
            </a:extLst>
          </p:cNvPr>
          <p:cNvSpPr/>
          <p:nvPr/>
        </p:nvSpPr>
        <p:spPr>
          <a:xfrm>
            <a:off x="3892957" y="5304186"/>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458267" y="3657472"/>
            <a:ext cx="1312102" cy="646331"/>
          </a:xfrm>
          <a:prstGeom prst="rect">
            <a:avLst/>
          </a:prstGeom>
          <a:noFill/>
        </p:spPr>
        <p:txBody>
          <a:bodyPr wrap="square" rtlCol="0">
            <a:spAutoFit/>
          </a:bodyPr>
          <a:lstStyle/>
          <a:p>
            <a:pPr algn="ctr"/>
            <a:r>
              <a:rPr lang="it-IT" altLang="ko-KR"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Benessere sul lavoro</a:t>
            </a:r>
          </a:p>
        </p:txBody>
      </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1877520"/>
            <a:ext cx="3204000" cy="1118322"/>
            <a:chOff x="3556042" y="1744979"/>
            <a:chExt cx="3240000" cy="1118322"/>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2" y="2032304"/>
              <a:ext cx="3240000" cy="830997"/>
            </a:xfrm>
            <a:prstGeom prst="rect">
              <a:avLst/>
            </a:prstGeom>
            <a:noFill/>
          </p:spPr>
          <p:txBody>
            <a:bodyPr wrap="square" rtlCol="0">
              <a:spAutoFit/>
            </a:bodyPr>
            <a:lstStyle/>
            <a:p>
              <a:pPr algn="just"/>
              <a:r>
                <a:rPr lang="it-IT" altLang="ko-KR" sz="1200" dirty="0">
                  <a:solidFill>
                    <a:schemeClr val="tx1">
                      <a:lumMod val="75000"/>
                      <a:lumOff val="25000"/>
                    </a:schemeClr>
                  </a:solidFill>
                  <a:latin typeface="Calibri" panose="020F0502020204030204" pitchFamily="34" charset="0"/>
                  <a:cs typeface="Calibri" panose="020F0502020204030204" pitchFamily="34" charset="0"/>
                </a:rPr>
                <a:t>Analisi delle relazioni tra i parametri legati al lavoro (Significatività, Carico di lavoro, Impegno nel lavoro, Risorse sociali, Gestibilità) e il benessere dei dipendenti </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240000" cy="307777"/>
            </a:xfrm>
            <a:prstGeom prst="rect">
              <a:avLst/>
            </a:prstGeom>
            <a:noFill/>
          </p:spPr>
          <p:txBody>
            <a:bodyPr wrap="square" rtlCol="0">
              <a:spAutoFit/>
            </a:bodyPr>
            <a:lstStyle/>
            <a:p>
              <a:pPr algn="r"/>
              <a:r>
                <a:rPr lang="it-IT"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Ricerca Lavoro/benessere; fattori </a:t>
              </a:r>
            </a:p>
          </p:txBody>
        </p:sp>
      </p:grpSp>
      <p:grpSp>
        <p:nvGrpSpPr>
          <p:cNvPr id="25" name="그룹 95">
            <a:extLst>
              <a:ext uri="{FF2B5EF4-FFF2-40B4-BE49-F238E27FC236}">
                <a16:creationId xmlns:a16="http://schemas.microsoft.com/office/drawing/2014/main" xmlns="" id="{F470005F-A75D-49C7-8DF0-EB227EC00F04}"/>
              </a:ext>
            </a:extLst>
          </p:cNvPr>
          <p:cNvGrpSpPr/>
          <p:nvPr/>
        </p:nvGrpSpPr>
        <p:grpSpPr>
          <a:xfrm>
            <a:off x="8395229" y="5141069"/>
            <a:ext cx="3449581" cy="1302988"/>
            <a:chOff x="3556041" y="1744979"/>
            <a:chExt cx="3488340" cy="1302988"/>
          </a:xfrm>
        </p:grpSpPr>
        <p:sp>
          <p:nvSpPr>
            <p:cNvPr id="26" name="TextBox 25">
              <a:extLst>
                <a:ext uri="{FF2B5EF4-FFF2-40B4-BE49-F238E27FC236}">
                  <a16:creationId xmlns:a16="http://schemas.microsoft.com/office/drawing/2014/main" xmlns="" id="{EFA14C89-1E0D-4506-8317-336720BDDB41}"/>
                </a:ext>
              </a:extLst>
            </p:cNvPr>
            <p:cNvSpPr txBox="1"/>
            <p:nvPr/>
          </p:nvSpPr>
          <p:spPr>
            <a:xfrm>
              <a:off x="3556041" y="2032304"/>
              <a:ext cx="3334466" cy="1015663"/>
            </a:xfrm>
            <a:prstGeom prst="rect">
              <a:avLst/>
            </a:prstGeom>
            <a:noFill/>
          </p:spPr>
          <p:txBody>
            <a:bodyPr wrap="square" rtlCol="0">
              <a:spAutoFit/>
            </a:bodyPr>
            <a:lstStyle/>
            <a:p>
              <a:pPr algn="just"/>
              <a:r>
                <a:rPr lang="en-US" sz="1200" dirty="0">
                  <a:solidFill>
                    <a:schemeClr val="tx1">
                      <a:lumMod val="75000"/>
                      <a:lumOff val="25000"/>
                    </a:schemeClr>
                  </a:solidFill>
                  <a:latin typeface="Calibri" panose="020F0502020204030204" pitchFamily="34" charset="0"/>
                  <a:cs typeface="Calibri" panose="020F0502020204030204" pitchFamily="34" charset="0"/>
                </a:rPr>
                <a:t>Il </a:t>
              </a:r>
              <a:r>
                <a:rPr lang="it-IT" sz="1200" dirty="0">
                  <a:solidFill>
                    <a:schemeClr val="tx1">
                      <a:lumMod val="75000"/>
                      <a:lumOff val="25000"/>
                    </a:schemeClr>
                  </a:solidFill>
                  <a:latin typeface="Calibri" panose="020F0502020204030204" pitchFamily="34" charset="0"/>
                  <a:cs typeface="Calibri" panose="020F0502020204030204" pitchFamily="34" charset="0"/>
                </a:rPr>
                <a:t>Modello OMS per un luogo di lavoro sano in 8 passi (Mobilitare, Riunire, Valutare, Dare priorità, Pianificare, Fare, Valutare, Migliorare), 4 campi di attività: Psicosociale e fisica, comunità aziendale, risorse personali per la salute</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xmlns="" id="{8C7CCA79-1A87-4816-A1B2-0D71C3624891}"/>
                </a:ext>
              </a:extLst>
            </p:cNvPr>
            <p:cNvSpPr txBox="1"/>
            <p:nvPr/>
          </p:nvSpPr>
          <p:spPr>
            <a:xfrm>
              <a:off x="3556042" y="1744979"/>
              <a:ext cx="3488339" cy="307777"/>
            </a:xfrm>
            <a:prstGeom prst="rect">
              <a:avLst/>
            </a:prstGeom>
            <a:noFill/>
          </p:spPr>
          <p:txBody>
            <a:bodyPr wrap="square" rtlCol="0">
              <a:spAutoFit/>
            </a:bodyPr>
            <a:lstStyle/>
            <a:p>
              <a:pPr algn="r"/>
              <a:r>
                <a:rPr lang="it-IT"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Raccomandazioni dell’OMS per il benessere</a:t>
              </a: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607224" y="5171847"/>
            <a:ext cx="3427069" cy="1272210"/>
            <a:chOff x="3553727" y="1775757"/>
            <a:chExt cx="3465575" cy="1272210"/>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3556042" y="2032304"/>
              <a:ext cx="3240000" cy="1015663"/>
            </a:xfrm>
            <a:prstGeom prst="rect">
              <a:avLst/>
            </a:prstGeom>
            <a:noFill/>
          </p:spPr>
          <p:txBody>
            <a:bodyPr wrap="square" rtlCol="0">
              <a:spAutoFit/>
            </a:bodyPr>
            <a:lstStyle/>
            <a:p>
              <a:pPr algn="just"/>
              <a:r>
                <a:rPr lang="it-IT" altLang="ko-KR" sz="1200" dirty="0">
                  <a:solidFill>
                    <a:schemeClr val="tx1">
                      <a:lumMod val="75000"/>
                      <a:lumOff val="25000"/>
                    </a:schemeClr>
                  </a:solidFill>
                  <a:latin typeface="Calibri" panose="020F0502020204030204" pitchFamily="34" charset="0"/>
                  <a:cs typeface="Calibri" panose="020F0502020204030204" pitchFamily="34" charset="0"/>
                </a:rPr>
                <a:t>Sistema salariale equo, lotta alla monotonia, Formazione professionale e personale dei lavoratori,</a:t>
              </a:r>
            </a:p>
            <a:p>
              <a:pPr algn="just"/>
              <a:r>
                <a:rPr lang="it-IT" altLang="ko-KR" sz="1200" dirty="0">
                  <a:solidFill>
                    <a:schemeClr val="tx1">
                      <a:lumMod val="75000"/>
                      <a:lumOff val="25000"/>
                    </a:schemeClr>
                  </a:solidFill>
                  <a:latin typeface="Calibri" panose="020F0502020204030204" pitchFamily="34" charset="0"/>
                  <a:cs typeface="Calibri" panose="020F0502020204030204" pitchFamily="34" charset="0"/>
                </a:rPr>
                <a:t>Servizi legati allo sport, alla cura della persona, alla cultura e ai viaggi, ...</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553727" y="1775757"/>
              <a:ext cx="3465575" cy="276999"/>
            </a:xfrm>
            <a:prstGeom prst="rect">
              <a:avLst/>
            </a:prstGeom>
            <a:noFill/>
          </p:spPr>
          <p:txBody>
            <a:bodyPr wrap="square" rtlCol="0">
              <a:spAutoFit/>
            </a:bodyPr>
            <a:lstStyle/>
            <a:p>
              <a:r>
                <a:rPr lang="it-IT" altLang="ko-KR" sz="12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Strumenti per migliorare il benessere a lavoro</a:t>
              </a:r>
              <a:endParaRPr lang="it-IT" altLang="ko-KR" sz="12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609513" y="1783220"/>
            <a:ext cx="3204000" cy="1672320"/>
            <a:chOff x="3556042" y="1744979"/>
            <a:chExt cx="3240000" cy="1672320"/>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556042" y="2032304"/>
              <a:ext cx="3240000" cy="1384995"/>
            </a:xfrm>
            <a:prstGeom prst="rect">
              <a:avLst/>
            </a:prstGeom>
            <a:noFill/>
          </p:spPr>
          <p:txBody>
            <a:bodyPr wrap="square" rtlCol="0">
              <a:spAutoFit/>
            </a:bodyPr>
            <a:lstStyle/>
            <a:p>
              <a:pPr algn="just"/>
              <a:r>
                <a:rPr lang="it-IT" altLang="ko-KR" sz="1200" dirty="0">
                  <a:solidFill>
                    <a:schemeClr val="tx1">
                      <a:lumMod val="75000"/>
                      <a:lumOff val="25000"/>
                    </a:schemeClr>
                  </a:solidFill>
                  <a:latin typeface="Calibri" panose="020F0502020204030204" pitchFamily="34" charset="0"/>
                  <a:cs typeface="Calibri" panose="020F0502020204030204" pitchFamily="34" charset="0"/>
                </a:rPr>
                <a:t>Il significato olistico di benessere come stato di completo benessere fisico, mentale e sociale; la gerarchia di Maslow: Bisogni fondamentali, psicologici e di auto-realizzazione;</a:t>
              </a:r>
            </a:p>
            <a:p>
              <a:pPr algn="just"/>
              <a:r>
                <a:rPr lang="it-IT" altLang="ko-KR" sz="1200" dirty="0">
                  <a:solidFill>
                    <a:schemeClr val="tx1">
                      <a:lumMod val="75000"/>
                      <a:lumOff val="25000"/>
                    </a:schemeClr>
                  </a:solidFill>
                  <a:latin typeface="Calibri" panose="020F0502020204030204" pitchFamily="34" charset="0"/>
                  <a:cs typeface="Calibri" panose="020F0502020204030204" pitchFamily="34" charset="0"/>
                </a:rPr>
                <a:t>L'importanza della motivazione intrinseca (al contrario di quella estrinseca) nello sviluppo della motivazione dei dipendenti</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307777"/>
            </a:xfrm>
            <a:prstGeom prst="rect">
              <a:avLst/>
            </a:prstGeom>
            <a:noFill/>
          </p:spPr>
          <p:txBody>
            <a:bodyPr wrap="square" rtlCol="0">
              <a:spAutoFit/>
            </a:bodyPr>
            <a:lstStyle/>
            <a:p>
              <a:pPr algn="r"/>
              <a:r>
                <a:rPr lang="it-IT"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Benessere</a:t>
              </a: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rot="10800000">
            <a:off x="4307817" y="2683882"/>
            <a:ext cx="2520000" cy="576000"/>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41"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Riassumendo</a:t>
            </a:r>
            <a:endParaRPr lang="it-IT" altLang="ko-KR" sz="2400" b="1" dirty="0">
              <a:solidFill>
                <a:srgbClr val="F36A0D"/>
              </a:solidFill>
              <a:latin typeface="Trebuchet MS" panose="020B0603020202020204" pitchFamily="34" charset="0"/>
              <a:cs typeface="Arial" pitchFamily="34" charset="0"/>
            </a:endParaRPr>
          </a:p>
        </p:txBody>
      </p:sp>
      <p:sp>
        <p:nvSpPr>
          <p:cNvPr id="4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4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45" name="Immagin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GRAZIE</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1894561" y="1780210"/>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625047" y="3858492"/>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117047" y="1780210"/>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2809501" y="5259267"/>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386562" y="1780863"/>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316251" y="4327299"/>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xmlns="" id="{8CD40430-4C44-4F3C-A352-69A866F17B32}"/>
              </a:ext>
            </a:extLst>
          </p:cNvPr>
          <p:cNvSpPr/>
          <p:nvPr/>
        </p:nvSpPr>
        <p:spPr>
          <a:xfrm>
            <a:off x="8647111" y="1780863"/>
            <a:ext cx="2268000" cy="4354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entagon 11">
            <a:extLst>
              <a:ext uri="{FF2B5EF4-FFF2-40B4-BE49-F238E27FC236}">
                <a16:creationId xmlns:a16="http://schemas.microsoft.com/office/drawing/2014/main" xmlns="" id="{2C9C2239-3A91-4645-81EC-54FADB7544FB}"/>
              </a:ext>
            </a:extLst>
          </p:cNvPr>
          <p:cNvSpPr/>
          <p:nvPr/>
        </p:nvSpPr>
        <p:spPr>
          <a:xfrm rot="10800000">
            <a:off x="7057502" y="4755155"/>
            <a:ext cx="1633081" cy="50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7254153" y="4868656"/>
            <a:ext cx="1436430" cy="276999"/>
          </a:xfrm>
          <a:prstGeom prst="rect">
            <a:avLst/>
          </a:prstGeom>
          <a:noFill/>
        </p:spPr>
        <p:txBody>
          <a:bodyPr wrap="square" rtlCol="0">
            <a:spAutoFit/>
          </a:bodyPr>
          <a:lstStyle/>
          <a:p>
            <a:pPr algn="ctr"/>
            <a:r>
              <a:rPr lang="it-IT" altLang="ko-KR" sz="1200" b="1" dirty="0">
                <a:solidFill>
                  <a:schemeClr val="bg1"/>
                </a:solidFill>
                <a:cs typeface="Arial" pitchFamily="34" charset="0"/>
              </a:rPr>
              <a:t>Unità 4</a:t>
            </a: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2953517" y="5372768"/>
            <a:ext cx="1194886" cy="276999"/>
          </a:xfrm>
          <a:prstGeom prst="rect">
            <a:avLst/>
          </a:prstGeom>
          <a:noFill/>
        </p:spPr>
        <p:txBody>
          <a:bodyPr wrap="square" rtlCol="0">
            <a:spAutoFit/>
          </a:bodyPr>
          <a:lstStyle/>
          <a:p>
            <a:pPr algn="ctr"/>
            <a:r>
              <a:rPr lang="it-IT" altLang="ko-KR" sz="1200" b="1">
                <a:solidFill>
                  <a:schemeClr val="bg1"/>
                </a:solidFill>
                <a:cs typeface="Arial" pitchFamily="34" charset="0"/>
              </a:rPr>
              <a:t>Unità 2</a:t>
            </a: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465600" y="4425412"/>
            <a:ext cx="1080120" cy="276999"/>
          </a:xfrm>
          <a:prstGeom prst="rect">
            <a:avLst/>
          </a:prstGeom>
          <a:noFill/>
        </p:spPr>
        <p:txBody>
          <a:bodyPr wrap="square" rtlCol="0">
            <a:spAutoFit/>
          </a:bodyPr>
          <a:lstStyle/>
          <a:p>
            <a:pPr algn="ctr"/>
            <a:r>
              <a:rPr lang="it-IT" altLang="ko-KR" sz="1200" b="1">
                <a:solidFill>
                  <a:schemeClr val="bg1"/>
                </a:solidFill>
                <a:cs typeface="Arial" pitchFamily="34" charset="0"/>
              </a:rPr>
              <a:t>Unità 3</a:t>
            </a: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316651" y="2076432"/>
            <a:ext cx="1947301" cy="1470106"/>
            <a:chOff x="674781" y="1895792"/>
            <a:chExt cx="1955773" cy="1470106"/>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674781" y="2165569"/>
              <a:ext cx="1955773" cy="1200329"/>
            </a:xfrm>
            <a:prstGeom prst="rect">
              <a:avLst/>
            </a:prstGeom>
            <a:noFill/>
          </p:spPr>
          <p:txBody>
            <a:bodyPr wrap="square" rtlCol="0">
              <a:spAutoFit/>
            </a:bodyPr>
            <a:lstStyle/>
            <a:p>
              <a:pPr algn="just"/>
              <a:r>
                <a:rPr lang="it-IT" altLang="ko-KR" sz="2400" dirty="0">
                  <a:solidFill>
                    <a:schemeClr val="bg1"/>
                  </a:solidFill>
                  <a:cs typeface="Arial" pitchFamily="34" charset="0"/>
                </a:rPr>
                <a:t>Ricerca su un lavoro conveniente</a:t>
              </a: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276999"/>
            </a:xfrm>
            <a:prstGeom prst="rect">
              <a:avLst/>
            </a:prstGeom>
            <a:noFill/>
          </p:spPr>
          <p:txBody>
            <a:bodyPr wrap="square" rtlCol="0">
              <a:spAutoFit/>
            </a:bodyPr>
            <a:lstStyle/>
            <a:p>
              <a:pPr algn="ctr"/>
              <a:r>
                <a:rPr lang="it-IT" altLang="ko-KR" sz="1200" b="1" dirty="0">
                  <a:solidFill>
                    <a:schemeClr val="bg1"/>
                  </a:solidFill>
                  <a:cs typeface="Arial" pitchFamily="34" charset="0"/>
                </a:rPr>
                <a:t>Unità  2</a:t>
              </a:r>
            </a:p>
          </p:txBody>
        </p:sp>
      </p:grpSp>
      <p:sp>
        <p:nvSpPr>
          <p:cNvPr id="19" name="TextBox 18">
            <a:extLst>
              <a:ext uri="{FF2B5EF4-FFF2-40B4-BE49-F238E27FC236}">
                <a16:creationId xmlns:a16="http://schemas.microsoft.com/office/drawing/2014/main" xmlns="" id="{CE112F90-FB8A-469D-BF4A-DC57CE23B559}"/>
              </a:ext>
            </a:extLst>
          </p:cNvPr>
          <p:cNvSpPr txBox="1"/>
          <p:nvPr/>
        </p:nvSpPr>
        <p:spPr>
          <a:xfrm>
            <a:off x="9012790" y="2076432"/>
            <a:ext cx="1627526" cy="276999"/>
          </a:xfrm>
          <a:prstGeom prst="rect">
            <a:avLst/>
          </a:prstGeom>
          <a:noFill/>
        </p:spPr>
        <p:txBody>
          <a:bodyPr wrap="square" rtlCol="0">
            <a:spAutoFit/>
          </a:bodyPr>
          <a:lstStyle/>
          <a:p>
            <a:pPr algn="ctr"/>
            <a:r>
              <a:rPr lang="it-IT" altLang="ko-KR" sz="1200" b="1" dirty="0">
                <a:solidFill>
                  <a:schemeClr val="bg1"/>
                </a:solidFill>
                <a:cs typeface="Arial" pitchFamily="34" charset="0"/>
              </a:rPr>
              <a:t>Unità 4</a:t>
            </a:r>
          </a:p>
        </p:txBody>
      </p:sp>
      <p:sp>
        <p:nvSpPr>
          <p:cNvPr id="21" name="TextBox 20">
            <a:extLst>
              <a:ext uri="{FF2B5EF4-FFF2-40B4-BE49-F238E27FC236}">
                <a16:creationId xmlns:a16="http://schemas.microsoft.com/office/drawing/2014/main" xmlns="" id="{D68E4EB0-406D-40B1-AFF7-187DA607E41E}"/>
              </a:ext>
            </a:extLst>
          </p:cNvPr>
          <p:cNvSpPr txBox="1"/>
          <p:nvPr/>
        </p:nvSpPr>
        <p:spPr>
          <a:xfrm>
            <a:off x="6654921" y="2385504"/>
            <a:ext cx="1820701"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grpSp>
        <p:nvGrpSpPr>
          <p:cNvPr id="23" name="Group 22">
            <a:extLst>
              <a:ext uri="{FF2B5EF4-FFF2-40B4-BE49-F238E27FC236}">
                <a16:creationId xmlns:a16="http://schemas.microsoft.com/office/drawing/2014/main" xmlns="" id="{512CB608-697A-43A3-BA5D-8C72B5931FDB}"/>
              </a:ext>
            </a:extLst>
          </p:cNvPr>
          <p:cNvGrpSpPr/>
          <p:nvPr/>
        </p:nvGrpSpPr>
        <p:grpSpPr>
          <a:xfrm>
            <a:off x="2132361" y="2073382"/>
            <a:ext cx="1820701" cy="1509401"/>
            <a:chOff x="752106" y="1895792"/>
            <a:chExt cx="1828622" cy="1509401"/>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752106" y="2204864"/>
              <a:ext cx="1828622" cy="1200329"/>
            </a:xfrm>
            <a:prstGeom prst="rect">
              <a:avLst/>
            </a:prstGeom>
            <a:noFill/>
          </p:spPr>
          <p:txBody>
            <a:bodyPr wrap="square" rtlCol="0">
              <a:spAutoFit/>
            </a:bodyPr>
            <a:lstStyle/>
            <a:p>
              <a:r>
                <a:rPr lang="it-IT" altLang="ko-KR" sz="2400" dirty="0">
                  <a:solidFill>
                    <a:schemeClr val="bg1"/>
                  </a:solidFill>
                  <a:cs typeface="Arial" pitchFamily="34" charset="0"/>
                </a:rPr>
                <a:t>Cos’è il benessere personale?</a:t>
              </a: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276999"/>
            </a:xfrm>
            <a:prstGeom prst="rect">
              <a:avLst/>
            </a:prstGeom>
            <a:noFill/>
          </p:spPr>
          <p:txBody>
            <a:bodyPr wrap="square" rtlCol="0">
              <a:spAutoFit/>
            </a:bodyPr>
            <a:lstStyle/>
            <a:p>
              <a:pPr algn="ctr"/>
              <a:r>
                <a:rPr lang="it-IT" altLang="ko-KR" sz="1200" b="1">
                  <a:solidFill>
                    <a:schemeClr val="bg1"/>
                  </a:solidFill>
                  <a:cs typeface="Arial" pitchFamily="34" charset="0"/>
                </a:rPr>
                <a:t>Unità 1</a:t>
              </a: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890254" y="3969818"/>
            <a:ext cx="917813" cy="276999"/>
          </a:xfrm>
          <a:prstGeom prst="rect">
            <a:avLst/>
          </a:prstGeom>
          <a:noFill/>
        </p:spPr>
        <p:txBody>
          <a:bodyPr wrap="square" rtlCol="0">
            <a:spAutoFit/>
          </a:bodyPr>
          <a:lstStyle/>
          <a:p>
            <a:pPr algn="ctr"/>
            <a:r>
              <a:rPr lang="it-IT" altLang="ko-KR" sz="1200" b="1">
                <a:solidFill>
                  <a:schemeClr val="bg1"/>
                </a:solidFill>
                <a:cs typeface="Arial" pitchFamily="34" charset="0"/>
              </a:rPr>
              <a:t>Unità 1</a:t>
            </a: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Indice</a:t>
            </a:r>
            <a:endParaRPr lang="it-IT" altLang="ko-KR" sz="2400" b="1" dirty="0">
              <a:solidFill>
                <a:srgbClr val="F36A0D"/>
              </a:solidFill>
              <a:latin typeface="Trebuchet MS" panose="020B0603020202020204" pitchFamily="34" charset="0"/>
              <a:cs typeface="Arial" pitchFamily="34" charset="0"/>
            </a:endParaRPr>
          </a:p>
        </p:txBody>
      </p:sp>
      <p:grpSp>
        <p:nvGrpSpPr>
          <p:cNvPr id="30" name="Group 13">
            <a:extLst>
              <a:ext uri="{FF2B5EF4-FFF2-40B4-BE49-F238E27FC236}">
                <a16:creationId xmlns:a16="http://schemas.microsoft.com/office/drawing/2014/main" xmlns="" id="{B35C0407-788E-4D39-B765-3AA5E9B7D121}"/>
              </a:ext>
            </a:extLst>
          </p:cNvPr>
          <p:cNvGrpSpPr/>
          <p:nvPr/>
        </p:nvGrpSpPr>
        <p:grpSpPr>
          <a:xfrm>
            <a:off x="6568043" y="2071784"/>
            <a:ext cx="1885340" cy="1344896"/>
            <a:chOff x="604293" y="1895792"/>
            <a:chExt cx="1893542" cy="1344896"/>
          </a:xfrm>
        </p:grpSpPr>
        <p:sp>
          <p:nvSpPr>
            <p:cNvPr id="31" name="TextBox 14">
              <a:extLst>
                <a:ext uri="{FF2B5EF4-FFF2-40B4-BE49-F238E27FC236}">
                  <a16:creationId xmlns:a16="http://schemas.microsoft.com/office/drawing/2014/main" xmlns="" id="{F7BC1956-F7E9-4901-8692-C85717C85F25}"/>
                </a:ext>
              </a:extLst>
            </p:cNvPr>
            <p:cNvSpPr txBox="1"/>
            <p:nvPr/>
          </p:nvSpPr>
          <p:spPr>
            <a:xfrm>
              <a:off x="604293" y="2163470"/>
              <a:ext cx="1893542" cy="1077218"/>
            </a:xfrm>
            <a:prstGeom prst="rect">
              <a:avLst/>
            </a:prstGeom>
            <a:noFill/>
          </p:spPr>
          <p:txBody>
            <a:bodyPr wrap="square" rtlCol="0">
              <a:spAutoFit/>
            </a:bodyPr>
            <a:lstStyle/>
            <a:p>
              <a:r>
                <a:rPr lang="it-IT" altLang="ko-KR" sz="1600" dirty="0">
                  <a:solidFill>
                    <a:schemeClr val="bg1"/>
                  </a:solidFill>
                  <a:cs typeface="Arial" pitchFamily="34" charset="0"/>
                </a:rPr>
                <a:t>Raccomandazioni dell’OMS per il benessere a lavoro</a:t>
              </a:r>
            </a:p>
          </p:txBody>
        </p:sp>
        <p:sp>
          <p:nvSpPr>
            <p:cNvPr id="35" name="TextBox 15">
              <a:extLst>
                <a:ext uri="{FF2B5EF4-FFF2-40B4-BE49-F238E27FC236}">
                  <a16:creationId xmlns:a16="http://schemas.microsoft.com/office/drawing/2014/main" xmlns="" id="{84979C29-3B9E-44F9-B980-03028FCC7657}"/>
                </a:ext>
              </a:extLst>
            </p:cNvPr>
            <p:cNvSpPr txBox="1"/>
            <p:nvPr/>
          </p:nvSpPr>
          <p:spPr>
            <a:xfrm>
              <a:off x="849114" y="1895792"/>
              <a:ext cx="1634607" cy="276999"/>
            </a:xfrm>
            <a:prstGeom prst="rect">
              <a:avLst/>
            </a:prstGeom>
            <a:noFill/>
          </p:spPr>
          <p:txBody>
            <a:bodyPr wrap="square" rtlCol="0">
              <a:spAutoFit/>
            </a:bodyPr>
            <a:lstStyle/>
            <a:p>
              <a:pPr algn="ctr"/>
              <a:r>
                <a:rPr lang="it-IT" altLang="ko-KR" sz="1200" b="1" dirty="0">
                  <a:solidFill>
                    <a:schemeClr val="bg1"/>
                  </a:solidFill>
                  <a:cs typeface="Arial" pitchFamily="34" charset="0"/>
                </a:rPr>
                <a:t>Unità  3</a:t>
              </a:r>
            </a:p>
          </p:txBody>
        </p:sp>
      </p:grpSp>
      <p:sp>
        <p:nvSpPr>
          <p:cNvPr id="36" name="TextBox 23">
            <a:extLst>
              <a:ext uri="{FF2B5EF4-FFF2-40B4-BE49-F238E27FC236}">
                <a16:creationId xmlns:a16="http://schemas.microsoft.com/office/drawing/2014/main" xmlns="" id="{028A7F7F-7AB6-45B3-B17C-FDCE317B5BEC}"/>
              </a:ext>
            </a:extLst>
          </p:cNvPr>
          <p:cNvSpPr txBox="1"/>
          <p:nvPr/>
        </p:nvSpPr>
        <p:spPr>
          <a:xfrm>
            <a:off x="8914230" y="2382453"/>
            <a:ext cx="1820701" cy="1938992"/>
          </a:xfrm>
          <a:prstGeom prst="rect">
            <a:avLst/>
          </a:prstGeom>
          <a:noFill/>
        </p:spPr>
        <p:txBody>
          <a:bodyPr wrap="square" rtlCol="0">
            <a:spAutoFit/>
          </a:bodyPr>
          <a:lstStyle/>
          <a:p>
            <a:pPr algn="just"/>
            <a:r>
              <a:rPr lang="it-IT" altLang="ko-KR" sz="2400" dirty="0">
                <a:solidFill>
                  <a:schemeClr val="bg1"/>
                </a:solidFill>
                <a:cs typeface="Arial" pitchFamily="34" charset="0"/>
              </a:rPr>
              <a:t>Strumenti per migliorare il benessere a lavoro</a:t>
            </a:r>
          </a:p>
        </p:txBody>
      </p:sp>
      <p:sp>
        <p:nvSpPr>
          <p:cNvPr id="3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39" name="Immagin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599895" y="2232085"/>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50574" y="2153826"/>
            <a:ext cx="5908805" cy="1124287"/>
            <a:chOff x="5865234" y="1765988"/>
            <a:chExt cx="3917792" cy="1124287"/>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4" y="1765988"/>
              <a:ext cx="391779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Definizione di benessere dall’Organizzazione Mondiale della Sanità</a:t>
              </a: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830997"/>
            </a:xfrm>
            <a:prstGeom prst="rect">
              <a:avLst/>
            </a:prstGeom>
            <a:noFill/>
          </p:spPr>
          <p:txBody>
            <a:bodyPr wrap="square" rtlCol="0">
              <a:spAutoFit/>
            </a:bodyPr>
            <a:lstStyle/>
            <a:p>
              <a:pPr algn="just"/>
              <a:r>
                <a:rPr lang="it-IT" altLang="ko-KR" sz="1200" dirty="0">
                  <a:solidFill>
                    <a:schemeClr val="tx1">
                      <a:lumMod val="75000"/>
                      <a:lumOff val="25000"/>
                    </a:schemeClr>
                  </a:solidFill>
                </a:rPr>
                <a:t>Approccio universale al benessere nella vita. Il lavoro è solo un elemento di questa definizione. Ulteriori ricerche sul benessere sul lavoro sono state fatte in gruppi di lavoro e da esperti. </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a:p>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599895" y="3412400"/>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50576" y="3334143"/>
            <a:ext cx="5500672" cy="754955"/>
            <a:chOff x="5865235" y="2880785"/>
            <a:chExt cx="3647182" cy="754955"/>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Il Benessere è importante, ma come si raggiunge?</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461665"/>
            </a:xfrm>
            <a:prstGeom prst="rect">
              <a:avLst/>
            </a:prstGeom>
            <a:noFill/>
          </p:spPr>
          <p:txBody>
            <a:bodyPr wrap="square" rtlCol="0">
              <a:spAutoFit/>
            </a:bodyPr>
            <a:lstStyle/>
            <a:p>
              <a:pPr algn="just"/>
              <a:r>
                <a:rPr lang="it-IT" altLang="ko-KR" sz="1200" dirty="0">
                  <a:solidFill>
                    <a:schemeClr val="tx1">
                      <a:lumMod val="75000"/>
                      <a:lumOff val="25000"/>
                    </a:schemeClr>
                  </a:solidFill>
                </a:rPr>
                <a:t>Il soddisfacimento dei bisogni umani di base è il motore della motivazione e dello sviluppo personale. Questo approccio è più legato al lavoro.</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599895" y="4592715"/>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50576" y="4514458"/>
            <a:ext cx="5500672" cy="940370"/>
            <a:chOff x="5865235" y="3995582"/>
            <a:chExt cx="3647182" cy="940370"/>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Teoria della determinazione personale</a:t>
              </a: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9621"/>
              <a:ext cx="3646840" cy="646331"/>
            </a:xfrm>
            <a:prstGeom prst="rect">
              <a:avLst/>
            </a:prstGeom>
            <a:noFill/>
          </p:spPr>
          <p:txBody>
            <a:bodyPr wrap="square" rtlCol="0">
              <a:spAutoFit/>
            </a:bodyPr>
            <a:lstStyle/>
            <a:p>
              <a:pPr algn="just"/>
              <a:r>
                <a:rPr lang="it-IT" altLang="ko-KR" sz="1200" dirty="0">
                  <a:solidFill>
                    <a:schemeClr val="tx1">
                      <a:lumMod val="75000"/>
                      <a:lumOff val="25000"/>
                    </a:schemeClr>
                  </a:solidFill>
                </a:rPr>
                <a:t>Questa teoria si concentra sulla motivazione e la frustrazione. Descrive ambienti di lavoro positivi, autonomia dei lavoratori e valutazione dei risultati del lavoro.</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6946" y="509637"/>
            <a:ext cx="3456432" cy="649224"/>
          </a:xfrm>
          <a:prstGeom prst="rect">
            <a:avLst/>
          </a:prstGeom>
        </p:spPr>
      </p:pic>
      <p:sp>
        <p:nvSpPr>
          <p:cNvPr id="58" name="TextBox 3"/>
          <p:cNvSpPr txBox="1"/>
          <p:nvPr/>
        </p:nvSpPr>
        <p:spPr>
          <a:xfrm>
            <a:off x="5748988" y="451493"/>
            <a:ext cx="6207038" cy="461665"/>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 1 – Cos’è il benessere personale?</a:t>
            </a:r>
          </a:p>
        </p:txBody>
      </p:sp>
      <p:sp>
        <p:nvSpPr>
          <p:cNvPr id="48" name="TextBox 3"/>
          <p:cNvSpPr txBox="1"/>
          <p:nvPr/>
        </p:nvSpPr>
        <p:spPr>
          <a:xfrm>
            <a:off x="1043960" y="3176093"/>
            <a:ext cx="3990687" cy="523220"/>
          </a:xfrm>
          <a:prstGeom prst="rect">
            <a:avLst/>
          </a:prstGeom>
          <a:noFill/>
        </p:spPr>
        <p:txBody>
          <a:bodyPr wrap="square" rtlCol="0">
            <a:spAutoFit/>
          </a:bodyPr>
          <a:lstStyle/>
          <a:p>
            <a:r>
              <a:rPr lang="en-US" altLang="ko-KR" sz="2800" b="1" dirty="0">
                <a:solidFill>
                  <a:srgbClr val="0594A9"/>
                </a:solidFill>
                <a:latin typeface="Trebuchet MS" panose="020B0603020202020204" pitchFamily="34" charset="0"/>
                <a:cs typeface="Arial" pitchFamily="34" charset="0"/>
              </a:rPr>
              <a:t> </a:t>
            </a:r>
            <a:r>
              <a:rPr lang="it-IT" altLang="ko-KR" sz="2800" b="1" dirty="0">
                <a:solidFill>
                  <a:srgbClr val="0594A9"/>
                </a:solidFill>
                <a:latin typeface="Trebuchet MS" panose="020B0603020202020204" pitchFamily="34" charset="0"/>
                <a:cs typeface="Arial" pitchFamily="34" charset="0"/>
              </a:rPr>
              <a:t>Sezione</a:t>
            </a:r>
            <a:r>
              <a:rPr lang="en-US" altLang="ko-KR" sz="2800" b="1" dirty="0">
                <a:solidFill>
                  <a:srgbClr val="0594A9"/>
                </a:solidFill>
                <a:latin typeface="Trebuchet MS" panose="020B0603020202020204" pitchFamily="34" charset="0"/>
                <a:cs typeface="Arial" pitchFamily="34" charset="0"/>
              </a:rPr>
              <a:t> 1-3</a:t>
            </a:r>
            <a:endParaRPr lang="en-US" altLang="ko-KR" sz="2000" b="1" dirty="0">
              <a:solidFill>
                <a:srgbClr val="0594A9"/>
              </a:solidFill>
              <a:latin typeface="Trebuchet MS" panose="020B0603020202020204" pitchFamily="34" charset="0"/>
              <a:cs typeface="Arial" pitchFamily="34" charset="0"/>
            </a:endParaRPr>
          </a:p>
        </p:txBody>
      </p:sp>
      <p:sp>
        <p:nvSpPr>
          <p:cNvPr id="4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5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51" name="Immagine 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08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83598" y="1344089"/>
            <a:ext cx="11662596" cy="769441"/>
          </a:xfrm>
          <a:prstGeom prst="rect">
            <a:avLst/>
          </a:prstGeom>
          <a:noFill/>
        </p:spPr>
        <p:txBody>
          <a:bodyPr wrap="square">
            <a:spAutoFit/>
          </a:bodyPr>
          <a:lstStyle/>
          <a:p>
            <a:pPr>
              <a:defRPr/>
            </a:pPr>
            <a:r>
              <a:rPr lang="it-IT" altLang="es-ES" sz="2000" b="1" dirty="0">
                <a:solidFill>
                  <a:srgbClr val="0594A9"/>
                </a:solidFill>
                <a:latin typeface="Trebuchet MS" panose="020B0603020202020204" pitchFamily="34" charset="0"/>
                <a:cs typeface="Calibri" panose="020F0502020204030204" pitchFamily="34" charset="0"/>
              </a:rPr>
              <a:t>Sezione</a:t>
            </a:r>
            <a:r>
              <a:rPr lang="en-GB" altLang="es-ES" sz="2000" b="1" dirty="0">
                <a:solidFill>
                  <a:srgbClr val="0594A9"/>
                </a:solidFill>
                <a:latin typeface="Trebuchet MS" panose="020B0603020202020204" pitchFamily="34" charset="0"/>
                <a:cs typeface="Calibri" panose="020F0502020204030204" pitchFamily="34" charset="0"/>
              </a:rPr>
              <a:t> 1 – </a:t>
            </a:r>
            <a:r>
              <a:rPr lang="it-IT" altLang="ko-KR" sz="2000" b="1" dirty="0">
                <a:solidFill>
                  <a:srgbClr val="0594A9"/>
                </a:solidFill>
                <a:latin typeface="Trebuchet MS" panose="020B0603020202020204" pitchFamily="34" charset="0"/>
                <a:cs typeface="Calibri" panose="020F0502020204030204" pitchFamily="34" charset="0"/>
              </a:rPr>
              <a:t>Definizione di benessere secondo l’Organizzazione Mondiale della Sanità </a:t>
            </a:r>
          </a:p>
          <a:p>
            <a:pPr>
              <a:defRPr/>
            </a:pPr>
            <a:endParaRPr lang="en-GB" altLang="es-E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547707" y="2883829"/>
            <a:ext cx="5648812" cy="1200329"/>
          </a:xfrm>
          <a:prstGeom prst="rect">
            <a:avLst/>
          </a:prstGeom>
          <a:noFill/>
        </p:spPr>
        <p:txBody>
          <a:bodyPr wrap="square" rtlCol="0">
            <a:spAutoFit/>
          </a:bodyPr>
          <a:lstStyle/>
          <a:p>
            <a:r>
              <a:rPr lang="it-IT" dirty="0"/>
              <a:t>Il benessere fa parte dei principi dell‘OMS:</a:t>
            </a:r>
          </a:p>
          <a:p>
            <a:r>
              <a:rPr lang="it-IT" dirty="0"/>
              <a:t/>
            </a:r>
            <a:br>
              <a:rPr lang="it-IT" dirty="0"/>
            </a:br>
            <a:r>
              <a:rPr lang="it-IT" b="1" dirty="0"/>
              <a:t>«uno stato di completo benessere fisico, mentale e sociale e non solo l‘assenza di malattia o infermità»</a:t>
            </a:r>
            <a:endParaRPr lang="de-DE" b="1" dirty="0"/>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098" y="1988034"/>
            <a:ext cx="4872821" cy="3342872"/>
          </a:xfrm>
          <a:prstGeom prst="rect">
            <a:avLst/>
          </a:prstGeom>
        </p:spPr>
      </p:pic>
      <p:sp>
        <p:nvSpPr>
          <p:cNvPr id="4" name="Textfeld 3"/>
          <p:cNvSpPr txBox="1"/>
          <p:nvPr/>
        </p:nvSpPr>
        <p:spPr>
          <a:xfrm>
            <a:off x="6701098" y="5315435"/>
            <a:ext cx="4872821" cy="215444"/>
          </a:xfrm>
          <a:prstGeom prst="rect">
            <a:avLst/>
          </a:prstGeom>
          <a:noFill/>
        </p:spPr>
        <p:txBody>
          <a:bodyPr wrap="square" rtlCol="0">
            <a:spAutoFit/>
          </a:bodyPr>
          <a:lstStyle/>
          <a:p>
            <a:r>
              <a:rPr lang="en-US" sz="800" dirty="0">
                <a:solidFill>
                  <a:schemeClr val="bg1">
                    <a:lumMod val="75000"/>
                  </a:schemeClr>
                </a:solidFill>
              </a:rPr>
              <a:t>Picture 1: </a:t>
            </a:r>
            <a:r>
              <a:rPr lang="nb-NO" sz="800" dirty="0">
                <a:solidFill>
                  <a:schemeClr val="bg1">
                    <a:lumMod val="75000"/>
                  </a:schemeClr>
                </a:solidFill>
              </a:rPr>
              <a:t>I, Yann, CC BY-SA 3.0, https://commons.wikimedia.org/w/index.php?curid=2367501</a:t>
            </a:r>
            <a:endParaRPr lang="de-DE" sz="800" dirty="0">
              <a:solidFill>
                <a:schemeClr val="bg1">
                  <a:lumMod val="75000"/>
                </a:schemeClr>
              </a:solidFill>
            </a:endParaRPr>
          </a:p>
        </p:txBody>
      </p:sp>
      <p:sp>
        <p:nvSpPr>
          <p:cNvPr id="11" name="TextBox 3"/>
          <p:cNvSpPr txBox="1"/>
          <p:nvPr/>
        </p:nvSpPr>
        <p:spPr>
          <a:xfrm>
            <a:off x="5748988" y="451493"/>
            <a:ext cx="6095824" cy="461665"/>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 1 – Cos’è il benessere personale?</a:t>
            </a:r>
          </a:p>
        </p:txBody>
      </p:sp>
      <p:grpSp>
        <p:nvGrpSpPr>
          <p:cNvPr id="10" name="Group 27">
            <a:extLst>
              <a:ext uri="{FF2B5EF4-FFF2-40B4-BE49-F238E27FC236}">
                <a16:creationId xmlns:a16="http://schemas.microsoft.com/office/drawing/2014/main" xmlns="" id="{782DAF2F-8C89-449F-B438-A126EC6F5EDD}"/>
              </a:ext>
            </a:extLst>
          </p:cNvPr>
          <p:cNvGrpSpPr/>
          <p:nvPr/>
        </p:nvGrpSpPr>
        <p:grpSpPr>
          <a:xfrm>
            <a:off x="283598" y="2991009"/>
            <a:ext cx="199272" cy="206152"/>
            <a:chOff x="2411760" y="3708613"/>
            <a:chExt cx="206152" cy="206152"/>
          </a:xfrm>
        </p:grpSpPr>
        <p:sp>
          <p:nvSpPr>
            <p:cNvPr id="12"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3"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17" name="Immagin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83598" y="1344089"/>
            <a:ext cx="11741254" cy="769441"/>
          </a:xfrm>
          <a:prstGeom prst="rect">
            <a:avLst/>
          </a:prstGeom>
          <a:noFill/>
        </p:spPr>
        <p:txBody>
          <a:bodyPr wrap="square">
            <a:spAutoFit/>
          </a:bodyPr>
          <a:lstStyle/>
          <a:p>
            <a:pPr>
              <a:defRPr/>
            </a:pPr>
            <a:r>
              <a:rPr lang="it-IT" altLang="es-ES" sz="2000" b="1" dirty="0">
                <a:solidFill>
                  <a:srgbClr val="0594A9"/>
                </a:solidFill>
                <a:latin typeface="Trebuchet MS" panose="020B0603020202020204" pitchFamily="34" charset="0"/>
                <a:cs typeface="Calibri" panose="020F0502020204030204" pitchFamily="34" charset="0"/>
              </a:rPr>
              <a:t>Sezione </a:t>
            </a:r>
            <a:r>
              <a:rPr lang="en-GB" altLang="es-ES" sz="2000" b="1" dirty="0">
                <a:solidFill>
                  <a:srgbClr val="0594A9"/>
                </a:solidFill>
                <a:latin typeface="Trebuchet MS" panose="020B0603020202020204" pitchFamily="34" charset="0"/>
                <a:cs typeface="Calibri" panose="020F0502020204030204" pitchFamily="34" charset="0"/>
              </a:rPr>
              <a:t>1 - </a:t>
            </a:r>
            <a:r>
              <a:rPr lang="it-IT" altLang="ko-KR" sz="2000" b="1" dirty="0">
                <a:solidFill>
                  <a:srgbClr val="0594A9"/>
                </a:solidFill>
                <a:latin typeface="Trebuchet MS" panose="020B0603020202020204" pitchFamily="34" charset="0"/>
                <a:cs typeface="Calibri" panose="020F0502020204030204" pitchFamily="34" charset="0"/>
              </a:rPr>
              <a:t>Definizione di benessere secondo l’Organizzazione Mondiale della Sanità </a:t>
            </a:r>
            <a:endParaRPr lang="ko-KR" altLang="en-US" sz="2000" b="1" dirty="0">
              <a:solidFill>
                <a:srgbClr val="0594A9"/>
              </a:solidFill>
              <a:latin typeface="Trebuchet MS" panose="020B0603020202020204" pitchFamily="34" charset="0"/>
              <a:cs typeface="Calibri" panose="020F0502020204030204" pitchFamily="34" charset="0"/>
            </a:endParaRPr>
          </a:p>
          <a:p>
            <a:pPr>
              <a:defRPr/>
            </a:pPr>
            <a:endParaRPr lang="en-GB" altLang="es-E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547707" y="2403225"/>
            <a:ext cx="5458691" cy="2308324"/>
          </a:xfrm>
          <a:prstGeom prst="rect">
            <a:avLst/>
          </a:prstGeom>
          <a:noFill/>
        </p:spPr>
        <p:txBody>
          <a:bodyPr wrap="square" rtlCol="0">
            <a:spAutoFit/>
          </a:bodyPr>
          <a:lstStyle/>
          <a:p>
            <a:pPr algn="just"/>
            <a:r>
              <a:rPr lang="it-IT" dirty="0"/>
              <a:t>Lavoro e benessere sono estremamente connessi: la qualità delle condizioni di lavoro ha un impatto diretto sulla qualità della vita di ogni individuo.</a:t>
            </a:r>
            <a:endParaRPr lang="en-US" dirty="0"/>
          </a:p>
          <a:p>
            <a:pPr algn="just"/>
            <a:endParaRPr lang="en-US" dirty="0"/>
          </a:p>
          <a:p>
            <a:pPr algn="just"/>
            <a:endParaRPr lang="en-US" dirty="0"/>
          </a:p>
          <a:p>
            <a:pPr marL="285750" indent="-285750" algn="just">
              <a:buFont typeface="Wingdings" panose="05000000000000000000" pitchFamily="2" charset="2"/>
              <a:buChar char="Ø"/>
            </a:pPr>
            <a:r>
              <a:rPr lang="it-IT" dirty="0"/>
              <a:t>I rischi per la salute mentale e il benessere possono provenire da una serie di fonti e includono fonti relative al posto di lavoro</a:t>
            </a:r>
            <a:endParaRPr lang="de-DE" b="1" dirty="0"/>
          </a:p>
        </p:txBody>
      </p:sp>
      <p:sp>
        <p:nvSpPr>
          <p:cNvPr id="11" name="TextBox 3"/>
          <p:cNvSpPr txBox="1"/>
          <p:nvPr/>
        </p:nvSpPr>
        <p:spPr>
          <a:xfrm>
            <a:off x="5621169" y="450859"/>
            <a:ext cx="6570831" cy="461665"/>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 1 – Cos’è il benessere personale</a:t>
            </a:r>
            <a:r>
              <a:rPr lang="en-US" altLang="ko-KR" sz="2400" b="1" dirty="0">
                <a:solidFill>
                  <a:srgbClr val="F36A0D"/>
                </a:solidFill>
                <a:latin typeface="Trebuchet MS" panose="020B0603020202020204" pitchFamily="34" charset="0"/>
                <a:cs typeface="Arial" pitchFamily="34" charset="0"/>
              </a:rPr>
              <a:t>?</a:t>
            </a:r>
          </a:p>
        </p:txBody>
      </p:sp>
      <p:grpSp>
        <p:nvGrpSpPr>
          <p:cNvPr id="10" name="Group 27">
            <a:extLst>
              <a:ext uri="{FF2B5EF4-FFF2-40B4-BE49-F238E27FC236}">
                <a16:creationId xmlns:a16="http://schemas.microsoft.com/office/drawing/2014/main" xmlns="" id="{782DAF2F-8C89-449F-B438-A126EC6F5EDD}"/>
              </a:ext>
            </a:extLst>
          </p:cNvPr>
          <p:cNvGrpSpPr/>
          <p:nvPr/>
        </p:nvGrpSpPr>
        <p:grpSpPr>
          <a:xfrm>
            <a:off x="283598" y="2473428"/>
            <a:ext cx="199272" cy="206152"/>
            <a:chOff x="2411760" y="3708613"/>
            <a:chExt cx="206152" cy="206152"/>
          </a:xfrm>
        </p:grpSpPr>
        <p:sp>
          <p:nvSpPr>
            <p:cNvPr id="12"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3"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6" name="Pfeil nach rechts 5"/>
          <p:cNvSpPr/>
          <p:nvPr/>
        </p:nvSpPr>
        <p:spPr>
          <a:xfrm>
            <a:off x="6071235" y="4276493"/>
            <a:ext cx="541838" cy="435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7061215" y="2184027"/>
            <a:ext cx="4054991" cy="4247317"/>
          </a:xfrm>
          <a:prstGeom prst="rect">
            <a:avLst/>
          </a:prstGeom>
          <a:noFill/>
        </p:spPr>
        <p:txBody>
          <a:bodyPr wrap="square" rtlCol="0">
            <a:spAutoFit/>
          </a:bodyPr>
          <a:lstStyle/>
          <a:p>
            <a:pPr marL="285750" indent="-285750">
              <a:buFont typeface="Arial" panose="020B0604020202020204" pitchFamily="34" charset="0"/>
              <a:buChar char="•"/>
            </a:pPr>
            <a:r>
              <a:rPr lang="it-IT" dirty="0"/>
              <a:t>carichi di lavoro eccessivi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Controllo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richieste contrastanti e mancanza di chiarezza sui ruoli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gestione inadeguata del cambiamento organizzativo, insicurezza del lavoro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comunicazione inefficace, mancanza di supporto da parte di colleghi o superiori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violenza e bullismo</a:t>
            </a:r>
            <a:endParaRPr lang="de-DE" dirty="0"/>
          </a:p>
        </p:txBody>
      </p:sp>
      <p:sp>
        <p:nvSpPr>
          <p:cNvPr id="17" name="Textfeld 16"/>
          <p:cNvSpPr txBox="1"/>
          <p:nvPr/>
        </p:nvSpPr>
        <p:spPr>
          <a:xfrm>
            <a:off x="8417049" y="6290829"/>
            <a:ext cx="3299822" cy="338554"/>
          </a:xfrm>
          <a:prstGeom prst="rect">
            <a:avLst/>
          </a:prstGeom>
          <a:noFill/>
        </p:spPr>
        <p:txBody>
          <a:bodyPr wrap="square" rtlCol="0">
            <a:spAutoFit/>
          </a:bodyPr>
          <a:lstStyle/>
          <a:p>
            <a:r>
              <a:rPr lang="de-DE" sz="800" dirty="0">
                <a:solidFill>
                  <a:schemeClr val="bg1">
                    <a:lumMod val="75000"/>
                  </a:schemeClr>
                </a:solidFill>
              </a:rPr>
              <a:t>Source:  https://ec.europa.eu/social/BlobServlet?docId=13879&amp;langId=en</a:t>
            </a:r>
          </a:p>
          <a:p>
            <a:endParaRPr lang="de-DE" sz="800" dirty="0"/>
          </a:p>
        </p:txBody>
      </p:sp>
      <p:sp>
        <p:nvSpPr>
          <p:cNvPr id="1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18" name="Immagin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402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1228436" y="2807023"/>
            <a:ext cx="5990511" cy="2308324"/>
          </a:xfrm>
          <a:prstGeom prst="rect">
            <a:avLst/>
          </a:prstGeom>
          <a:noFill/>
        </p:spPr>
        <p:txBody>
          <a:bodyPr wrap="square" rtlCol="0">
            <a:spAutoFit/>
          </a:bodyPr>
          <a:lstStyle/>
          <a:p>
            <a:r>
              <a:rPr lang="it-IT" dirty="0"/>
              <a:t>Le pessime condizioni di lavoro portano a:</a:t>
            </a:r>
          </a:p>
          <a:p>
            <a:endParaRPr lang="it-IT" dirty="0"/>
          </a:p>
          <a:p>
            <a:pPr marL="285750" indent="-285750">
              <a:buFont typeface="Arial" panose="020B0604020202020204" pitchFamily="34" charset="0"/>
              <a:buChar char="•"/>
            </a:pPr>
            <a:r>
              <a:rPr lang="it-IT" dirty="0"/>
              <a:t>problemi di salute per l‘</a:t>
            </a:r>
            <a:r>
              <a:rPr lang="it-IT" b="1" dirty="0"/>
              <a:t>impiegato</a:t>
            </a:r>
          </a:p>
          <a:p>
            <a:pPr marL="285750" indent="-285750">
              <a:buFont typeface="Arial" panose="020B0604020202020204" pitchFamily="34" charset="0"/>
              <a:buChar char="•"/>
            </a:pPr>
            <a:r>
              <a:rPr lang="it-IT" dirty="0"/>
              <a:t>perdita di produttività per il </a:t>
            </a:r>
            <a:r>
              <a:rPr lang="it-IT" b="1" dirty="0"/>
              <a:t>datore di lavoro</a:t>
            </a:r>
          </a:p>
          <a:p>
            <a:pPr marL="285750" indent="-285750">
              <a:buFont typeface="Arial" panose="020B0604020202020204" pitchFamily="34" charset="0"/>
              <a:buChar char="•"/>
            </a:pPr>
            <a:r>
              <a:rPr lang="it-IT" dirty="0"/>
              <a:t>calo del 4-5 % del PIL di un </a:t>
            </a:r>
            <a:r>
              <a:rPr lang="it-IT" b="1" dirty="0"/>
              <a:t>paese</a:t>
            </a:r>
          </a:p>
          <a:p>
            <a:pPr marL="285750" indent="-285750">
              <a:buFont typeface="Arial" panose="020B0604020202020204" pitchFamily="34" charset="0"/>
              <a:buChar char="•"/>
            </a:pPr>
            <a:endParaRPr lang="de-DE" dirty="0"/>
          </a:p>
          <a:p>
            <a:pPr marL="285750" indent="-285750">
              <a:buFont typeface="Wingdings" panose="05000000000000000000" pitchFamily="2" charset="2"/>
              <a:buChar char="v"/>
            </a:pPr>
            <a:r>
              <a:rPr lang="it-IT" dirty="0"/>
              <a:t>In UE quasi 1 lavoratore su 5 ha problemi di salute mentale sul posto di lavoro. </a:t>
            </a:r>
          </a:p>
        </p:txBody>
      </p:sp>
      <p:sp>
        <p:nvSpPr>
          <p:cNvPr id="5" name="Textfeld 4"/>
          <p:cNvSpPr txBox="1"/>
          <p:nvPr/>
        </p:nvSpPr>
        <p:spPr>
          <a:xfrm>
            <a:off x="5420577" y="5990661"/>
            <a:ext cx="7257276" cy="338554"/>
          </a:xfrm>
          <a:prstGeom prst="rect">
            <a:avLst/>
          </a:prstGeom>
          <a:noFill/>
        </p:spPr>
        <p:txBody>
          <a:bodyPr wrap="square" rtlCol="0">
            <a:spAutoFit/>
          </a:bodyPr>
          <a:lstStyle/>
          <a:p>
            <a:r>
              <a:rPr lang="de-DE" sz="800" dirty="0">
                <a:solidFill>
                  <a:schemeClr val="bg1">
                    <a:lumMod val="75000"/>
                  </a:schemeClr>
                </a:solidFill>
              </a:rPr>
              <a:t>Source: </a:t>
            </a:r>
            <a:r>
              <a:rPr lang="de-DE" sz="800" dirty="0" err="1">
                <a:solidFill>
                  <a:schemeClr val="bg1">
                    <a:lumMod val="75000"/>
                  </a:schemeClr>
                </a:solidFill>
              </a:rPr>
              <a:t>MDDrPH</a:t>
            </a:r>
            <a:r>
              <a:rPr lang="de-DE" sz="800" dirty="0">
                <a:solidFill>
                  <a:schemeClr val="bg1">
                    <a:lumMod val="75000"/>
                  </a:schemeClr>
                </a:solidFill>
              </a:rPr>
              <a:t> </a:t>
            </a:r>
            <a:r>
              <a:rPr lang="de-DE" sz="800" dirty="0" err="1">
                <a:solidFill>
                  <a:schemeClr val="bg1">
                    <a:lumMod val="75000"/>
                  </a:schemeClr>
                </a:solidFill>
              </a:rPr>
              <a:t>Rokho</a:t>
            </a:r>
            <a:r>
              <a:rPr lang="de-DE" sz="800" dirty="0">
                <a:solidFill>
                  <a:schemeClr val="bg1">
                    <a:lumMod val="75000"/>
                  </a:schemeClr>
                </a:solidFill>
              </a:rPr>
              <a:t> Kim, https://www.hsl.gov.uk/media/202146/5_kim_who.pdf; https://ec.europa.eu/social/BlobServlet?docId=13879&amp;langId=en</a:t>
            </a:r>
          </a:p>
          <a:p>
            <a:endParaRPr lang="de-DE" sz="800" dirty="0"/>
          </a:p>
        </p:txBody>
      </p:sp>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382" y="2369380"/>
            <a:ext cx="4350973" cy="2890289"/>
          </a:xfrm>
          <a:prstGeom prst="rect">
            <a:avLst/>
          </a:prstGeom>
        </p:spPr>
      </p:pic>
      <p:sp>
        <p:nvSpPr>
          <p:cNvPr id="8" name="Textfeld 7"/>
          <p:cNvSpPr txBox="1"/>
          <p:nvPr/>
        </p:nvSpPr>
        <p:spPr>
          <a:xfrm>
            <a:off x="7352416" y="5264896"/>
            <a:ext cx="4350973" cy="338554"/>
          </a:xfrm>
          <a:prstGeom prst="rect">
            <a:avLst/>
          </a:prstGeom>
          <a:noFill/>
        </p:spPr>
        <p:txBody>
          <a:bodyPr wrap="square" rtlCol="0">
            <a:spAutoFit/>
          </a:bodyPr>
          <a:lstStyle/>
          <a:p>
            <a:r>
              <a:rPr lang="en-US" sz="800" dirty="0">
                <a:solidFill>
                  <a:schemeClr val="bg1">
                    <a:lumMod val="75000"/>
                  </a:schemeClr>
                </a:solidFill>
              </a:rPr>
              <a:t>Picture 2: Oregon Department of Transportation - Checking the </a:t>
            </a:r>
            <a:r>
              <a:rPr lang="en-US" sz="800" dirty="0" err="1">
                <a:solidFill>
                  <a:schemeClr val="bg1">
                    <a:lumMod val="75000"/>
                  </a:schemeClr>
                </a:solidFill>
              </a:rPr>
              <a:t>linesUploaded</a:t>
            </a:r>
            <a:r>
              <a:rPr lang="en-US" sz="800" dirty="0">
                <a:solidFill>
                  <a:schemeClr val="bg1">
                    <a:lumMod val="75000"/>
                  </a:schemeClr>
                </a:solidFill>
              </a:rPr>
              <a:t> by Smallman12q, CC BY 2.0, https://commons.wikimedia.org/w/index.php?curid=24373900</a:t>
            </a:r>
            <a:endParaRPr lang="de-DE" sz="800" dirty="0">
              <a:solidFill>
                <a:schemeClr val="bg1">
                  <a:lumMod val="75000"/>
                </a:schemeClr>
              </a:solidFill>
            </a:endParaRPr>
          </a:p>
        </p:txBody>
      </p:sp>
      <p:sp>
        <p:nvSpPr>
          <p:cNvPr id="12" name="TextBox 3"/>
          <p:cNvSpPr txBox="1"/>
          <p:nvPr/>
        </p:nvSpPr>
        <p:spPr>
          <a:xfrm>
            <a:off x="5591672" y="453288"/>
            <a:ext cx="6600328" cy="461665"/>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 1 – Cos’è il benessere personale?</a:t>
            </a:r>
          </a:p>
        </p:txBody>
      </p:sp>
      <p:sp>
        <p:nvSpPr>
          <p:cNvPr id="14" name="CuadroTexto 34">
            <a:extLst>
              <a:ext uri="{FF2B5EF4-FFF2-40B4-BE49-F238E27FC236}">
                <a16:creationId xmlns:a16="http://schemas.microsoft.com/office/drawing/2014/main" xmlns="" id="{486A650B-1B81-458B-B55E-5B3AF64550EB}"/>
              </a:ext>
            </a:extLst>
          </p:cNvPr>
          <p:cNvSpPr txBox="1"/>
          <p:nvPr/>
        </p:nvSpPr>
        <p:spPr>
          <a:xfrm>
            <a:off x="283598" y="1344089"/>
            <a:ext cx="11642931" cy="707886"/>
          </a:xfrm>
          <a:prstGeom prst="rect">
            <a:avLst/>
          </a:prstGeom>
          <a:noFill/>
        </p:spPr>
        <p:txBody>
          <a:bodyPr wrap="square">
            <a:spAutoFit/>
          </a:bodyPr>
          <a:lstStyle/>
          <a:p>
            <a:pPr>
              <a:defRPr/>
            </a:pPr>
            <a:r>
              <a:rPr lang="it-IT" altLang="ko-KR" sz="2000" b="1" dirty="0">
                <a:solidFill>
                  <a:srgbClr val="0594A9"/>
                </a:solidFill>
                <a:latin typeface="Trebuchet MS" panose="020B0603020202020204" pitchFamily="34" charset="0"/>
                <a:cs typeface="Calibri" panose="020F0502020204030204" pitchFamily="34" charset="0"/>
              </a:rPr>
              <a:t>Sezione 1 - Definizione di benessere secondo l’Organizzazione Mondiale della Sanità </a:t>
            </a:r>
          </a:p>
          <a:p>
            <a:pPr>
              <a:defRPr/>
            </a:pPr>
            <a:r>
              <a:rPr lang="en-GB" altLang="es-ES" sz="2000" b="1" dirty="0">
                <a:solidFill>
                  <a:srgbClr val="0594A9"/>
                </a:solidFill>
                <a:latin typeface="Trebuchet MS" panose="020B0603020202020204" pitchFamily="34" charset="0"/>
                <a:cs typeface="Calibri" panose="020F0502020204030204" pitchFamily="34" charset="0"/>
              </a:rPr>
              <a:t> </a:t>
            </a:r>
          </a:p>
        </p:txBody>
      </p:sp>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16" name="Immagin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667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 name="Textfeld 1"/>
          <p:cNvSpPr txBox="1"/>
          <p:nvPr/>
        </p:nvSpPr>
        <p:spPr>
          <a:xfrm>
            <a:off x="624589" y="3038959"/>
            <a:ext cx="5458691" cy="2862322"/>
          </a:xfrm>
          <a:prstGeom prst="rect">
            <a:avLst/>
          </a:prstGeom>
          <a:noFill/>
        </p:spPr>
        <p:txBody>
          <a:bodyPr wrap="square" rtlCol="0">
            <a:spAutoFit/>
          </a:bodyPr>
          <a:lstStyle/>
          <a:p>
            <a:r>
              <a:rPr lang="it-IT" dirty="0"/>
              <a:t>La piramide mostra i </a:t>
            </a:r>
            <a:r>
              <a:rPr lang="it-IT" b="1" dirty="0"/>
              <a:t>bisogni</a:t>
            </a:r>
            <a:r>
              <a:rPr lang="it-IT" dirty="0"/>
              <a:t> umani. Ogni </a:t>
            </a:r>
            <a:r>
              <a:rPr lang="it-IT" b="1" dirty="0"/>
              <a:t>livello</a:t>
            </a:r>
            <a:r>
              <a:rPr lang="it-IT" dirty="0"/>
              <a:t> ha bisogno di essere </a:t>
            </a:r>
            <a:r>
              <a:rPr lang="it-IT" b="1" dirty="0"/>
              <a:t>completamente soddisfatto</a:t>
            </a:r>
            <a:r>
              <a:rPr lang="it-IT" dirty="0"/>
              <a:t>, per perseguire i bisogni di un livello superiore</a:t>
            </a:r>
            <a:endParaRPr lang="de-DE" dirty="0"/>
          </a:p>
          <a:p>
            <a:endParaRPr lang="de-DE" b="1" dirty="0"/>
          </a:p>
          <a:p>
            <a:pPr marL="285750" indent="-285750">
              <a:buFont typeface="Arial" panose="020B0604020202020204" pitchFamily="34" charset="0"/>
              <a:buChar char="•"/>
            </a:pPr>
            <a:r>
              <a:rPr lang="it-IT" dirty="0"/>
              <a:t>Tutti i livelli, eccetto quello dell‘autorealizzazione, sono „</a:t>
            </a:r>
            <a:r>
              <a:rPr lang="it-IT" b="1" dirty="0"/>
              <a:t>insoddisfacenti</a:t>
            </a:r>
            <a:r>
              <a:rPr lang="de-DE" dirty="0"/>
              <a:t>“ </a:t>
            </a:r>
            <a:r>
              <a:rPr lang="de-DE" dirty="0">
                <a:sym typeface="Wingdings" panose="05000000000000000000" pitchFamily="2" charset="2"/>
              </a:rPr>
              <a:t> </a:t>
            </a:r>
            <a:r>
              <a:rPr lang="it-IT" dirty="0">
                <a:sym typeface="Wingdings" panose="05000000000000000000" pitchFamily="2" charset="2"/>
              </a:rPr>
              <a:t>Si sente solo la mancanza, l'appagamento non soddisfa</a:t>
            </a:r>
          </a:p>
          <a:p>
            <a:endParaRPr lang="de-DE" dirty="0">
              <a:sym typeface="Wingdings" panose="05000000000000000000" pitchFamily="2" charset="2"/>
            </a:endParaRPr>
          </a:p>
          <a:p>
            <a:pPr marL="285750" indent="-285750">
              <a:buFont typeface="Arial" panose="020B0604020202020204" pitchFamily="34" charset="0"/>
              <a:buChar char="•"/>
            </a:pPr>
            <a:r>
              <a:rPr lang="it-IT" b="1" dirty="0">
                <a:sym typeface="Wingdings" panose="05000000000000000000" pitchFamily="2" charset="2"/>
              </a:rPr>
              <a:t>L'autorealizzazione </a:t>
            </a:r>
            <a:r>
              <a:rPr lang="it-IT" dirty="0">
                <a:sym typeface="Wingdings" panose="05000000000000000000" pitchFamily="2" charset="2"/>
              </a:rPr>
              <a:t>è l'unico soddisfacente, fa sentire "appagati", aumenta la felicità, il benessere</a:t>
            </a:r>
            <a:endParaRPr lang="de-DE" dirty="0"/>
          </a:p>
        </p:txBody>
      </p:sp>
      <p:pic>
        <p:nvPicPr>
          <p:cNvPr id="1026" name="Picture 2" descr="https://upload.wikimedia.org/wikipedia/commons/thumb/e/ea/Maslow%27s_Hierarchy_of_Needs2.svg/1280px-Maslow%27s_Hierarchy_of_Needs2.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1281" y="1729757"/>
            <a:ext cx="5742074" cy="4351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624589" y="1986765"/>
            <a:ext cx="5163128" cy="769441"/>
          </a:xfrm>
          <a:prstGeom prst="rect">
            <a:avLst/>
          </a:prstGeom>
          <a:noFill/>
        </p:spPr>
        <p:txBody>
          <a:bodyPr wrap="square" rtlCol="0">
            <a:spAutoFit/>
          </a:bodyPr>
          <a:lstStyle/>
          <a:p>
            <a:r>
              <a:rPr lang="it-IT" sz="2200" b="1" dirty="0"/>
              <a:t>Una risposta si può trovare nella «gerarchia dei bisogni di Maslow»</a:t>
            </a:r>
          </a:p>
        </p:txBody>
      </p:sp>
      <p:sp>
        <p:nvSpPr>
          <p:cNvPr id="5" name="Textfeld 4"/>
          <p:cNvSpPr txBox="1"/>
          <p:nvPr/>
        </p:nvSpPr>
        <p:spPr>
          <a:xfrm>
            <a:off x="6241281" y="5985512"/>
            <a:ext cx="5742074" cy="215444"/>
          </a:xfrm>
          <a:prstGeom prst="rect">
            <a:avLst/>
          </a:prstGeom>
          <a:noFill/>
        </p:spPr>
        <p:txBody>
          <a:bodyPr wrap="square" rtlCol="0">
            <a:spAutoFit/>
          </a:bodyPr>
          <a:lstStyle/>
          <a:p>
            <a:r>
              <a:rPr lang="es-ES" sz="800" dirty="0">
                <a:solidFill>
                  <a:schemeClr val="bg1">
                    <a:lumMod val="75000"/>
                  </a:schemeClr>
                </a:solidFill>
              </a:rPr>
              <a:t>Picture 3: </a:t>
            </a:r>
            <a:r>
              <a:rPr lang="en-US" sz="800" dirty="0">
                <a:solidFill>
                  <a:schemeClr val="bg1">
                    <a:lumMod val="75000"/>
                  </a:schemeClr>
                </a:solidFill>
              </a:rPr>
              <a:t>By </a:t>
            </a:r>
            <a:r>
              <a:rPr lang="en-US" sz="800" dirty="0" err="1">
                <a:solidFill>
                  <a:schemeClr val="bg1">
                    <a:lumMod val="75000"/>
                  </a:schemeClr>
                </a:solidFill>
              </a:rPr>
              <a:t>Androidmarsexpress</a:t>
            </a:r>
            <a:r>
              <a:rPr lang="en-US" sz="800" dirty="0">
                <a:solidFill>
                  <a:schemeClr val="bg1">
                    <a:lumMod val="75000"/>
                  </a:schemeClr>
                </a:solidFill>
              </a:rPr>
              <a:t> - Own work, CC BY-SA 4.0, https://commons.wikimedia.org/w/index.php?curid=93026655</a:t>
            </a:r>
            <a:endParaRPr lang="de-DE" sz="800" dirty="0">
              <a:solidFill>
                <a:schemeClr val="bg1">
                  <a:lumMod val="75000"/>
                </a:schemeClr>
              </a:solidFill>
            </a:endParaRPr>
          </a:p>
        </p:txBody>
      </p:sp>
      <p:sp>
        <p:nvSpPr>
          <p:cNvPr id="12" name="TextBox 3"/>
          <p:cNvSpPr txBox="1"/>
          <p:nvPr/>
        </p:nvSpPr>
        <p:spPr>
          <a:xfrm>
            <a:off x="5748988" y="451493"/>
            <a:ext cx="6095824" cy="461665"/>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 1 – Cos’è il benessere personale?</a:t>
            </a:r>
          </a:p>
        </p:txBody>
      </p:sp>
      <p:sp>
        <p:nvSpPr>
          <p:cNvPr id="14" name="CuadroTexto 34">
            <a:extLst>
              <a:ext uri="{FF2B5EF4-FFF2-40B4-BE49-F238E27FC236}">
                <a16:creationId xmlns:a16="http://schemas.microsoft.com/office/drawing/2014/main" xmlns="" id="{486A650B-1B81-458B-B55E-5B3AF64550EB}"/>
              </a:ext>
            </a:extLst>
          </p:cNvPr>
          <p:cNvSpPr txBox="1"/>
          <p:nvPr/>
        </p:nvSpPr>
        <p:spPr>
          <a:xfrm>
            <a:off x="283598" y="1344089"/>
            <a:ext cx="9188206"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2 – </a:t>
            </a:r>
            <a:r>
              <a:rPr lang="en-US" altLang="es-ES" sz="2400" b="1" dirty="0">
                <a:solidFill>
                  <a:srgbClr val="0594A9"/>
                </a:solidFill>
                <a:latin typeface="Trebuchet MS" panose="020B0603020202020204" pitchFamily="34" charset="0"/>
                <a:cs typeface="Calibri" panose="020F0502020204030204" pitchFamily="34" charset="0"/>
              </a:rPr>
              <a:t>Il </a:t>
            </a:r>
            <a:r>
              <a:rPr lang="it-IT" altLang="es-ES" sz="2400" b="1" dirty="0">
                <a:solidFill>
                  <a:srgbClr val="0594A9"/>
                </a:solidFill>
                <a:latin typeface="Trebuchet MS" panose="020B0603020202020204" pitchFamily="34" charset="0"/>
                <a:cs typeface="Calibri" panose="020F0502020204030204" pitchFamily="34" charset="0"/>
              </a:rPr>
              <a:t>benessere</a:t>
            </a:r>
            <a:r>
              <a:rPr lang="en-US" altLang="es-ES" sz="2400" b="1" dirty="0">
                <a:solidFill>
                  <a:srgbClr val="0594A9"/>
                </a:solidFill>
                <a:latin typeface="Trebuchet MS" panose="020B0603020202020204" pitchFamily="34" charset="0"/>
                <a:cs typeface="Calibri" panose="020F0502020204030204" pitchFamily="34" charset="0"/>
              </a:rPr>
              <a:t> è </a:t>
            </a:r>
            <a:r>
              <a:rPr lang="it-IT" altLang="es-ES" sz="2400" b="1" dirty="0">
                <a:solidFill>
                  <a:srgbClr val="0594A9"/>
                </a:solidFill>
                <a:latin typeface="Trebuchet MS" panose="020B0603020202020204" pitchFamily="34" charset="0"/>
                <a:cs typeface="Calibri" panose="020F0502020204030204" pitchFamily="34" charset="0"/>
              </a:rPr>
              <a:t>importante</a:t>
            </a:r>
            <a:r>
              <a:rPr lang="en-US" altLang="ko-KR" sz="2400" b="1" dirty="0">
                <a:solidFill>
                  <a:srgbClr val="0594A9"/>
                </a:solidFill>
                <a:latin typeface="Trebuchet MS" panose="020B0603020202020204" pitchFamily="34" charset="0"/>
                <a:cs typeface="Calibri" panose="020F0502020204030204" pitchFamily="34" charset="0"/>
              </a:rPr>
              <a:t>, ma come </a:t>
            </a:r>
            <a:r>
              <a:rPr lang="it-IT" altLang="ko-KR" sz="2400" b="1" dirty="0">
                <a:solidFill>
                  <a:srgbClr val="0594A9"/>
                </a:solidFill>
                <a:latin typeface="Trebuchet MS" panose="020B0603020202020204" pitchFamily="34" charset="0"/>
                <a:cs typeface="Calibri" panose="020F0502020204030204" pitchFamily="34" charset="0"/>
              </a:rPr>
              <a:t>raggiungerlo?</a:t>
            </a:r>
          </a:p>
        </p:txBody>
      </p:sp>
      <p:grpSp>
        <p:nvGrpSpPr>
          <p:cNvPr id="11" name="Group 33">
            <a:extLst>
              <a:ext uri="{FF2B5EF4-FFF2-40B4-BE49-F238E27FC236}">
                <a16:creationId xmlns:a16="http://schemas.microsoft.com/office/drawing/2014/main" xmlns="" id="{8BE2F911-DB9A-40CA-BD2A-97F23CDE284A}"/>
              </a:ext>
            </a:extLst>
          </p:cNvPr>
          <p:cNvGrpSpPr/>
          <p:nvPr/>
        </p:nvGrpSpPr>
        <p:grpSpPr>
          <a:xfrm>
            <a:off x="333808" y="2165334"/>
            <a:ext cx="199272" cy="206152"/>
            <a:chOff x="2411760" y="3708613"/>
            <a:chExt cx="206152" cy="206152"/>
          </a:xfrm>
        </p:grpSpPr>
        <p:sp>
          <p:nvSpPr>
            <p:cNvPr id="13"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5"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19" name="Immagin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634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3" name="Textfeld 2"/>
          <p:cNvSpPr txBox="1"/>
          <p:nvPr/>
        </p:nvSpPr>
        <p:spPr>
          <a:xfrm>
            <a:off x="759202" y="1968495"/>
            <a:ext cx="10616374" cy="430887"/>
          </a:xfrm>
          <a:prstGeom prst="rect">
            <a:avLst/>
          </a:prstGeom>
          <a:noFill/>
        </p:spPr>
        <p:txBody>
          <a:bodyPr wrap="square" rtlCol="0">
            <a:spAutoFit/>
          </a:bodyPr>
          <a:lstStyle/>
          <a:p>
            <a:r>
              <a:rPr lang="it-IT" sz="2200" b="1" dirty="0"/>
              <a:t>Un altro approccio: la teoria dell‘autodeterminazione: Motivazione e benessere</a:t>
            </a:r>
          </a:p>
        </p:txBody>
      </p:sp>
      <p:pic>
        <p:nvPicPr>
          <p:cNvPr id="4" name="g8qLidERkGY"/>
          <p:cNvPicPr>
            <a:picLocks noRot="1" noChangeAspect="1"/>
          </p:cNvPicPr>
          <p:nvPr>
            <a:videoFile r:link="rId1"/>
          </p:nvPr>
        </p:nvPicPr>
        <p:blipFill>
          <a:blip r:embed="rId4"/>
          <a:stretch>
            <a:fillRect/>
          </a:stretch>
        </p:blipFill>
        <p:spPr>
          <a:xfrm>
            <a:off x="5987721" y="2752070"/>
            <a:ext cx="4772121" cy="2684318"/>
          </a:xfrm>
          <a:prstGeom prst="rect">
            <a:avLst/>
          </a:prstGeom>
          <a:ln>
            <a:noFill/>
          </a:ln>
          <a:effectLst>
            <a:outerShdw blurRad="292100" dist="139700" dir="2700000" algn="tl" rotWithShape="0">
              <a:srgbClr val="333333">
                <a:alpha val="65000"/>
              </a:srgbClr>
            </a:outerShdw>
          </a:effectLst>
        </p:spPr>
      </p:pic>
      <p:sp>
        <p:nvSpPr>
          <p:cNvPr id="10" name="TextBox 3"/>
          <p:cNvSpPr txBox="1"/>
          <p:nvPr/>
        </p:nvSpPr>
        <p:spPr>
          <a:xfrm>
            <a:off x="5748988" y="451493"/>
            <a:ext cx="6095824" cy="461665"/>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 1 – Cos’è il benessere personale?</a:t>
            </a:r>
          </a:p>
        </p:txBody>
      </p:sp>
      <p:sp>
        <p:nvSpPr>
          <p:cNvPr id="11" name="CuadroTexto 34">
            <a:extLst>
              <a:ext uri="{FF2B5EF4-FFF2-40B4-BE49-F238E27FC236}">
                <a16:creationId xmlns:a16="http://schemas.microsoft.com/office/drawing/2014/main" xmlns="" id="{486A650B-1B81-458B-B55E-5B3AF64550EB}"/>
              </a:ext>
            </a:extLst>
          </p:cNvPr>
          <p:cNvSpPr txBox="1"/>
          <p:nvPr/>
        </p:nvSpPr>
        <p:spPr>
          <a:xfrm>
            <a:off x="283598" y="1344089"/>
            <a:ext cx="7497428"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3 – </a:t>
            </a:r>
            <a:r>
              <a:rPr lang="en-US" altLang="es-ES" sz="2400" b="1" dirty="0">
                <a:solidFill>
                  <a:srgbClr val="0594A9"/>
                </a:solidFill>
                <a:latin typeface="Trebuchet MS" panose="020B0603020202020204" pitchFamily="34" charset="0"/>
                <a:cs typeface="Calibri" panose="020F0502020204030204" pitchFamily="34" charset="0"/>
              </a:rPr>
              <a:t>La </a:t>
            </a:r>
            <a:r>
              <a:rPr lang="it-IT" altLang="es-ES" sz="2400" b="1" dirty="0">
                <a:solidFill>
                  <a:srgbClr val="0594A9"/>
                </a:solidFill>
                <a:latin typeface="Trebuchet MS" panose="020B0603020202020204" pitchFamily="34" charset="0"/>
                <a:cs typeface="Calibri" panose="020F0502020204030204" pitchFamily="34" charset="0"/>
              </a:rPr>
              <a:t>teoria dell’autodeterminazione</a:t>
            </a:r>
            <a:endParaRPr lang="it-IT" altLang="ko-KR" sz="2400" b="1" dirty="0">
              <a:solidFill>
                <a:srgbClr val="0594A9"/>
              </a:solidFill>
              <a:latin typeface="Trebuchet MS" panose="020B0603020202020204" pitchFamily="34" charset="0"/>
              <a:cs typeface="Calibri" panose="020F0502020204030204" pitchFamily="34" charset="0"/>
            </a:endParaRPr>
          </a:p>
        </p:txBody>
      </p:sp>
      <p:grpSp>
        <p:nvGrpSpPr>
          <p:cNvPr id="9" name="Group 39">
            <a:extLst>
              <a:ext uri="{FF2B5EF4-FFF2-40B4-BE49-F238E27FC236}">
                <a16:creationId xmlns:a16="http://schemas.microsoft.com/office/drawing/2014/main" xmlns="" id="{FA6E2EA0-6E66-4A2D-A0FF-7A7C34C30A55}"/>
              </a:ext>
            </a:extLst>
          </p:cNvPr>
          <p:cNvGrpSpPr/>
          <p:nvPr/>
        </p:nvGrpSpPr>
        <p:grpSpPr>
          <a:xfrm>
            <a:off x="408164" y="2089440"/>
            <a:ext cx="199272" cy="206152"/>
            <a:chOff x="2411760" y="3708613"/>
            <a:chExt cx="206152" cy="206152"/>
          </a:xfrm>
        </p:grpSpPr>
        <p:sp>
          <p:nvSpPr>
            <p:cNvPr id="12"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3"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2" name="Textfeld 1"/>
          <p:cNvSpPr txBox="1"/>
          <p:nvPr/>
        </p:nvSpPr>
        <p:spPr>
          <a:xfrm>
            <a:off x="607436" y="3069803"/>
            <a:ext cx="5141552" cy="2031325"/>
          </a:xfrm>
          <a:prstGeom prst="rect">
            <a:avLst/>
          </a:prstGeom>
          <a:noFill/>
        </p:spPr>
        <p:txBody>
          <a:bodyPr wrap="square" rtlCol="0">
            <a:spAutoFit/>
          </a:bodyPr>
          <a:lstStyle/>
          <a:p>
            <a:pPr marL="285750" indent="-285750">
              <a:buFont typeface="Arial" panose="020B0604020202020204" pitchFamily="34" charset="0"/>
              <a:buChar char="•"/>
            </a:pPr>
            <a:r>
              <a:rPr lang="it-IT"/>
              <a:t>Per aumentare la motivazione e il benessere:</a:t>
            </a:r>
          </a:p>
          <a:p>
            <a:endParaRPr lang="it-IT"/>
          </a:p>
          <a:p>
            <a:pPr marL="742950" lvl="1" indent="-285750">
              <a:buFont typeface="Wingdings" panose="05000000000000000000" pitchFamily="2" charset="2"/>
              <a:buChar char="Ø"/>
            </a:pPr>
            <a:r>
              <a:rPr lang="it-IT"/>
              <a:t>motivazione </a:t>
            </a:r>
            <a:r>
              <a:rPr lang="it-IT" b="1"/>
              <a:t>intrinseca</a:t>
            </a:r>
            <a:r>
              <a:rPr lang="it-IT"/>
              <a:t>, invece che estrinsea</a:t>
            </a:r>
          </a:p>
          <a:p>
            <a:endParaRPr lang="it-IT"/>
          </a:p>
          <a:p>
            <a:pPr marL="742950" lvl="1" indent="-285750">
              <a:buFont typeface="Wingdings" panose="05000000000000000000" pitchFamily="2" charset="2"/>
              <a:buChar char="Ø"/>
            </a:pPr>
            <a:r>
              <a:rPr lang="it-IT"/>
              <a:t>Promuovere l’</a:t>
            </a:r>
            <a:r>
              <a:rPr lang="it-IT" b="1"/>
              <a:t>autonomia</a:t>
            </a:r>
            <a:r>
              <a:rPr lang="it-IT"/>
              <a:t>, un senso di </a:t>
            </a:r>
            <a:r>
              <a:rPr lang="it-IT" b="1"/>
              <a:t>competenza</a:t>
            </a:r>
            <a:r>
              <a:rPr lang="it-IT"/>
              <a:t>, </a:t>
            </a:r>
            <a:r>
              <a:rPr lang="it-IT" b="1"/>
              <a:t>responsabilità</a:t>
            </a:r>
            <a:r>
              <a:rPr lang="it-IT"/>
              <a:t> e </a:t>
            </a:r>
            <a:r>
              <a:rPr lang="it-IT" b="1"/>
              <a:t>appartenenza</a:t>
            </a:r>
            <a:r>
              <a:rPr lang="it-IT"/>
              <a:t>, anziché incentivi materiali. </a:t>
            </a:r>
          </a:p>
        </p:txBody>
      </p:sp>
      <p:sp>
        <p:nvSpPr>
          <p:cNvPr id="1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6314"/>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272558" y="6369435"/>
            <a:ext cx="606804" cy="401168"/>
          </a:xfrm>
          <a:prstGeom prst="rect">
            <a:avLst/>
          </a:prstGeom>
        </p:spPr>
      </p:pic>
      <p:pic>
        <p:nvPicPr>
          <p:cNvPr id="17" name="Immagin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4" y="6383253"/>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107946" y="6272927"/>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798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4639</Words>
  <Application>Microsoft Office PowerPoint</Application>
  <PresentationFormat>Widescreen</PresentationFormat>
  <Paragraphs>300</Paragraphs>
  <Slides>22</Slides>
  <Notes>5</Notes>
  <HiddenSlides>0</HiddenSlides>
  <MMClips>1</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22</vt:i4>
      </vt:variant>
    </vt:vector>
  </HeadingPairs>
  <TitlesOfParts>
    <vt:vector size="34" baseType="lpstr">
      <vt:lpstr>Arial Unicode MS</vt:lpstr>
      <vt:lpstr>맑은 고딕</vt:lpstr>
      <vt:lpstr>Arial</vt:lpstr>
      <vt:lpstr>Calibri</vt:lpstr>
      <vt:lpstr>Calibri Light</vt:lpstr>
      <vt:lpstr>FZShuTi</vt:lpstr>
      <vt:lpstr>Times New Roman</vt:lpstr>
      <vt:lpstr>Trebuchet MS</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222</cp:revision>
  <dcterms:created xsi:type="dcterms:W3CDTF">2020-01-20T05:08:25Z</dcterms:created>
  <dcterms:modified xsi:type="dcterms:W3CDTF">2023-03-03T11:19:41Z</dcterms:modified>
</cp:coreProperties>
</file>