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4"/>
  </p:notesMasterIdLst>
  <p:sldIdLst>
    <p:sldId id="344" r:id="rId4"/>
    <p:sldId id="312" r:id="rId5"/>
    <p:sldId id="337" r:id="rId6"/>
    <p:sldId id="346" r:id="rId7"/>
    <p:sldId id="347" r:id="rId8"/>
    <p:sldId id="380" r:id="rId9"/>
    <p:sldId id="381" r:id="rId10"/>
    <p:sldId id="382" r:id="rId11"/>
    <p:sldId id="383" r:id="rId12"/>
    <p:sldId id="384" r:id="rId13"/>
    <p:sldId id="385" r:id="rId14"/>
    <p:sldId id="386" r:id="rId15"/>
    <p:sldId id="387" r:id="rId16"/>
    <p:sldId id="388" r:id="rId17"/>
    <p:sldId id="389" r:id="rId18"/>
    <p:sldId id="391" r:id="rId19"/>
    <p:sldId id="393" r:id="rId20"/>
    <p:sldId id="394" r:id="rId21"/>
    <p:sldId id="395" r:id="rId22"/>
    <p:sldId id="408" r:id="rId23"/>
    <p:sldId id="396" r:id="rId24"/>
    <p:sldId id="397" r:id="rId25"/>
    <p:sldId id="390" r:id="rId26"/>
    <p:sldId id="398" r:id="rId27"/>
    <p:sldId id="399" r:id="rId28"/>
    <p:sldId id="400" r:id="rId29"/>
    <p:sldId id="403" r:id="rId30"/>
    <p:sldId id="405" r:id="rId31"/>
    <p:sldId id="407" r:id="rId32"/>
    <p:sldId id="30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a:srgbClr val="FC9710"/>
    <a:srgbClr val="EEBA2D"/>
    <a:srgbClr val="FFFFFF"/>
    <a:srgbClr val="E6872D"/>
    <a:srgbClr val="FDB30F"/>
    <a:srgbClr val="D92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6196" autoAdjust="0"/>
  </p:normalViewPr>
  <p:slideViewPr>
    <p:cSldViewPr snapToGrid="0" showGuides="1">
      <p:cViewPr varScale="1">
        <p:scale>
          <a:sx n="67" d="100"/>
          <a:sy n="67" d="100"/>
        </p:scale>
        <p:origin x="642" y="48"/>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85EC9-2238-49BB-8CF2-65312803B6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20166B4-6547-454C-99DB-90B3DE90FCEF}">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it-IT" sz="1600" noProof="0" dirty="0">
              <a:latin typeface="Arial" panose="020B0604020202020204" pitchFamily="34" charset="0"/>
              <a:ea typeface="STFangsong" panose="02010600040101010101" pitchFamily="2" charset="-122"/>
              <a:cs typeface="Arial" panose="020B0604020202020204" pitchFamily="34" charset="0"/>
            </a:rPr>
            <a:t>Problemi di processore</a:t>
          </a:r>
          <a:endParaRPr lang="it-IT" sz="1600" noProof="0" dirty="0">
            <a:latin typeface="Arial" panose="020B0604020202020204" pitchFamily="34" charset="0"/>
            <a:cs typeface="Arial" panose="020B0604020202020204" pitchFamily="34" charset="0"/>
          </a:endParaRPr>
        </a:p>
      </dgm:t>
    </dgm:pt>
    <dgm:pt modelId="{080FE571-C739-47A1-B831-27D3DEE1BB3C}" type="parTrans" cxnId="{EC069E3F-4A0E-4467-80D1-007EB7C02471}">
      <dgm:prSet/>
      <dgm:spPr/>
      <dgm:t>
        <a:bodyPr/>
        <a:lstStyle/>
        <a:p>
          <a:endParaRPr lang="es-ES" sz="1600"/>
        </a:p>
      </dgm:t>
    </dgm:pt>
    <dgm:pt modelId="{0426314F-D091-4154-B391-234AD6BABC6B}" type="sibTrans" cxnId="{EC069E3F-4A0E-4467-80D1-007EB7C02471}">
      <dgm:prSet/>
      <dgm:spPr/>
      <dgm:t>
        <a:bodyPr/>
        <a:lstStyle/>
        <a:p>
          <a:endParaRPr lang="es-ES" sz="1600"/>
        </a:p>
      </dgm:t>
    </dgm:pt>
    <dgm:pt modelId="{048F0865-96E5-48DC-815D-57CE4FEC744F}">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it-IT" sz="1600" noProof="0" dirty="0">
              <a:latin typeface="Arial" panose="020B0604020202020204" pitchFamily="34" charset="0"/>
              <a:cs typeface="Arial" panose="020B0604020202020204" pitchFamily="34" charset="0"/>
            </a:rPr>
            <a:t>Problemi </a:t>
          </a:r>
          <a:r>
            <a:rPr lang="en-US" sz="1600" dirty="0">
              <a:latin typeface="Arial" panose="020B0604020202020204" pitchFamily="34" charset="0"/>
              <a:cs typeface="Arial" panose="020B0604020202020204" pitchFamily="34" charset="0"/>
            </a:rPr>
            <a:t>di </a:t>
          </a:r>
          <a:r>
            <a:rPr lang="en-GB" sz="1600" dirty="0">
              <a:latin typeface="Arial" panose="020B0604020202020204" pitchFamily="34" charset="0"/>
              <a:ea typeface="STFangsong" panose="02010600040101010101" pitchFamily="2" charset="-122"/>
              <a:cs typeface="Arial" panose="020B0604020202020204" pitchFamily="34" charset="0"/>
            </a:rPr>
            <a:t>RAM </a:t>
          </a:r>
          <a:endParaRPr lang="es-ES" sz="1600" dirty="0">
            <a:latin typeface="Arial" panose="020B0604020202020204" pitchFamily="34" charset="0"/>
            <a:cs typeface="Arial" panose="020B0604020202020204" pitchFamily="34" charset="0"/>
          </a:endParaRPr>
        </a:p>
      </dgm:t>
    </dgm:pt>
    <dgm:pt modelId="{93C1C2AE-78E8-4BCA-94D2-75B7051A9A44}" type="parTrans" cxnId="{482EB4AD-EC64-4C67-AE78-2EB53D5050F3}">
      <dgm:prSet/>
      <dgm:spPr/>
      <dgm:t>
        <a:bodyPr/>
        <a:lstStyle/>
        <a:p>
          <a:endParaRPr lang="es-ES" sz="1600"/>
        </a:p>
      </dgm:t>
    </dgm:pt>
    <dgm:pt modelId="{6A7F59AC-E2B7-4AE1-9665-78CC506F2F82}" type="sibTrans" cxnId="{482EB4AD-EC64-4C67-AE78-2EB53D5050F3}">
      <dgm:prSet/>
      <dgm:spPr/>
      <dgm:t>
        <a:bodyPr/>
        <a:lstStyle/>
        <a:p>
          <a:endParaRPr lang="es-ES" sz="1600"/>
        </a:p>
      </dgm:t>
    </dgm:pt>
    <dgm:pt modelId="{45141B7C-FC59-481A-AF25-AC80CE1E1241}">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it-IT" sz="1600" dirty="0">
              <a:latin typeface="Arial" panose="020B0604020202020204" pitchFamily="34" charset="0"/>
              <a:ea typeface="STFangsong" panose="02010600040101010101" pitchFamily="2" charset="-122"/>
              <a:cs typeface="Arial" panose="020B0604020202020204" pitchFamily="34" charset="0"/>
            </a:rPr>
            <a:t>Problemi con la scheda grafica</a:t>
          </a:r>
          <a:endParaRPr lang="es-ES" sz="1600" dirty="0">
            <a:latin typeface="Arial" panose="020B0604020202020204" pitchFamily="34" charset="0"/>
            <a:cs typeface="Arial" panose="020B0604020202020204" pitchFamily="34" charset="0"/>
          </a:endParaRPr>
        </a:p>
      </dgm:t>
    </dgm:pt>
    <dgm:pt modelId="{4E5CDD19-0C72-49BD-BDD9-1AD2714C5BB3}" type="parTrans" cxnId="{D1F73341-9B35-4359-AB97-8AFD58F368A5}">
      <dgm:prSet/>
      <dgm:spPr/>
      <dgm:t>
        <a:bodyPr/>
        <a:lstStyle/>
        <a:p>
          <a:endParaRPr lang="es-ES" sz="1600"/>
        </a:p>
      </dgm:t>
    </dgm:pt>
    <dgm:pt modelId="{B79BB96B-3D5F-4F0A-809C-2519462CABC4}" type="sibTrans" cxnId="{D1F73341-9B35-4359-AB97-8AFD58F368A5}">
      <dgm:prSet/>
      <dgm:spPr/>
      <dgm:t>
        <a:bodyPr/>
        <a:lstStyle/>
        <a:p>
          <a:endParaRPr lang="es-ES" sz="1600"/>
        </a:p>
      </dgm:t>
    </dgm:pt>
    <dgm:pt modelId="{B50C53A4-E947-44FD-A983-731C8FD36E69}">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it-IT" sz="1600" noProof="0" dirty="0">
              <a:latin typeface="Arial" panose="020B0604020202020204" pitchFamily="34" charset="0"/>
              <a:ea typeface="STFangsong" panose="02010600040101010101" pitchFamily="2" charset="-122"/>
              <a:cs typeface="Arial" panose="020B0604020202020204" pitchFamily="34" charset="0"/>
            </a:rPr>
            <a:t>Problemi con le unità di archiviazione</a:t>
          </a:r>
          <a:endParaRPr lang="it-IT" sz="1600" noProof="0" dirty="0">
            <a:latin typeface="Arial" panose="020B0604020202020204" pitchFamily="34" charset="0"/>
            <a:cs typeface="Arial" panose="020B0604020202020204" pitchFamily="34" charset="0"/>
          </a:endParaRPr>
        </a:p>
      </dgm:t>
    </dgm:pt>
    <dgm:pt modelId="{64BA4B69-530C-4F6D-A11C-4F983A07B8A5}" type="parTrans" cxnId="{6AEDEAD8-E69A-4819-A365-ADE2BBAB4AA3}">
      <dgm:prSet/>
      <dgm:spPr/>
      <dgm:t>
        <a:bodyPr/>
        <a:lstStyle/>
        <a:p>
          <a:endParaRPr lang="es-ES" sz="1600"/>
        </a:p>
      </dgm:t>
    </dgm:pt>
    <dgm:pt modelId="{FC0557AA-BC82-4BC8-BF11-706534AA7B00}" type="sibTrans" cxnId="{6AEDEAD8-E69A-4819-A365-ADE2BBAB4AA3}">
      <dgm:prSet/>
      <dgm:spPr/>
      <dgm:t>
        <a:bodyPr/>
        <a:lstStyle/>
        <a:p>
          <a:endParaRPr lang="es-ES" sz="1600"/>
        </a:p>
      </dgm:t>
    </dgm:pt>
    <dgm:pt modelId="{85D5DAC7-84E8-409D-98EF-E4624B668A9B}">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it-IT" sz="1600" noProof="0" dirty="0">
              <a:latin typeface="Arial" panose="020B0604020202020204" pitchFamily="34" charset="0"/>
              <a:ea typeface="STFangsong" panose="02010600040101010101" pitchFamily="2" charset="-122"/>
              <a:cs typeface="Arial" panose="020B0604020202020204" pitchFamily="34" charset="0"/>
            </a:rPr>
            <a:t>Problemi con l’alimentazione elettrica</a:t>
          </a:r>
          <a:endParaRPr lang="it-IT" sz="1600" noProof="0" dirty="0">
            <a:latin typeface="Arial" panose="020B0604020202020204" pitchFamily="34" charset="0"/>
            <a:cs typeface="Arial" panose="020B0604020202020204" pitchFamily="34" charset="0"/>
          </a:endParaRPr>
        </a:p>
      </dgm:t>
    </dgm:pt>
    <dgm:pt modelId="{38C4D5D8-B7A1-493D-B97F-4B13835BDEFC}" type="parTrans" cxnId="{A90FC354-3F28-4C67-AED5-8DBDA42F5C1E}">
      <dgm:prSet/>
      <dgm:spPr/>
      <dgm:t>
        <a:bodyPr/>
        <a:lstStyle/>
        <a:p>
          <a:endParaRPr lang="es-ES" sz="1600"/>
        </a:p>
      </dgm:t>
    </dgm:pt>
    <dgm:pt modelId="{A3499BD2-4945-48FA-A268-8A3777D23A20}" type="sibTrans" cxnId="{A90FC354-3F28-4C67-AED5-8DBDA42F5C1E}">
      <dgm:prSet/>
      <dgm:spPr/>
      <dgm:t>
        <a:bodyPr/>
        <a:lstStyle/>
        <a:p>
          <a:endParaRPr lang="es-ES" sz="1600"/>
        </a:p>
      </dgm:t>
    </dgm:pt>
    <dgm:pt modelId="{67F9C625-37CE-496E-B4CE-2B96864BEDCD}" type="pres">
      <dgm:prSet presAssocID="{35B85EC9-2238-49BB-8CF2-65312803B6EE}" presName="linear" presStyleCnt="0">
        <dgm:presLayoutVars>
          <dgm:animLvl val="lvl"/>
          <dgm:resizeHandles val="exact"/>
        </dgm:presLayoutVars>
      </dgm:prSet>
      <dgm:spPr/>
      <dgm:t>
        <a:bodyPr/>
        <a:lstStyle/>
        <a:p>
          <a:endParaRPr lang="it-IT"/>
        </a:p>
      </dgm:t>
    </dgm:pt>
    <dgm:pt modelId="{4014F899-5FB9-4C16-933E-E57D02B5BF6F}" type="pres">
      <dgm:prSet presAssocID="{020166B4-6547-454C-99DB-90B3DE90FCEF}" presName="parentText" presStyleLbl="node1" presStyleIdx="0" presStyleCnt="5">
        <dgm:presLayoutVars>
          <dgm:chMax val="0"/>
          <dgm:bulletEnabled val="1"/>
        </dgm:presLayoutVars>
      </dgm:prSet>
      <dgm:spPr/>
      <dgm:t>
        <a:bodyPr/>
        <a:lstStyle/>
        <a:p>
          <a:endParaRPr lang="it-IT"/>
        </a:p>
      </dgm:t>
    </dgm:pt>
    <dgm:pt modelId="{03D5E0B6-A529-4D61-8533-EB4FF4C1A6AE}" type="pres">
      <dgm:prSet presAssocID="{0426314F-D091-4154-B391-234AD6BABC6B}" presName="spacer" presStyleCnt="0"/>
      <dgm:spPr/>
    </dgm:pt>
    <dgm:pt modelId="{757350F6-EFA8-4D5A-881E-CEF746703347}" type="pres">
      <dgm:prSet presAssocID="{048F0865-96E5-48DC-815D-57CE4FEC744F}" presName="parentText" presStyleLbl="node1" presStyleIdx="1" presStyleCnt="5">
        <dgm:presLayoutVars>
          <dgm:chMax val="0"/>
          <dgm:bulletEnabled val="1"/>
        </dgm:presLayoutVars>
      </dgm:prSet>
      <dgm:spPr/>
      <dgm:t>
        <a:bodyPr/>
        <a:lstStyle/>
        <a:p>
          <a:endParaRPr lang="it-IT"/>
        </a:p>
      </dgm:t>
    </dgm:pt>
    <dgm:pt modelId="{75DD7302-DC5D-4AB8-A8A6-800952E1C172}" type="pres">
      <dgm:prSet presAssocID="{6A7F59AC-E2B7-4AE1-9665-78CC506F2F82}" presName="spacer" presStyleCnt="0"/>
      <dgm:spPr/>
    </dgm:pt>
    <dgm:pt modelId="{286567D9-4BE5-44A7-8213-5962EE204EF9}" type="pres">
      <dgm:prSet presAssocID="{45141B7C-FC59-481A-AF25-AC80CE1E1241}" presName="parentText" presStyleLbl="node1" presStyleIdx="2" presStyleCnt="5">
        <dgm:presLayoutVars>
          <dgm:chMax val="0"/>
          <dgm:bulletEnabled val="1"/>
        </dgm:presLayoutVars>
      </dgm:prSet>
      <dgm:spPr/>
      <dgm:t>
        <a:bodyPr/>
        <a:lstStyle/>
        <a:p>
          <a:endParaRPr lang="it-IT"/>
        </a:p>
      </dgm:t>
    </dgm:pt>
    <dgm:pt modelId="{E0CB02BA-E082-497B-AE60-2F4D55007C02}" type="pres">
      <dgm:prSet presAssocID="{B79BB96B-3D5F-4F0A-809C-2519462CABC4}" presName="spacer" presStyleCnt="0"/>
      <dgm:spPr/>
    </dgm:pt>
    <dgm:pt modelId="{CB7F3CE7-6BB3-4A92-A120-26BD4D18A8DA}" type="pres">
      <dgm:prSet presAssocID="{B50C53A4-E947-44FD-A983-731C8FD36E69}" presName="parentText" presStyleLbl="node1" presStyleIdx="3" presStyleCnt="5">
        <dgm:presLayoutVars>
          <dgm:chMax val="0"/>
          <dgm:bulletEnabled val="1"/>
        </dgm:presLayoutVars>
      </dgm:prSet>
      <dgm:spPr/>
      <dgm:t>
        <a:bodyPr/>
        <a:lstStyle/>
        <a:p>
          <a:endParaRPr lang="it-IT"/>
        </a:p>
      </dgm:t>
    </dgm:pt>
    <dgm:pt modelId="{020B2BCE-1231-43B9-BE3E-89939E4BDA13}" type="pres">
      <dgm:prSet presAssocID="{FC0557AA-BC82-4BC8-BF11-706534AA7B00}" presName="spacer" presStyleCnt="0"/>
      <dgm:spPr/>
    </dgm:pt>
    <dgm:pt modelId="{D33CE13F-9DAC-43F0-94E4-6F30EAC603F7}" type="pres">
      <dgm:prSet presAssocID="{85D5DAC7-84E8-409D-98EF-E4624B668A9B}" presName="parentText" presStyleLbl="node1" presStyleIdx="4" presStyleCnt="5">
        <dgm:presLayoutVars>
          <dgm:chMax val="0"/>
          <dgm:bulletEnabled val="1"/>
        </dgm:presLayoutVars>
      </dgm:prSet>
      <dgm:spPr/>
      <dgm:t>
        <a:bodyPr/>
        <a:lstStyle/>
        <a:p>
          <a:endParaRPr lang="it-IT"/>
        </a:p>
      </dgm:t>
    </dgm:pt>
  </dgm:ptLst>
  <dgm:cxnLst>
    <dgm:cxn modelId="{4897BF96-E6FF-40BF-B203-97F9062FD020}" type="presOf" srcId="{85D5DAC7-84E8-409D-98EF-E4624B668A9B}" destId="{D33CE13F-9DAC-43F0-94E4-6F30EAC603F7}" srcOrd="0" destOrd="0" presId="urn:microsoft.com/office/officeart/2005/8/layout/vList2"/>
    <dgm:cxn modelId="{482EB4AD-EC64-4C67-AE78-2EB53D5050F3}" srcId="{35B85EC9-2238-49BB-8CF2-65312803B6EE}" destId="{048F0865-96E5-48DC-815D-57CE4FEC744F}" srcOrd="1" destOrd="0" parTransId="{93C1C2AE-78E8-4BCA-94D2-75B7051A9A44}" sibTransId="{6A7F59AC-E2B7-4AE1-9665-78CC506F2F82}"/>
    <dgm:cxn modelId="{EE9E45C5-BDC2-4590-B7B5-C8830820D141}" type="presOf" srcId="{048F0865-96E5-48DC-815D-57CE4FEC744F}" destId="{757350F6-EFA8-4D5A-881E-CEF746703347}" srcOrd="0" destOrd="0" presId="urn:microsoft.com/office/officeart/2005/8/layout/vList2"/>
    <dgm:cxn modelId="{3CA2EFDE-E519-4395-BD01-1D770AC50A54}" type="presOf" srcId="{B50C53A4-E947-44FD-A983-731C8FD36E69}" destId="{CB7F3CE7-6BB3-4A92-A120-26BD4D18A8DA}" srcOrd="0" destOrd="0" presId="urn:microsoft.com/office/officeart/2005/8/layout/vList2"/>
    <dgm:cxn modelId="{7575F475-8480-4D53-9D29-EFA05D6D33AC}" type="presOf" srcId="{45141B7C-FC59-481A-AF25-AC80CE1E1241}" destId="{286567D9-4BE5-44A7-8213-5962EE204EF9}" srcOrd="0" destOrd="0" presId="urn:microsoft.com/office/officeart/2005/8/layout/vList2"/>
    <dgm:cxn modelId="{D1F73341-9B35-4359-AB97-8AFD58F368A5}" srcId="{35B85EC9-2238-49BB-8CF2-65312803B6EE}" destId="{45141B7C-FC59-481A-AF25-AC80CE1E1241}" srcOrd="2" destOrd="0" parTransId="{4E5CDD19-0C72-49BD-BDD9-1AD2714C5BB3}" sibTransId="{B79BB96B-3D5F-4F0A-809C-2519462CABC4}"/>
    <dgm:cxn modelId="{6AEDEAD8-E69A-4819-A365-ADE2BBAB4AA3}" srcId="{35B85EC9-2238-49BB-8CF2-65312803B6EE}" destId="{B50C53A4-E947-44FD-A983-731C8FD36E69}" srcOrd="3" destOrd="0" parTransId="{64BA4B69-530C-4F6D-A11C-4F983A07B8A5}" sibTransId="{FC0557AA-BC82-4BC8-BF11-706534AA7B00}"/>
    <dgm:cxn modelId="{52BF73B6-894E-47A0-9919-E65B73F59AA5}" type="presOf" srcId="{35B85EC9-2238-49BB-8CF2-65312803B6EE}" destId="{67F9C625-37CE-496E-B4CE-2B96864BEDCD}" srcOrd="0" destOrd="0" presId="urn:microsoft.com/office/officeart/2005/8/layout/vList2"/>
    <dgm:cxn modelId="{A90FC354-3F28-4C67-AED5-8DBDA42F5C1E}" srcId="{35B85EC9-2238-49BB-8CF2-65312803B6EE}" destId="{85D5DAC7-84E8-409D-98EF-E4624B668A9B}" srcOrd="4" destOrd="0" parTransId="{38C4D5D8-B7A1-493D-B97F-4B13835BDEFC}" sibTransId="{A3499BD2-4945-48FA-A268-8A3777D23A20}"/>
    <dgm:cxn modelId="{2EF0FF78-05BA-4CBB-AE90-FDF9022247F8}" type="presOf" srcId="{020166B4-6547-454C-99DB-90B3DE90FCEF}" destId="{4014F899-5FB9-4C16-933E-E57D02B5BF6F}" srcOrd="0" destOrd="0" presId="urn:microsoft.com/office/officeart/2005/8/layout/vList2"/>
    <dgm:cxn modelId="{EC069E3F-4A0E-4467-80D1-007EB7C02471}" srcId="{35B85EC9-2238-49BB-8CF2-65312803B6EE}" destId="{020166B4-6547-454C-99DB-90B3DE90FCEF}" srcOrd="0" destOrd="0" parTransId="{080FE571-C739-47A1-B831-27D3DEE1BB3C}" sibTransId="{0426314F-D091-4154-B391-234AD6BABC6B}"/>
    <dgm:cxn modelId="{E7F3D5BE-12DE-4B26-A052-696EDF256A33}" type="presParOf" srcId="{67F9C625-37CE-496E-B4CE-2B96864BEDCD}" destId="{4014F899-5FB9-4C16-933E-E57D02B5BF6F}" srcOrd="0" destOrd="0" presId="urn:microsoft.com/office/officeart/2005/8/layout/vList2"/>
    <dgm:cxn modelId="{75ED27A2-03AF-45DF-93FF-80B5E2FA2D62}" type="presParOf" srcId="{67F9C625-37CE-496E-B4CE-2B96864BEDCD}" destId="{03D5E0B6-A529-4D61-8533-EB4FF4C1A6AE}" srcOrd="1" destOrd="0" presId="urn:microsoft.com/office/officeart/2005/8/layout/vList2"/>
    <dgm:cxn modelId="{5B595A0B-B394-476C-8519-6E5C9368C579}" type="presParOf" srcId="{67F9C625-37CE-496E-B4CE-2B96864BEDCD}" destId="{757350F6-EFA8-4D5A-881E-CEF746703347}" srcOrd="2" destOrd="0" presId="urn:microsoft.com/office/officeart/2005/8/layout/vList2"/>
    <dgm:cxn modelId="{67917333-3650-4725-A6DF-66F9E016AA29}" type="presParOf" srcId="{67F9C625-37CE-496E-B4CE-2B96864BEDCD}" destId="{75DD7302-DC5D-4AB8-A8A6-800952E1C172}" srcOrd="3" destOrd="0" presId="urn:microsoft.com/office/officeart/2005/8/layout/vList2"/>
    <dgm:cxn modelId="{647B463B-7154-4BDD-80EC-47EAC4DFDB44}" type="presParOf" srcId="{67F9C625-37CE-496E-B4CE-2B96864BEDCD}" destId="{286567D9-4BE5-44A7-8213-5962EE204EF9}" srcOrd="4" destOrd="0" presId="urn:microsoft.com/office/officeart/2005/8/layout/vList2"/>
    <dgm:cxn modelId="{2131A761-CD92-4683-A1FC-99DF79302D91}" type="presParOf" srcId="{67F9C625-37CE-496E-B4CE-2B96864BEDCD}" destId="{E0CB02BA-E082-497B-AE60-2F4D55007C02}" srcOrd="5" destOrd="0" presId="urn:microsoft.com/office/officeart/2005/8/layout/vList2"/>
    <dgm:cxn modelId="{A0ECBE13-0007-4336-BF0D-A82754CFD37D}" type="presParOf" srcId="{67F9C625-37CE-496E-B4CE-2B96864BEDCD}" destId="{CB7F3CE7-6BB3-4A92-A120-26BD4D18A8DA}" srcOrd="6" destOrd="0" presId="urn:microsoft.com/office/officeart/2005/8/layout/vList2"/>
    <dgm:cxn modelId="{9A5061C4-DDFE-4BCC-A0F8-5259EDCA18F2}" type="presParOf" srcId="{67F9C625-37CE-496E-B4CE-2B96864BEDCD}" destId="{020B2BCE-1231-43B9-BE3E-89939E4BDA13}" srcOrd="7" destOrd="0" presId="urn:microsoft.com/office/officeart/2005/8/layout/vList2"/>
    <dgm:cxn modelId="{8E433D08-C6D3-467D-BBEB-F58F6269DCEB}" type="presParOf" srcId="{67F9C625-37CE-496E-B4CE-2B96864BEDCD}" destId="{D33CE13F-9DAC-43F0-94E4-6F30EAC603F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85EC9-2238-49BB-8CF2-65312803B6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20166B4-6547-454C-99DB-90B3DE90FCEF}">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it-IT" sz="1600" noProof="0" dirty="0">
              <a:effectLst/>
              <a:latin typeface="Arial" panose="020B0604020202020204" pitchFamily="34" charset="0"/>
              <a:ea typeface="STFangsong" panose="02010600040101010101" pitchFamily="2" charset="-122"/>
              <a:cs typeface="Arial" panose="020B0604020202020204" pitchFamily="34" charset="0"/>
            </a:rPr>
            <a:t>Errori</a:t>
          </a:r>
          <a:r>
            <a:rPr lang="en-GB" sz="1600" dirty="0">
              <a:effectLst/>
              <a:latin typeface="Arial" panose="020B0604020202020204" pitchFamily="34" charset="0"/>
              <a:ea typeface="STFangsong" panose="02010600040101010101" pitchFamily="2" charset="-122"/>
              <a:cs typeface="Arial" panose="020B0604020202020204" pitchFamily="34" charset="0"/>
            </a:rPr>
            <a:t> di Windows</a:t>
          </a:r>
          <a:endParaRPr lang="es-ES" sz="1600" dirty="0">
            <a:latin typeface="Arial" panose="020B0604020202020204" pitchFamily="34" charset="0"/>
            <a:cs typeface="Arial" panose="020B0604020202020204" pitchFamily="34" charset="0"/>
          </a:endParaRPr>
        </a:p>
      </dgm:t>
    </dgm:pt>
    <dgm:pt modelId="{080FE571-C739-47A1-B831-27D3DEE1BB3C}" type="parTrans" cxnId="{EC069E3F-4A0E-4467-80D1-007EB7C02471}">
      <dgm:prSet/>
      <dgm:spPr/>
      <dgm:t>
        <a:bodyPr/>
        <a:lstStyle/>
        <a:p>
          <a:endParaRPr lang="es-ES" sz="1600"/>
        </a:p>
      </dgm:t>
    </dgm:pt>
    <dgm:pt modelId="{0426314F-D091-4154-B391-234AD6BABC6B}" type="sibTrans" cxnId="{EC069E3F-4A0E-4467-80D1-007EB7C02471}">
      <dgm:prSet/>
      <dgm:spPr/>
      <dgm:t>
        <a:bodyPr/>
        <a:lstStyle/>
        <a:p>
          <a:endParaRPr lang="es-ES" sz="1600"/>
        </a:p>
      </dgm:t>
    </dgm:pt>
    <dgm:pt modelId="{048F0865-96E5-48DC-815D-57CE4FEC744F}">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it-IT" sz="1600" noProof="0" dirty="0">
              <a:effectLst/>
              <a:latin typeface="Arial" panose="020B0604020202020204" pitchFamily="34" charset="0"/>
              <a:ea typeface="STFangsong" panose="02010600040101010101" pitchFamily="2" charset="-122"/>
              <a:cs typeface="Arial" panose="020B0604020202020204" pitchFamily="34" charset="0"/>
            </a:rPr>
            <a:t>Applicazioni che sono eccessivamente lente</a:t>
          </a:r>
          <a:endParaRPr lang="it-IT" sz="1600" noProof="0" dirty="0">
            <a:latin typeface="Arial" panose="020B0604020202020204" pitchFamily="34" charset="0"/>
            <a:cs typeface="Arial" panose="020B0604020202020204" pitchFamily="34" charset="0"/>
          </a:endParaRPr>
        </a:p>
      </dgm:t>
    </dgm:pt>
    <dgm:pt modelId="{93C1C2AE-78E8-4BCA-94D2-75B7051A9A44}" type="parTrans" cxnId="{482EB4AD-EC64-4C67-AE78-2EB53D5050F3}">
      <dgm:prSet/>
      <dgm:spPr/>
      <dgm:t>
        <a:bodyPr/>
        <a:lstStyle/>
        <a:p>
          <a:endParaRPr lang="es-ES" sz="1600"/>
        </a:p>
      </dgm:t>
    </dgm:pt>
    <dgm:pt modelId="{6A7F59AC-E2B7-4AE1-9665-78CC506F2F82}" type="sibTrans" cxnId="{482EB4AD-EC64-4C67-AE78-2EB53D5050F3}">
      <dgm:prSet/>
      <dgm:spPr/>
      <dgm:t>
        <a:bodyPr/>
        <a:lstStyle/>
        <a:p>
          <a:endParaRPr lang="es-ES" sz="1600"/>
        </a:p>
      </dgm:t>
    </dgm:pt>
    <dgm:pt modelId="{45141B7C-FC59-481A-AF25-AC80CE1E1241}">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it-IT" sz="1600" noProof="0" dirty="0">
              <a:effectLst/>
              <a:latin typeface="Arial" panose="020B0604020202020204" pitchFamily="34" charset="0"/>
              <a:ea typeface="STFangsong" panose="02010600040101010101" pitchFamily="2" charset="-122"/>
              <a:cs typeface="Arial" panose="020B0604020202020204" pitchFamily="34" charset="0"/>
            </a:rPr>
            <a:t>Allegati che non si aprono</a:t>
          </a:r>
          <a:endParaRPr lang="it-IT" sz="1600" noProof="0" dirty="0">
            <a:latin typeface="Arial" panose="020B0604020202020204" pitchFamily="34" charset="0"/>
            <a:cs typeface="Arial" panose="020B0604020202020204" pitchFamily="34" charset="0"/>
          </a:endParaRPr>
        </a:p>
      </dgm:t>
    </dgm:pt>
    <dgm:pt modelId="{4E5CDD19-0C72-49BD-BDD9-1AD2714C5BB3}" type="parTrans" cxnId="{D1F73341-9B35-4359-AB97-8AFD58F368A5}">
      <dgm:prSet/>
      <dgm:spPr/>
      <dgm:t>
        <a:bodyPr/>
        <a:lstStyle/>
        <a:p>
          <a:endParaRPr lang="es-ES" sz="1600"/>
        </a:p>
      </dgm:t>
    </dgm:pt>
    <dgm:pt modelId="{B79BB96B-3D5F-4F0A-809C-2519462CABC4}" type="sibTrans" cxnId="{D1F73341-9B35-4359-AB97-8AFD58F368A5}">
      <dgm:prSet/>
      <dgm:spPr/>
      <dgm:t>
        <a:bodyPr/>
        <a:lstStyle/>
        <a:p>
          <a:endParaRPr lang="es-ES" sz="1600"/>
        </a:p>
      </dgm:t>
    </dgm:pt>
    <dgm:pt modelId="{B50C53A4-E947-44FD-A983-731C8FD36E69}">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it-IT" sz="1600" dirty="0">
              <a:effectLst/>
              <a:latin typeface="Arial" panose="020B0604020202020204" pitchFamily="34" charset="0"/>
              <a:ea typeface="STFangsong" panose="02010600040101010101" pitchFamily="2" charset="-122"/>
              <a:cs typeface="Arial" panose="020B0604020202020204" pitchFamily="34" charset="0"/>
            </a:rPr>
            <a:t>Comandi periferici interpretati in modo errato</a:t>
          </a:r>
          <a:endParaRPr lang="es-ES" sz="1600" dirty="0">
            <a:latin typeface="Arial" panose="020B0604020202020204" pitchFamily="34" charset="0"/>
            <a:cs typeface="Arial" panose="020B0604020202020204" pitchFamily="34" charset="0"/>
          </a:endParaRPr>
        </a:p>
      </dgm:t>
    </dgm:pt>
    <dgm:pt modelId="{64BA4B69-530C-4F6D-A11C-4F983A07B8A5}" type="parTrans" cxnId="{6AEDEAD8-E69A-4819-A365-ADE2BBAB4AA3}">
      <dgm:prSet/>
      <dgm:spPr/>
      <dgm:t>
        <a:bodyPr/>
        <a:lstStyle/>
        <a:p>
          <a:endParaRPr lang="es-ES" sz="1600"/>
        </a:p>
      </dgm:t>
    </dgm:pt>
    <dgm:pt modelId="{FC0557AA-BC82-4BC8-BF11-706534AA7B00}" type="sibTrans" cxnId="{6AEDEAD8-E69A-4819-A365-ADE2BBAB4AA3}">
      <dgm:prSet/>
      <dgm:spPr/>
      <dgm:t>
        <a:bodyPr/>
        <a:lstStyle/>
        <a:p>
          <a:endParaRPr lang="es-ES" sz="1600"/>
        </a:p>
      </dgm:t>
    </dgm:pt>
    <dgm:pt modelId="{85D5DAC7-84E8-409D-98EF-E4624B668A9B}">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it-IT" sz="1600" noProof="0" dirty="0">
              <a:latin typeface="Arial" panose="020B0604020202020204" pitchFamily="34" charset="0"/>
              <a:cs typeface="Arial" panose="020B0604020202020204" pitchFamily="34" charset="0"/>
            </a:rPr>
            <a:t>Il computer si blocca</a:t>
          </a:r>
        </a:p>
      </dgm:t>
    </dgm:pt>
    <dgm:pt modelId="{38C4D5D8-B7A1-493D-B97F-4B13835BDEFC}" type="parTrans" cxnId="{A90FC354-3F28-4C67-AED5-8DBDA42F5C1E}">
      <dgm:prSet/>
      <dgm:spPr/>
      <dgm:t>
        <a:bodyPr/>
        <a:lstStyle/>
        <a:p>
          <a:endParaRPr lang="es-ES" sz="1600"/>
        </a:p>
      </dgm:t>
    </dgm:pt>
    <dgm:pt modelId="{A3499BD2-4945-48FA-A268-8A3777D23A20}" type="sibTrans" cxnId="{A90FC354-3F28-4C67-AED5-8DBDA42F5C1E}">
      <dgm:prSet/>
      <dgm:spPr/>
      <dgm:t>
        <a:bodyPr/>
        <a:lstStyle/>
        <a:p>
          <a:endParaRPr lang="es-ES" sz="1600"/>
        </a:p>
      </dgm:t>
    </dgm:pt>
    <dgm:pt modelId="{86158D3C-B692-4BCD-8442-5D6AB82B29DB}">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it-IT" sz="1600" dirty="0">
              <a:effectLst/>
              <a:latin typeface="Arial" panose="020B0604020202020204" pitchFamily="34" charset="0"/>
              <a:ea typeface="STFangsong" panose="02010600040101010101" pitchFamily="2" charset="-122"/>
              <a:cs typeface="Arial" panose="020B0604020202020204" pitchFamily="34" charset="0"/>
            </a:rPr>
            <a:t>Internet non funziona (ma invece avete una connessione</a:t>
          </a:r>
          <a:r>
            <a:rPr lang="en-GB" sz="1600" dirty="0">
              <a:effectLst/>
              <a:latin typeface="Arial" panose="020B0604020202020204" pitchFamily="34" charset="0"/>
              <a:ea typeface="STFangsong" panose="02010600040101010101" pitchFamily="2" charset="-122"/>
              <a:cs typeface="Arial" panose="020B0604020202020204" pitchFamily="34" charset="0"/>
            </a:rPr>
            <a:t>)</a:t>
          </a:r>
          <a:endParaRPr lang="es-ES" sz="1600" dirty="0">
            <a:latin typeface="Arial" panose="020B0604020202020204" pitchFamily="34" charset="0"/>
            <a:cs typeface="Arial" panose="020B0604020202020204" pitchFamily="34" charset="0"/>
          </a:endParaRPr>
        </a:p>
      </dgm:t>
    </dgm:pt>
    <dgm:pt modelId="{FB2DE9CE-EC56-4F41-89D9-621964552C35}" type="parTrans" cxnId="{32CF3D45-F285-4771-ADBA-8A1135E422F5}">
      <dgm:prSet/>
      <dgm:spPr/>
      <dgm:t>
        <a:bodyPr/>
        <a:lstStyle/>
        <a:p>
          <a:endParaRPr lang="en-GB"/>
        </a:p>
      </dgm:t>
    </dgm:pt>
    <dgm:pt modelId="{5A72EE41-BCAA-4E02-B991-B5ABA2836BB7}" type="sibTrans" cxnId="{32CF3D45-F285-4771-ADBA-8A1135E422F5}">
      <dgm:prSet/>
      <dgm:spPr/>
      <dgm:t>
        <a:bodyPr/>
        <a:lstStyle/>
        <a:p>
          <a:endParaRPr lang="en-GB"/>
        </a:p>
      </dgm:t>
    </dgm:pt>
    <dgm:pt modelId="{70BE6E98-4E0C-4041-A22D-39CB8F1CA6CD}">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it-IT" sz="1600" dirty="0">
              <a:effectLst/>
              <a:latin typeface="Arial" panose="020B0604020202020204" pitchFamily="34" charset="0"/>
              <a:ea typeface="STFangsong" panose="02010600040101010101" pitchFamily="2" charset="-122"/>
              <a:cs typeface="Arial" panose="020B0604020202020204" pitchFamily="34" charset="0"/>
            </a:rPr>
            <a:t>Annunci pop-up nel tuo browser da fonti sconosciute</a:t>
          </a:r>
          <a:endParaRPr lang="es-ES" sz="1600" dirty="0">
            <a:latin typeface="Arial" panose="020B0604020202020204" pitchFamily="34" charset="0"/>
            <a:cs typeface="Arial" panose="020B0604020202020204" pitchFamily="34" charset="0"/>
          </a:endParaRPr>
        </a:p>
      </dgm:t>
    </dgm:pt>
    <dgm:pt modelId="{24D5045D-6D34-42DE-878D-622F43AA0F89}" type="parTrans" cxnId="{88ADC16E-8A11-4DFE-8225-E6B3509281BA}">
      <dgm:prSet/>
      <dgm:spPr/>
      <dgm:t>
        <a:bodyPr/>
        <a:lstStyle/>
        <a:p>
          <a:endParaRPr lang="en-GB"/>
        </a:p>
      </dgm:t>
    </dgm:pt>
    <dgm:pt modelId="{46B2B2CC-F8C0-4D5C-9055-BC555C0E092A}" type="sibTrans" cxnId="{88ADC16E-8A11-4DFE-8225-E6B3509281BA}">
      <dgm:prSet/>
      <dgm:spPr/>
      <dgm:t>
        <a:bodyPr/>
        <a:lstStyle/>
        <a:p>
          <a:endParaRPr lang="en-GB"/>
        </a:p>
      </dgm:t>
    </dgm:pt>
    <dgm:pt modelId="{67F9C625-37CE-496E-B4CE-2B96864BEDCD}" type="pres">
      <dgm:prSet presAssocID="{35B85EC9-2238-49BB-8CF2-65312803B6EE}" presName="linear" presStyleCnt="0">
        <dgm:presLayoutVars>
          <dgm:animLvl val="lvl"/>
          <dgm:resizeHandles val="exact"/>
        </dgm:presLayoutVars>
      </dgm:prSet>
      <dgm:spPr/>
      <dgm:t>
        <a:bodyPr/>
        <a:lstStyle/>
        <a:p>
          <a:endParaRPr lang="it-IT"/>
        </a:p>
      </dgm:t>
    </dgm:pt>
    <dgm:pt modelId="{4014F899-5FB9-4C16-933E-E57D02B5BF6F}" type="pres">
      <dgm:prSet presAssocID="{020166B4-6547-454C-99DB-90B3DE90FCEF}" presName="parentText" presStyleLbl="node1" presStyleIdx="0" presStyleCnt="7">
        <dgm:presLayoutVars>
          <dgm:chMax val="0"/>
          <dgm:bulletEnabled val="1"/>
        </dgm:presLayoutVars>
      </dgm:prSet>
      <dgm:spPr/>
      <dgm:t>
        <a:bodyPr/>
        <a:lstStyle/>
        <a:p>
          <a:endParaRPr lang="it-IT"/>
        </a:p>
      </dgm:t>
    </dgm:pt>
    <dgm:pt modelId="{03D5E0B6-A529-4D61-8533-EB4FF4C1A6AE}" type="pres">
      <dgm:prSet presAssocID="{0426314F-D091-4154-B391-234AD6BABC6B}" presName="spacer" presStyleCnt="0"/>
      <dgm:spPr/>
    </dgm:pt>
    <dgm:pt modelId="{757350F6-EFA8-4D5A-881E-CEF746703347}" type="pres">
      <dgm:prSet presAssocID="{048F0865-96E5-48DC-815D-57CE4FEC744F}" presName="parentText" presStyleLbl="node1" presStyleIdx="1" presStyleCnt="7">
        <dgm:presLayoutVars>
          <dgm:chMax val="0"/>
          <dgm:bulletEnabled val="1"/>
        </dgm:presLayoutVars>
      </dgm:prSet>
      <dgm:spPr/>
      <dgm:t>
        <a:bodyPr/>
        <a:lstStyle/>
        <a:p>
          <a:endParaRPr lang="it-IT"/>
        </a:p>
      </dgm:t>
    </dgm:pt>
    <dgm:pt modelId="{75DD7302-DC5D-4AB8-A8A6-800952E1C172}" type="pres">
      <dgm:prSet presAssocID="{6A7F59AC-E2B7-4AE1-9665-78CC506F2F82}" presName="spacer" presStyleCnt="0"/>
      <dgm:spPr/>
    </dgm:pt>
    <dgm:pt modelId="{286567D9-4BE5-44A7-8213-5962EE204EF9}" type="pres">
      <dgm:prSet presAssocID="{45141B7C-FC59-481A-AF25-AC80CE1E1241}" presName="parentText" presStyleLbl="node1" presStyleIdx="2" presStyleCnt="7">
        <dgm:presLayoutVars>
          <dgm:chMax val="0"/>
          <dgm:bulletEnabled val="1"/>
        </dgm:presLayoutVars>
      </dgm:prSet>
      <dgm:spPr/>
      <dgm:t>
        <a:bodyPr/>
        <a:lstStyle/>
        <a:p>
          <a:endParaRPr lang="it-IT"/>
        </a:p>
      </dgm:t>
    </dgm:pt>
    <dgm:pt modelId="{E0CB02BA-E082-497B-AE60-2F4D55007C02}" type="pres">
      <dgm:prSet presAssocID="{B79BB96B-3D5F-4F0A-809C-2519462CABC4}" presName="spacer" presStyleCnt="0"/>
      <dgm:spPr/>
    </dgm:pt>
    <dgm:pt modelId="{CB7F3CE7-6BB3-4A92-A120-26BD4D18A8DA}" type="pres">
      <dgm:prSet presAssocID="{B50C53A4-E947-44FD-A983-731C8FD36E69}" presName="parentText" presStyleLbl="node1" presStyleIdx="3" presStyleCnt="7">
        <dgm:presLayoutVars>
          <dgm:chMax val="0"/>
          <dgm:bulletEnabled val="1"/>
        </dgm:presLayoutVars>
      </dgm:prSet>
      <dgm:spPr/>
      <dgm:t>
        <a:bodyPr/>
        <a:lstStyle/>
        <a:p>
          <a:endParaRPr lang="it-IT"/>
        </a:p>
      </dgm:t>
    </dgm:pt>
    <dgm:pt modelId="{020B2BCE-1231-43B9-BE3E-89939E4BDA13}" type="pres">
      <dgm:prSet presAssocID="{FC0557AA-BC82-4BC8-BF11-706534AA7B00}" presName="spacer" presStyleCnt="0"/>
      <dgm:spPr/>
    </dgm:pt>
    <dgm:pt modelId="{D33CE13F-9DAC-43F0-94E4-6F30EAC603F7}" type="pres">
      <dgm:prSet presAssocID="{85D5DAC7-84E8-409D-98EF-E4624B668A9B}" presName="parentText" presStyleLbl="node1" presStyleIdx="4" presStyleCnt="7">
        <dgm:presLayoutVars>
          <dgm:chMax val="0"/>
          <dgm:bulletEnabled val="1"/>
        </dgm:presLayoutVars>
      </dgm:prSet>
      <dgm:spPr/>
      <dgm:t>
        <a:bodyPr/>
        <a:lstStyle/>
        <a:p>
          <a:endParaRPr lang="it-IT"/>
        </a:p>
      </dgm:t>
    </dgm:pt>
    <dgm:pt modelId="{861A4E63-AA12-4513-963C-C72C1C247834}" type="pres">
      <dgm:prSet presAssocID="{A3499BD2-4945-48FA-A268-8A3777D23A20}" presName="spacer" presStyleCnt="0"/>
      <dgm:spPr/>
    </dgm:pt>
    <dgm:pt modelId="{8AEB67F8-0AB4-4C8C-A1EE-FA63B3C1CA17}" type="pres">
      <dgm:prSet presAssocID="{70BE6E98-4E0C-4041-A22D-39CB8F1CA6CD}" presName="parentText" presStyleLbl="node1" presStyleIdx="5" presStyleCnt="7">
        <dgm:presLayoutVars>
          <dgm:chMax val="0"/>
          <dgm:bulletEnabled val="1"/>
        </dgm:presLayoutVars>
      </dgm:prSet>
      <dgm:spPr/>
      <dgm:t>
        <a:bodyPr/>
        <a:lstStyle/>
        <a:p>
          <a:endParaRPr lang="it-IT"/>
        </a:p>
      </dgm:t>
    </dgm:pt>
    <dgm:pt modelId="{AA604B13-C693-48E9-8DC1-8EC68D12C76A}" type="pres">
      <dgm:prSet presAssocID="{46B2B2CC-F8C0-4D5C-9055-BC555C0E092A}" presName="spacer" presStyleCnt="0"/>
      <dgm:spPr/>
    </dgm:pt>
    <dgm:pt modelId="{1C76D02D-F980-468E-8E1B-EAF43B8D0BC3}" type="pres">
      <dgm:prSet presAssocID="{86158D3C-B692-4BCD-8442-5D6AB82B29DB}" presName="parentText" presStyleLbl="node1" presStyleIdx="6" presStyleCnt="7">
        <dgm:presLayoutVars>
          <dgm:chMax val="0"/>
          <dgm:bulletEnabled val="1"/>
        </dgm:presLayoutVars>
      </dgm:prSet>
      <dgm:spPr/>
      <dgm:t>
        <a:bodyPr/>
        <a:lstStyle/>
        <a:p>
          <a:endParaRPr lang="it-IT"/>
        </a:p>
      </dgm:t>
    </dgm:pt>
  </dgm:ptLst>
  <dgm:cxnLst>
    <dgm:cxn modelId="{2EF0FF78-05BA-4CBB-AE90-FDF9022247F8}" type="presOf" srcId="{020166B4-6547-454C-99DB-90B3DE90FCEF}" destId="{4014F899-5FB9-4C16-933E-E57D02B5BF6F}" srcOrd="0" destOrd="0" presId="urn:microsoft.com/office/officeart/2005/8/layout/vList2"/>
    <dgm:cxn modelId="{88ADC16E-8A11-4DFE-8225-E6B3509281BA}" srcId="{35B85EC9-2238-49BB-8CF2-65312803B6EE}" destId="{70BE6E98-4E0C-4041-A22D-39CB8F1CA6CD}" srcOrd="5" destOrd="0" parTransId="{24D5045D-6D34-42DE-878D-622F43AA0F89}" sibTransId="{46B2B2CC-F8C0-4D5C-9055-BC555C0E092A}"/>
    <dgm:cxn modelId="{D530538E-0478-45F2-98FE-2CF0EE5DD0A7}" type="presOf" srcId="{86158D3C-B692-4BCD-8442-5D6AB82B29DB}" destId="{1C76D02D-F980-468E-8E1B-EAF43B8D0BC3}" srcOrd="0" destOrd="0" presId="urn:microsoft.com/office/officeart/2005/8/layout/vList2"/>
    <dgm:cxn modelId="{7575F475-8480-4D53-9D29-EFA05D6D33AC}" type="presOf" srcId="{45141B7C-FC59-481A-AF25-AC80CE1E1241}" destId="{286567D9-4BE5-44A7-8213-5962EE204EF9}" srcOrd="0" destOrd="0" presId="urn:microsoft.com/office/officeart/2005/8/layout/vList2"/>
    <dgm:cxn modelId="{D1F73341-9B35-4359-AB97-8AFD58F368A5}" srcId="{35B85EC9-2238-49BB-8CF2-65312803B6EE}" destId="{45141B7C-FC59-481A-AF25-AC80CE1E1241}" srcOrd="2" destOrd="0" parTransId="{4E5CDD19-0C72-49BD-BDD9-1AD2714C5BB3}" sibTransId="{B79BB96B-3D5F-4F0A-809C-2519462CABC4}"/>
    <dgm:cxn modelId="{EC069E3F-4A0E-4467-80D1-007EB7C02471}" srcId="{35B85EC9-2238-49BB-8CF2-65312803B6EE}" destId="{020166B4-6547-454C-99DB-90B3DE90FCEF}" srcOrd="0" destOrd="0" parTransId="{080FE571-C739-47A1-B831-27D3DEE1BB3C}" sibTransId="{0426314F-D091-4154-B391-234AD6BABC6B}"/>
    <dgm:cxn modelId="{6AEDEAD8-E69A-4819-A365-ADE2BBAB4AA3}" srcId="{35B85EC9-2238-49BB-8CF2-65312803B6EE}" destId="{B50C53A4-E947-44FD-A983-731C8FD36E69}" srcOrd="3" destOrd="0" parTransId="{64BA4B69-530C-4F6D-A11C-4F983A07B8A5}" sibTransId="{FC0557AA-BC82-4BC8-BF11-706534AA7B00}"/>
    <dgm:cxn modelId="{32CF3D45-F285-4771-ADBA-8A1135E422F5}" srcId="{35B85EC9-2238-49BB-8CF2-65312803B6EE}" destId="{86158D3C-B692-4BCD-8442-5D6AB82B29DB}" srcOrd="6" destOrd="0" parTransId="{FB2DE9CE-EC56-4F41-89D9-621964552C35}" sibTransId="{5A72EE41-BCAA-4E02-B991-B5ABA2836BB7}"/>
    <dgm:cxn modelId="{482EB4AD-EC64-4C67-AE78-2EB53D5050F3}" srcId="{35B85EC9-2238-49BB-8CF2-65312803B6EE}" destId="{048F0865-96E5-48DC-815D-57CE4FEC744F}" srcOrd="1" destOrd="0" parTransId="{93C1C2AE-78E8-4BCA-94D2-75B7051A9A44}" sibTransId="{6A7F59AC-E2B7-4AE1-9665-78CC506F2F82}"/>
    <dgm:cxn modelId="{4897BF96-E6FF-40BF-B203-97F9062FD020}" type="presOf" srcId="{85D5DAC7-84E8-409D-98EF-E4624B668A9B}" destId="{D33CE13F-9DAC-43F0-94E4-6F30EAC603F7}" srcOrd="0" destOrd="0" presId="urn:microsoft.com/office/officeart/2005/8/layout/vList2"/>
    <dgm:cxn modelId="{EE9E45C5-BDC2-4590-B7B5-C8830820D141}" type="presOf" srcId="{048F0865-96E5-48DC-815D-57CE4FEC744F}" destId="{757350F6-EFA8-4D5A-881E-CEF746703347}" srcOrd="0" destOrd="0" presId="urn:microsoft.com/office/officeart/2005/8/layout/vList2"/>
    <dgm:cxn modelId="{A90FC354-3F28-4C67-AED5-8DBDA42F5C1E}" srcId="{35B85EC9-2238-49BB-8CF2-65312803B6EE}" destId="{85D5DAC7-84E8-409D-98EF-E4624B668A9B}" srcOrd="4" destOrd="0" parTransId="{38C4D5D8-B7A1-493D-B97F-4B13835BDEFC}" sibTransId="{A3499BD2-4945-48FA-A268-8A3777D23A20}"/>
    <dgm:cxn modelId="{3CA2EFDE-E519-4395-BD01-1D770AC50A54}" type="presOf" srcId="{B50C53A4-E947-44FD-A983-731C8FD36E69}" destId="{CB7F3CE7-6BB3-4A92-A120-26BD4D18A8DA}" srcOrd="0" destOrd="0" presId="urn:microsoft.com/office/officeart/2005/8/layout/vList2"/>
    <dgm:cxn modelId="{52BF73B6-894E-47A0-9919-E65B73F59AA5}" type="presOf" srcId="{35B85EC9-2238-49BB-8CF2-65312803B6EE}" destId="{67F9C625-37CE-496E-B4CE-2B96864BEDCD}" srcOrd="0" destOrd="0" presId="urn:microsoft.com/office/officeart/2005/8/layout/vList2"/>
    <dgm:cxn modelId="{E4857873-65BC-4D88-B887-5185131A262F}" type="presOf" srcId="{70BE6E98-4E0C-4041-A22D-39CB8F1CA6CD}" destId="{8AEB67F8-0AB4-4C8C-A1EE-FA63B3C1CA17}" srcOrd="0" destOrd="0" presId="urn:microsoft.com/office/officeart/2005/8/layout/vList2"/>
    <dgm:cxn modelId="{E7F3D5BE-12DE-4B26-A052-696EDF256A33}" type="presParOf" srcId="{67F9C625-37CE-496E-B4CE-2B96864BEDCD}" destId="{4014F899-5FB9-4C16-933E-E57D02B5BF6F}" srcOrd="0" destOrd="0" presId="urn:microsoft.com/office/officeart/2005/8/layout/vList2"/>
    <dgm:cxn modelId="{75ED27A2-03AF-45DF-93FF-80B5E2FA2D62}" type="presParOf" srcId="{67F9C625-37CE-496E-B4CE-2B96864BEDCD}" destId="{03D5E0B6-A529-4D61-8533-EB4FF4C1A6AE}" srcOrd="1" destOrd="0" presId="urn:microsoft.com/office/officeart/2005/8/layout/vList2"/>
    <dgm:cxn modelId="{5B595A0B-B394-476C-8519-6E5C9368C579}" type="presParOf" srcId="{67F9C625-37CE-496E-B4CE-2B96864BEDCD}" destId="{757350F6-EFA8-4D5A-881E-CEF746703347}" srcOrd="2" destOrd="0" presId="urn:microsoft.com/office/officeart/2005/8/layout/vList2"/>
    <dgm:cxn modelId="{67917333-3650-4725-A6DF-66F9E016AA29}" type="presParOf" srcId="{67F9C625-37CE-496E-B4CE-2B96864BEDCD}" destId="{75DD7302-DC5D-4AB8-A8A6-800952E1C172}" srcOrd="3" destOrd="0" presId="urn:microsoft.com/office/officeart/2005/8/layout/vList2"/>
    <dgm:cxn modelId="{647B463B-7154-4BDD-80EC-47EAC4DFDB44}" type="presParOf" srcId="{67F9C625-37CE-496E-B4CE-2B96864BEDCD}" destId="{286567D9-4BE5-44A7-8213-5962EE204EF9}" srcOrd="4" destOrd="0" presId="urn:microsoft.com/office/officeart/2005/8/layout/vList2"/>
    <dgm:cxn modelId="{2131A761-CD92-4683-A1FC-99DF79302D91}" type="presParOf" srcId="{67F9C625-37CE-496E-B4CE-2B96864BEDCD}" destId="{E0CB02BA-E082-497B-AE60-2F4D55007C02}" srcOrd="5" destOrd="0" presId="urn:microsoft.com/office/officeart/2005/8/layout/vList2"/>
    <dgm:cxn modelId="{A0ECBE13-0007-4336-BF0D-A82754CFD37D}" type="presParOf" srcId="{67F9C625-37CE-496E-B4CE-2B96864BEDCD}" destId="{CB7F3CE7-6BB3-4A92-A120-26BD4D18A8DA}" srcOrd="6" destOrd="0" presId="urn:microsoft.com/office/officeart/2005/8/layout/vList2"/>
    <dgm:cxn modelId="{9A5061C4-DDFE-4BCC-A0F8-5259EDCA18F2}" type="presParOf" srcId="{67F9C625-37CE-496E-B4CE-2B96864BEDCD}" destId="{020B2BCE-1231-43B9-BE3E-89939E4BDA13}" srcOrd="7" destOrd="0" presId="urn:microsoft.com/office/officeart/2005/8/layout/vList2"/>
    <dgm:cxn modelId="{8E433D08-C6D3-467D-BBEB-F58F6269DCEB}" type="presParOf" srcId="{67F9C625-37CE-496E-B4CE-2B96864BEDCD}" destId="{D33CE13F-9DAC-43F0-94E4-6F30EAC603F7}" srcOrd="8" destOrd="0" presId="urn:microsoft.com/office/officeart/2005/8/layout/vList2"/>
    <dgm:cxn modelId="{D89AB340-8047-43CD-B9C0-EF587F78A6F5}" type="presParOf" srcId="{67F9C625-37CE-496E-B4CE-2B96864BEDCD}" destId="{861A4E63-AA12-4513-963C-C72C1C247834}" srcOrd="9" destOrd="0" presId="urn:microsoft.com/office/officeart/2005/8/layout/vList2"/>
    <dgm:cxn modelId="{41C7F77D-7C4C-4D32-A9D4-38A72C90A87B}" type="presParOf" srcId="{67F9C625-37CE-496E-B4CE-2B96864BEDCD}" destId="{8AEB67F8-0AB4-4C8C-A1EE-FA63B3C1CA17}" srcOrd="10" destOrd="0" presId="urn:microsoft.com/office/officeart/2005/8/layout/vList2"/>
    <dgm:cxn modelId="{DC02E0A2-FB45-486F-8C50-16C697F87494}" type="presParOf" srcId="{67F9C625-37CE-496E-B4CE-2B96864BEDCD}" destId="{AA604B13-C693-48E9-8DC1-8EC68D12C76A}" srcOrd="11" destOrd="0" presId="urn:microsoft.com/office/officeart/2005/8/layout/vList2"/>
    <dgm:cxn modelId="{13FBE99A-9772-46E5-9ED5-93DF9854BF22}" type="presParOf" srcId="{67F9C625-37CE-496E-B4CE-2B96864BEDCD}" destId="{1C76D02D-F980-468E-8E1B-EAF43B8D0BC3}"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4F899-5FB9-4C16-933E-E57D02B5BF6F}">
      <dsp:nvSpPr>
        <dsp:cNvPr id="0" name=""/>
        <dsp:cNvSpPr/>
      </dsp:nvSpPr>
      <dsp:spPr>
        <a:xfrm>
          <a:off x="0" y="36323"/>
          <a:ext cx="5163981" cy="50544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it-IT" sz="1600" kern="1200" noProof="0" dirty="0">
              <a:latin typeface="Arial" panose="020B0604020202020204" pitchFamily="34" charset="0"/>
              <a:ea typeface="STFangsong" panose="02010600040101010101" pitchFamily="2" charset="-122"/>
              <a:cs typeface="Arial" panose="020B0604020202020204" pitchFamily="34" charset="0"/>
            </a:rPr>
            <a:t>Problemi di processore</a:t>
          </a:r>
          <a:endParaRPr lang="it-IT" sz="1600" kern="1200" noProof="0" dirty="0">
            <a:latin typeface="Arial" panose="020B0604020202020204" pitchFamily="34" charset="0"/>
            <a:cs typeface="Arial" panose="020B0604020202020204" pitchFamily="34" charset="0"/>
          </a:endParaRPr>
        </a:p>
      </dsp:txBody>
      <dsp:txXfrm>
        <a:off x="24674" y="60997"/>
        <a:ext cx="5114633" cy="456092"/>
      </dsp:txXfrm>
    </dsp:sp>
    <dsp:sp modelId="{757350F6-EFA8-4D5A-881E-CEF746703347}">
      <dsp:nvSpPr>
        <dsp:cNvPr id="0" name=""/>
        <dsp:cNvSpPr/>
      </dsp:nvSpPr>
      <dsp:spPr>
        <a:xfrm>
          <a:off x="0" y="619523"/>
          <a:ext cx="5163981" cy="50544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it-IT" sz="1600" kern="1200" noProof="0" dirty="0">
              <a:latin typeface="Arial" panose="020B0604020202020204" pitchFamily="34" charset="0"/>
              <a:cs typeface="Arial" panose="020B0604020202020204" pitchFamily="34" charset="0"/>
            </a:rPr>
            <a:t>Problemi </a:t>
          </a:r>
          <a:r>
            <a:rPr lang="en-US" sz="1600" kern="1200" dirty="0">
              <a:latin typeface="Arial" panose="020B0604020202020204" pitchFamily="34" charset="0"/>
              <a:cs typeface="Arial" panose="020B0604020202020204" pitchFamily="34" charset="0"/>
            </a:rPr>
            <a:t>di </a:t>
          </a:r>
          <a:r>
            <a:rPr lang="en-GB" sz="1600" kern="1200" dirty="0">
              <a:latin typeface="Arial" panose="020B0604020202020204" pitchFamily="34" charset="0"/>
              <a:ea typeface="STFangsong" panose="02010600040101010101" pitchFamily="2" charset="-122"/>
              <a:cs typeface="Arial" panose="020B0604020202020204" pitchFamily="34" charset="0"/>
            </a:rPr>
            <a:t>RAM </a:t>
          </a:r>
          <a:endParaRPr lang="es-ES" sz="1600" kern="1200" dirty="0">
            <a:latin typeface="Arial" panose="020B0604020202020204" pitchFamily="34" charset="0"/>
            <a:cs typeface="Arial" panose="020B0604020202020204" pitchFamily="34" charset="0"/>
          </a:endParaRPr>
        </a:p>
      </dsp:txBody>
      <dsp:txXfrm>
        <a:off x="24674" y="644197"/>
        <a:ext cx="5114633" cy="456092"/>
      </dsp:txXfrm>
    </dsp:sp>
    <dsp:sp modelId="{286567D9-4BE5-44A7-8213-5962EE204EF9}">
      <dsp:nvSpPr>
        <dsp:cNvPr id="0" name=""/>
        <dsp:cNvSpPr/>
      </dsp:nvSpPr>
      <dsp:spPr>
        <a:xfrm>
          <a:off x="0" y="1202723"/>
          <a:ext cx="5163981" cy="50544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it-IT" sz="1600" kern="1200" dirty="0">
              <a:latin typeface="Arial" panose="020B0604020202020204" pitchFamily="34" charset="0"/>
              <a:ea typeface="STFangsong" panose="02010600040101010101" pitchFamily="2" charset="-122"/>
              <a:cs typeface="Arial" panose="020B0604020202020204" pitchFamily="34" charset="0"/>
            </a:rPr>
            <a:t>Problemi con la scheda grafica</a:t>
          </a:r>
          <a:endParaRPr lang="es-ES" sz="1600" kern="1200" dirty="0">
            <a:latin typeface="Arial" panose="020B0604020202020204" pitchFamily="34" charset="0"/>
            <a:cs typeface="Arial" panose="020B0604020202020204" pitchFamily="34" charset="0"/>
          </a:endParaRPr>
        </a:p>
      </dsp:txBody>
      <dsp:txXfrm>
        <a:off x="24674" y="1227397"/>
        <a:ext cx="5114633" cy="456092"/>
      </dsp:txXfrm>
    </dsp:sp>
    <dsp:sp modelId="{CB7F3CE7-6BB3-4A92-A120-26BD4D18A8DA}">
      <dsp:nvSpPr>
        <dsp:cNvPr id="0" name=""/>
        <dsp:cNvSpPr/>
      </dsp:nvSpPr>
      <dsp:spPr>
        <a:xfrm>
          <a:off x="0" y="1785923"/>
          <a:ext cx="5163981" cy="50544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it-IT" sz="1600" kern="1200" noProof="0" dirty="0">
              <a:latin typeface="Arial" panose="020B0604020202020204" pitchFamily="34" charset="0"/>
              <a:ea typeface="STFangsong" panose="02010600040101010101" pitchFamily="2" charset="-122"/>
              <a:cs typeface="Arial" panose="020B0604020202020204" pitchFamily="34" charset="0"/>
            </a:rPr>
            <a:t>Problemi con le unità di archiviazione</a:t>
          </a:r>
          <a:endParaRPr lang="it-IT" sz="1600" kern="1200" noProof="0" dirty="0">
            <a:latin typeface="Arial" panose="020B0604020202020204" pitchFamily="34" charset="0"/>
            <a:cs typeface="Arial" panose="020B0604020202020204" pitchFamily="34" charset="0"/>
          </a:endParaRPr>
        </a:p>
      </dsp:txBody>
      <dsp:txXfrm>
        <a:off x="24674" y="1810597"/>
        <a:ext cx="5114633" cy="456092"/>
      </dsp:txXfrm>
    </dsp:sp>
    <dsp:sp modelId="{D33CE13F-9DAC-43F0-94E4-6F30EAC603F7}">
      <dsp:nvSpPr>
        <dsp:cNvPr id="0" name=""/>
        <dsp:cNvSpPr/>
      </dsp:nvSpPr>
      <dsp:spPr>
        <a:xfrm>
          <a:off x="0" y="2369123"/>
          <a:ext cx="5163981" cy="50544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it-IT" sz="1600" kern="1200" noProof="0" dirty="0">
              <a:latin typeface="Arial" panose="020B0604020202020204" pitchFamily="34" charset="0"/>
              <a:ea typeface="STFangsong" panose="02010600040101010101" pitchFamily="2" charset="-122"/>
              <a:cs typeface="Arial" panose="020B0604020202020204" pitchFamily="34" charset="0"/>
            </a:rPr>
            <a:t>Problemi con l’alimentazione elettrica</a:t>
          </a:r>
          <a:endParaRPr lang="it-IT" sz="1600" kern="1200" noProof="0" dirty="0">
            <a:latin typeface="Arial" panose="020B0604020202020204" pitchFamily="34" charset="0"/>
            <a:cs typeface="Arial" panose="020B0604020202020204" pitchFamily="34" charset="0"/>
          </a:endParaRPr>
        </a:p>
      </dsp:txBody>
      <dsp:txXfrm>
        <a:off x="24674" y="2393797"/>
        <a:ext cx="5114633" cy="456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4F899-5FB9-4C16-933E-E57D02B5BF6F}">
      <dsp:nvSpPr>
        <dsp:cNvPr id="0" name=""/>
        <dsp:cNvSpPr/>
      </dsp:nvSpPr>
      <dsp:spPr>
        <a:xfrm>
          <a:off x="0" y="36663"/>
          <a:ext cx="6252095" cy="4305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it-IT" sz="1600" kern="1200" noProof="0" dirty="0">
              <a:effectLst/>
              <a:latin typeface="Arial" panose="020B0604020202020204" pitchFamily="34" charset="0"/>
              <a:ea typeface="STFangsong" panose="02010600040101010101" pitchFamily="2" charset="-122"/>
              <a:cs typeface="Arial" panose="020B0604020202020204" pitchFamily="34" charset="0"/>
            </a:rPr>
            <a:t>Errori</a:t>
          </a:r>
          <a:r>
            <a:rPr lang="en-GB" sz="1600" kern="1200" dirty="0">
              <a:effectLst/>
              <a:latin typeface="Arial" panose="020B0604020202020204" pitchFamily="34" charset="0"/>
              <a:ea typeface="STFangsong" panose="02010600040101010101" pitchFamily="2" charset="-122"/>
              <a:cs typeface="Arial" panose="020B0604020202020204" pitchFamily="34" charset="0"/>
            </a:rPr>
            <a:t> di Windows</a:t>
          </a:r>
          <a:endParaRPr lang="es-ES" sz="1600" kern="1200" dirty="0">
            <a:latin typeface="Arial" panose="020B0604020202020204" pitchFamily="34" charset="0"/>
            <a:cs typeface="Arial" panose="020B0604020202020204" pitchFamily="34" charset="0"/>
          </a:endParaRPr>
        </a:p>
      </dsp:txBody>
      <dsp:txXfrm>
        <a:off x="21018" y="57681"/>
        <a:ext cx="6210059" cy="388524"/>
      </dsp:txXfrm>
    </dsp:sp>
    <dsp:sp modelId="{757350F6-EFA8-4D5A-881E-CEF746703347}">
      <dsp:nvSpPr>
        <dsp:cNvPr id="0" name=""/>
        <dsp:cNvSpPr/>
      </dsp:nvSpPr>
      <dsp:spPr>
        <a:xfrm>
          <a:off x="0" y="533463"/>
          <a:ext cx="6252095" cy="4305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it-IT" sz="1600" kern="1200" noProof="0" dirty="0">
              <a:effectLst/>
              <a:latin typeface="Arial" panose="020B0604020202020204" pitchFamily="34" charset="0"/>
              <a:ea typeface="STFangsong" panose="02010600040101010101" pitchFamily="2" charset="-122"/>
              <a:cs typeface="Arial" panose="020B0604020202020204" pitchFamily="34" charset="0"/>
            </a:rPr>
            <a:t>Applicazioni che sono eccessivamente lente</a:t>
          </a:r>
          <a:endParaRPr lang="it-IT" sz="1600" kern="1200" noProof="0" dirty="0">
            <a:latin typeface="Arial" panose="020B0604020202020204" pitchFamily="34" charset="0"/>
            <a:cs typeface="Arial" panose="020B0604020202020204" pitchFamily="34" charset="0"/>
          </a:endParaRPr>
        </a:p>
      </dsp:txBody>
      <dsp:txXfrm>
        <a:off x="21018" y="554481"/>
        <a:ext cx="6210059" cy="388524"/>
      </dsp:txXfrm>
    </dsp:sp>
    <dsp:sp modelId="{286567D9-4BE5-44A7-8213-5962EE204EF9}">
      <dsp:nvSpPr>
        <dsp:cNvPr id="0" name=""/>
        <dsp:cNvSpPr/>
      </dsp:nvSpPr>
      <dsp:spPr>
        <a:xfrm>
          <a:off x="0" y="1030263"/>
          <a:ext cx="6252095" cy="4305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it-IT" sz="1600" kern="1200" noProof="0" dirty="0">
              <a:effectLst/>
              <a:latin typeface="Arial" panose="020B0604020202020204" pitchFamily="34" charset="0"/>
              <a:ea typeface="STFangsong" panose="02010600040101010101" pitchFamily="2" charset="-122"/>
              <a:cs typeface="Arial" panose="020B0604020202020204" pitchFamily="34" charset="0"/>
            </a:rPr>
            <a:t>Allegati che non si aprono</a:t>
          </a:r>
          <a:endParaRPr lang="it-IT" sz="1600" kern="1200" noProof="0" dirty="0">
            <a:latin typeface="Arial" panose="020B0604020202020204" pitchFamily="34" charset="0"/>
            <a:cs typeface="Arial" panose="020B0604020202020204" pitchFamily="34" charset="0"/>
          </a:endParaRPr>
        </a:p>
      </dsp:txBody>
      <dsp:txXfrm>
        <a:off x="21018" y="1051281"/>
        <a:ext cx="6210059" cy="388524"/>
      </dsp:txXfrm>
    </dsp:sp>
    <dsp:sp modelId="{CB7F3CE7-6BB3-4A92-A120-26BD4D18A8DA}">
      <dsp:nvSpPr>
        <dsp:cNvPr id="0" name=""/>
        <dsp:cNvSpPr/>
      </dsp:nvSpPr>
      <dsp:spPr>
        <a:xfrm>
          <a:off x="0" y="1527063"/>
          <a:ext cx="6252095" cy="4305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it-IT" sz="1600" kern="1200" dirty="0">
              <a:effectLst/>
              <a:latin typeface="Arial" panose="020B0604020202020204" pitchFamily="34" charset="0"/>
              <a:ea typeface="STFangsong" panose="02010600040101010101" pitchFamily="2" charset="-122"/>
              <a:cs typeface="Arial" panose="020B0604020202020204" pitchFamily="34" charset="0"/>
            </a:rPr>
            <a:t>Comandi periferici interpretati in modo errato</a:t>
          </a:r>
          <a:endParaRPr lang="es-ES" sz="1600" kern="1200" dirty="0">
            <a:latin typeface="Arial" panose="020B0604020202020204" pitchFamily="34" charset="0"/>
            <a:cs typeface="Arial" panose="020B0604020202020204" pitchFamily="34" charset="0"/>
          </a:endParaRPr>
        </a:p>
      </dsp:txBody>
      <dsp:txXfrm>
        <a:off x="21018" y="1548081"/>
        <a:ext cx="6210059" cy="388524"/>
      </dsp:txXfrm>
    </dsp:sp>
    <dsp:sp modelId="{D33CE13F-9DAC-43F0-94E4-6F30EAC603F7}">
      <dsp:nvSpPr>
        <dsp:cNvPr id="0" name=""/>
        <dsp:cNvSpPr/>
      </dsp:nvSpPr>
      <dsp:spPr>
        <a:xfrm>
          <a:off x="0" y="2023864"/>
          <a:ext cx="6252095" cy="4305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it-IT" sz="1600" kern="1200" noProof="0" dirty="0">
              <a:latin typeface="Arial" panose="020B0604020202020204" pitchFamily="34" charset="0"/>
              <a:cs typeface="Arial" panose="020B0604020202020204" pitchFamily="34" charset="0"/>
            </a:rPr>
            <a:t>Il computer si blocca</a:t>
          </a:r>
        </a:p>
      </dsp:txBody>
      <dsp:txXfrm>
        <a:off x="21018" y="2044882"/>
        <a:ext cx="6210059" cy="388524"/>
      </dsp:txXfrm>
    </dsp:sp>
    <dsp:sp modelId="{8AEB67F8-0AB4-4C8C-A1EE-FA63B3C1CA17}">
      <dsp:nvSpPr>
        <dsp:cNvPr id="0" name=""/>
        <dsp:cNvSpPr/>
      </dsp:nvSpPr>
      <dsp:spPr>
        <a:xfrm>
          <a:off x="0" y="2520664"/>
          <a:ext cx="6252095" cy="4305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it-IT" sz="1600" kern="1200" dirty="0">
              <a:effectLst/>
              <a:latin typeface="Arial" panose="020B0604020202020204" pitchFamily="34" charset="0"/>
              <a:ea typeface="STFangsong" panose="02010600040101010101" pitchFamily="2" charset="-122"/>
              <a:cs typeface="Arial" panose="020B0604020202020204" pitchFamily="34" charset="0"/>
            </a:rPr>
            <a:t>Annunci pop-up nel tuo browser da fonti sconosciute</a:t>
          </a:r>
          <a:endParaRPr lang="es-ES" sz="1600" kern="1200" dirty="0">
            <a:latin typeface="Arial" panose="020B0604020202020204" pitchFamily="34" charset="0"/>
            <a:cs typeface="Arial" panose="020B0604020202020204" pitchFamily="34" charset="0"/>
          </a:endParaRPr>
        </a:p>
      </dsp:txBody>
      <dsp:txXfrm>
        <a:off x="21018" y="2541682"/>
        <a:ext cx="6210059" cy="388524"/>
      </dsp:txXfrm>
    </dsp:sp>
    <dsp:sp modelId="{1C76D02D-F980-468E-8E1B-EAF43B8D0BC3}">
      <dsp:nvSpPr>
        <dsp:cNvPr id="0" name=""/>
        <dsp:cNvSpPr/>
      </dsp:nvSpPr>
      <dsp:spPr>
        <a:xfrm>
          <a:off x="0" y="3017464"/>
          <a:ext cx="6252095" cy="4305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it-IT" sz="1600" kern="1200" dirty="0">
              <a:effectLst/>
              <a:latin typeface="Arial" panose="020B0604020202020204" pitchFamily="34" charset="0"/>
              <a:ea typeface="STFangsong" panose="02010600040101010101" pitchFamily="2" charset="-122"/>
              <a:cs typeface="Arial" panose="020B0604020202020204" pitchFamily="34" charset="0"/>
            </a:rPr>
            <a:t>Internet non funziona (ma invece avete una connessione</a:t>
          </a:r>
          <a:r>
            <a:rPr lang="en-GB" sz="1600" kern="1200" dirty="0">
              <a:effectLst/>
              <a:latin typeface="Arial" panose="020B0604020202020204" pitchFamily="34" charset="0"/>
              <a:ea typeface="STFangsong" panose="02010600040101010101" pitchFamily="2" charset="-122"/>
              <a:cs typeface="Arial" panose="020B0604020202020204" pitchFamily="34" charset="0"/>
            </a:rPr>
            <a:t>)</a:t>
          </a:r>
          <a:endParaRPr lang="es-ES" sz="1600" kern="1200" dirty="0">
            <a:latin typeface="Arial" panose="020B0604020202020204" pitchFamily="34" charset="0"/>
            <a:cs typeface="Arial" panose="020B0604020202020204" pitchFamily="34" charset="0"/>
          </a:endParaRPr>
        </a:p>
      </dsp:txBody>
      <dsp:txXfrm>
        <a:off x="21018" y="3038482"/>
        <a:ext cx="6210059" cy="3885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tiff"/><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tiff"/><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264558" y="4503300"/>
            <a:ext cx="10011747" cy="1077218"/>
          </a:xfrm>
          <a:prstGeom prst="rect">
            <a:avLst/>
          </a:prstGeom>
          <a:noFill/>
        </p:spPr>
        <p:txBody>
          <a:bodyPr wrap="square" rtlCol="0" anchor="ctr">
            <a:spAutoFit/>
          </a:bodyPr>
          <a:lstStyle/>
          <a:p>
            <a:pPr algn="ctr"/>
            <a:r>
              <a:rPr lang="en-GB" sz="3200" b="1" dirty="0">
                <a:solidFill>
                  <a:schemeClr val="bg1"/>
                </a:solidFill>
                <a:ea typeface="STFangsong" panose="02010600040101010101" pitchFamily="2" charset="-122"/>
                <a:cs typeface="Levenim MT" panose="02010502060101010101" pitchFamily="2" charset="-79"/>
              </a:rPr>
              <a:t>Problem solving </a:t>
            </a:r>
            <a:r>
              <a:rPr lang="it-IT" sz="3200" b="1" dirty="0">
                <a:solidFill>
                  <a:schemeClr val="bg1"/>
                </a:solidFill>
                <a:ea typeface="STFangsong" panose="02010600040101010101" pitchFamily="2" charset="-122"/>
                <a:cs typeface="Levenim MT" panose="02010502060101010101" pitchFamily="2" charset="-79"/>
              </a:rPr>
              <a:t>tecnico</a:t>
            </a:r>
            <a:r>
              <a:rPr lang="en-GB" sz="3200" b="1" dirty="0">
                <a:solidFill>
                  <a:schemeClr val="bg1"/>
                </a:solidFill>
                <a:ea typeface="STFangsong" panose="02010600040101010101" pitchFamily="2" charset="-122"/>
                <a:cs typeface="Levenim MT" panose="02010502060101010101" pitchFamily="2" charset="-79"/>
              </a:rPr>
              <a:t> per lo</a:t>
            </a:r>
            <a:r>
              <a:rPr lang="en-GB" sz="3200" b="1" dirty="0">
                <a:solidFill>
                  <a:schemeClr val="bg1"/>
                </a:solidFill>
                <a:effectLst/>
                <a:ea typeface="STFangsong" panose="02010600040101010101" pitchFamily="2" charset="-122"/>
                <a:cs typeface="Levenim MT" panose="02010502060101010101" pitchFamily="2" charset="-79"/>
              </a:rPr>
              <a:t> Smart working</a:t>
            </a:r>
            <a:r>
              <a:rPr lang="en-US" sz="3200" b="1" dirty="0">
                <a:solidFill>
                  <a:schemeClr val="bg1"/>
                </a:solidFill>
                <a:effectLst/>
                <a:ea typeface="STFangsong" panose="02010600040101010101" pitchFamily="2" charset="-122"/>
                <a:cs typeface="Levenim MT" panose="02010502060101010101" pitchFamily="2" charset="-79"/>
              </a:rPr>
              <a:t> </a:t>
            </a:r>
          </a:p>
          <a:p>
            <a:pPr algn="ctr"/>
            <a:r>
              <a:rPr lang="en-US" altLang="ko-KR" sz="3200" b="1" dirty="0">
                <a:solidFill>
                  <a:schemeClr val="bg1"/>
                </a:solidFill>
                <a:cs typeface="Arial" pitchFamily="34" charset="0"/>
              </a:rPr>
              <a:t>Partner: IT Solutions for All</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8" name="Immagin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Internet </a:t>
            </a:r>
            <a:r>
              <a:rPr lang="en-GB"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è lento</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0" y="2092037"/>
            <a:ext cx="11936854" cy="4340675"/>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it-IT"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Possibili soluzioni</a:t>
            </a: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Controlla di avere abbastanza velocità per lo svolgimento del tuo lavoro</a:t>
            </a:r>
            <a:r>
              <a:rPr lang="en-GB" sz="1800" dirty="0">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Usa un test di velocità internet per verificare la velocità contrattata, o conferma che la tua rete esterna funzioni correttamente</a:t>
            </a:r>
            <a:r>
              <a:rPr lang="en-GB" sz="1800" dirty="0">
                <a:effectLst/>
                <a:latin typeface="Arial" panose="020B0604020202020204" pitchFamily="34" charset="0"/>
                <a:ea typeface="STFangsong" panose="02010600040101010101" pitchFamily="2" charset="-122"/>
                <a:cs typeface="Arial" panose="020B0604020202020204" pitchFamily="34" charset="0"/>
              </a:rPr>
              <a:t>.</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In grandi spazi di lavoro dove il segnale Wi-Fi potrebbe non arrivare ovunque, considera l'acquisto di un router aggiuntivo per estendere il segnale Wi-Fi.</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Controlla con un altro dispositivo per vedere se internet è lento su altri dispositivi.</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Controlla che il tuo computer non contenga software dannoso.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Controlla gli aggiornamenti di sistema sul tuo PC. </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Per migliorare le prestazioni del tuo browser Internet, cancella regolarmente i cookie e i file temporanei di Internet.</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1: I problemi più comuni che si possono trovare quando si lavora a distanza e le possibili soluzioni.</a:t>
            </a:r>
            <a:endParaRPr lang="en-US" altLang="ko-KR" sz="20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1" name="Immagin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846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3D287AD-7D58-4663-92A9-7FD0EF20DC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9530" y="2545199"/>
            <a:ext cx="4871867" cy="2801485"/>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Internet </a:t>
            </a:r>
            <a:r>
              <a:rPr lang="en-GB"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non </a:t>
            </a:r>
            <a:r>
              <a:rPr lang="it-IT"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funziona</a:t>
            </a:r>
            <a:endParaRPr lang="it-IT"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6528905" cy="3500445"/>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it-IT"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Possibili soluzioni</a:t>
            </a: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Scopri se il problema è con la tua rete interna o con il tuo provider di servizi internet</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Escludete che il problema sia con il vostro internet provider controllando il segnale su diversi dispositivi come il vostro telefono cellulare</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Se il problema è causato dal tuo internet provider, contatta il supporto tecnico del tuo internet provider</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Riavvia il modem/router</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Installa nuovi driver per il tuo modem o router</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1: I problemi più comuni che si possono trovare quando si lavora a distanza e le possibili soluzioni.</a:t>
            </a:r>
            <a:endParaRPr lang="en-US" altLang="ko-KR" sz="2000" b="1" dirty="0">
              <a:solidFill>
                <a:srgbClr val="F36A0D"/>
              </a:solidFill>
              <a:latin typeface="Trebuchet MS" panose="020B0603020202020204" pitchFamily="34" charset="0"/>
              <a:cs typeface="Arial" pitchFamily="34" charset="0"/>
            </a:endParaRPr>
          </a:p>
        </p:txBody>
      </p:sp>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249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it-IT"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La stampante non funziona</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13011186" cy="2281650"/>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it-IT"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Possibili soluzioni</a:t>
            </a: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Scollegate la stampante, lasciatela riposare per 30 secondi e poi </a:t>
            </a:r>
          </a:p>
          <a:p>
            <a:pPr marL="90170" algn="just">
              <a:lnSpc>
                <a:spcPct val="110000"/>
              </a:lnSpc>
              <a:spcAft>
                <a:spcPts val="600"/>
              </a:spcAft>
            </a:pPr>
            <a:r>
              <a:rPr lang="it-IT" dirty="0">
                <a:latin typeface="Arial" panose="020B0604020202020204" pitchFamily="34" charset="0"/>
                <a:ea typeface="STFangsong" panose="02010600040101010101" pitchFamily="2" charset="-122"/>
                <a:cs typeface="Arial" panose="020B0604020202020204" pitchFamily="34" charset="0"/>
              </a:rPr>
              <a:t>     </a:t>
            </a:r>
            <a:r>
              <a:rPr lang="it-IT" sz="1800" dirty="0">
                <a:effectLst/>
                <a:latin typeface="Arial" panose="020B0604020202020204" pitchFamily="34" charset="0"/>
                <a:ea typeface="STFangsong" panose="02010600040101010101" pitchFamily="2" charset="-122"/>
                <a:cs typeface="Arial" panose="020B0604020202020204" pitchFamily="34" charset="0"/>
              </a:rPr>
              <a:t>ricollegatela.</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Controlla tutti i cavi se è una stampante cablata.</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Disinstalla e reinstalla il software della stampante.</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Aggiornare i driver della stampante.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1: I problemi più comuni che si possono trovare quando si lavora a distanza e le possibili soluzioni.</a:t>
            </a:r>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260DA0BA-C168-4415-BEBD-6B65088A6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2170" y="1980236"/>
            <a:ext cx="4117748" cy="3017020"/>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629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it-IT"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Sistema operativo o software funzionano in modo anomalo</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1" y="2092037"/>
            <a:ext cx="10684445" cy="1518364"/>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it-IT"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Possibili soluzioni</a:t>
            </a: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Riavvia il computer e fai un virus </a:t>
            </a:r>
            <a:r>
              <a:rPr lang="it-IT" sz="1800" dirty="0" err="1">
                <a:effectLst/>
                <a:latin typeface="Arial" panose="020B0604020202020204" pitchFamily="34" charset="0"/>
                <a:ea typeface="STFangsong" panose="02010600040101010101" pitchFamily="2" charset="-122"/>
                <a:cs typeface="Arial" panose="020B0604020202020204" pitchFamily="34" charset="0"/>
              </a:rPr>
              <a:t>scan</a:t>
            </a:r>
            <a:endParaRPr lang="it-IT"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Per evitare di avere virus, installa un software anti-virus sicuro</a:t>
            </a:r>
          </a:p>
          <a:p>
            <a:pPr marL="375920" indent="-285750" algn="just">
              <a:lnSpc>
                <a:spcPct val="110000"/>
              </a:lnSpc>
              <a:spcAft>
                <a:spcPts val="600"/>
              </a:spcAft>
              <a:buFont typeface="Wingdings" panose="05000000000000000000" pitchFamily="2" charset="2"/>
              <a:buChar char="ü"/>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1: I problemi più comuni che si possono trovare quando si lavora a distanza e le possibili soluzioni.</a:t>
            </a:r>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86F287DE-B903-4A5C-8DAA-0D65CABF93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3551" y="3323921"/>
            <a:ext cx="5258820" cy="2767800"/>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685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614956" y="1741709"/>
            <a:ext cx="10050025" cy="678134"/>
          </a:xfrm>
          <a:prstGeom prst="rect">
            <a:avLst/>
          </a:prstGeom>
          <a:noFill/>
        </p:spPr>
        <p:txBody>
          <a:bodyPr wrap="square">
            <a:spAutoFit/>
          </a:bodyPr>
          <a:lstStyle/>
          <a:p>
            <a:pPr marL="375920" indent="-285750" algn="just">
              <a:lnSpc>
                <a:spcPct val="110000"/>
              </a:lnSpc>
              <a:spcAft>
                <a:spcPts val="600"/>
              </a:spcAft>
              <a:buFont typeface="Wingdings" panose="05000000000000000000" pitchFamily="2" charset="2"/>
              <a:buChar char="Ø"/>
            </a:pPr>
            <a:r>
              <a:rPr lang="it-IT" sz="1800" b="1" dirty="0">
                <a:solidFill>
                  <a:srgbClr val="0070C0"/>
                </a:solidFill>
                <a:effectLst/>
                <a:latin typeface="Arial" panose="020B0604020202020204" pitchFamily="34" charset="0"/>
                <a:ea typeface="STFangsong" panose="02010600040101010101" pitchFamily="2" charset="-122"/>
                <a:cs typeface="Arial" panose="020B0604020202020204" pitchFamily="34" charset="0"/>
              </a:rPr>
              <a:t>Quando non funziona nulla</a:t>
            </a:r>
            <a:r>
              <a:rPr lang="it-IT" sz="1800" dirty="0">
                <a:effectLst/>
                <a:latin typeface="Arial" panose="020B0604020202020204" pitchFamily="34" charset="0"/>
                <a:ea typeface="STFangsong" panose="02010600040101010101" pitchFamily="2" charset="-122"/>
                <a:cs typeface="Arial" panose="020B0604020202020204" pitchFamily="34" charset="0"/>
              </a:rPr>
              <a:t>, riavviare il computer è una buona opzione. Questo può risolvere molti problemi di base che si possono verificare con il computer.</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1: I problemi più comuni che si possono trovare quando si lavora a distanza e le possibili soluzioni.</a:t>
            </a:r>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9B856182-DDD1-4CB0-B9A6-861ADF3D3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2029" y="2621059"/>
            <a:ext cx="4455877" cy="3464613"/>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1" name="Immagin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351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614956" y="1741709"/>
            <a:ext cx="10602287" cy="1287532"/>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Ci sono molti fattori che possono portare a problemi di computer. Il primo passo per avere le conoscenze necessarie e gli strumenti di base per risolvere i problemi tecnici senza causare alcun danno al computer mentre si sta cercando di risolverli, è capire la base di questi problemi. Ecco alcuni concetti di base per questo scopo.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2: Problemi di software o hardware? Identificare e risolvere problemi tecnici.</a:t>
            </a:r>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4738DC9A-C18F-4B04-A3C5-BC3BFCE7BD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2875" y="3128829"/>
            <a:ext cx="8658260" cy="2705706"/>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1" name="Immagin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076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it-IT"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Problemi di </a:t>
            </a:r>
            <a:r>
              <a:rPr lang="en-GB"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h</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ardware: </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11936852" cy="982833"/>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Un problema hardware è classificato come un guasto in un componente fisico del computer, o nella configurazione di quel componente, che causa problemi nel computer. Si distingue da un problema software o firmware, che di solito è causato da un difetto nel software o nel codice del sistema operativo, rispettivamente.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2: Problemi di software o hardware? Identificare e risolvere problemi tecnici.</a:t>
            </a:r>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A6728D27-F242-4216-8A43-F50E5EC2E0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9537" y="3109164"/>
            <a:ext cx="4754242" cy="3143430"/>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9559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it-IT"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Problemi di hardware</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1" y="2092037"/>
            <a:ext cx="11359761" cy="3577390"/>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I problemi con l'hardware del computer sono un problema più grande di quanto possano esserlo i problemi software, poiché spesso possono richiedere la riparazione o la sostituzione della parte danneggiata, con un conseguente esborso monetario. Alcuni dei più comuni guasti hardware del personal computer possono essere: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endParaRPr lang="en-GB" dirty="0">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endParaRPr lang="en-GB" dirty="0">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dirty="0">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dirty="0">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2: Problemi di software o hardware? Identificare e risolvere problemi tecnici.</a:t>
            </a:r>
            <a:endParaRPr lang="en-US" altLang="ko-KR" sz="2000" b="1" dirty="0">
              <a:solidFill>
                <a:srgbClr val="F36A0D"/>
              </a:solidFill>
              <a:latin typeface="Trebuchet MS" panose="020B0603020202020204" pitchFamily="34" charset="0"/>
              <a:cs typeface="Arial" pitchFamily="34" charset="0"/>
            </a:endParaRPr>
          </a:p>
        </p:txBody>
      </p:sp>
      <p:graphicFrame>
        <p:nvGraphicFramePr>
          <p:cNvPr id="10" name="Diagrama 9">
            <a:extLst>
              <a:ext uri="{FF2B5EF4-FFF2-40B4-BE49-F238E27FC236}">
                <a16:creationId xmlns:a16="http://schemas.microsoft.com/office/drawing/2014/main" xmlns="" id="{0B2082E6-DD16-40B2-B2F9-66C777F28E80}"/>
              </a:ext>
            </a:extLst>
          </p:cNvPr>
          <p:cNvGraphicFramePr/>
          <p:nvPr>
            <p:extLst>
              <p:ext uri="{D42A27DB-BD31-4B8C-83A1-F6EECF244321}">
                <p14:modId xmlns:p14="http://schemas.microsoft.com/office/powerpoint/2010/main" val="859332907"/>
              </p:ext>
            </p:extLst>
          </p:nvPr>
        </p:nvGraphicFramePr>
        <p:xfrm>
          <a:off x="2866442" y="3139288"/>
          <a:ext cx="5163981" cy="2910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4" name="Immagin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9126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it-IT"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Come trovare i problemi di hardware</a:t>
            </a:r>
            <a:endParaRPr lang="it-IT"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10838354" cy="3041858"/>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Possiamo identificare questi comuni problemi hardware osservando le prestazioni del computer, ma dobbiamo sempre escludere, come abbiamo visto sopra, che non siano altri tipi di guasti, che richiedono una soluzione più semplice.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r>
              <a:rPr lang="it-IT" dirty="0">
                <a:latin typeface="Arial" panose="020B0604020202020204" pitchFamily="34" charset="0"/>
                <a:ea typeface="STFangsong" panose="02010600040101010101" pitchFamily="2" charset="-122"/>
                <a:cs typeface="Arial" panose="020B0604020202020204" pitchFamily="34" charset="0"/>
              </a:rPr>
              <a:t>Per identificare i problemi hardware, assicuratevi sempre prima che il computer e le relative prese funzionino correttamente e siano accese. </a:t>
            </a:r>
            <a:endParaRPr lang="en-GB" dirty="0">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r>
              <a:rPr lang="it-IT" dirty="0">
                <a:latin typeface="Arial" panose="020B0604020202020204" pitchFamily="34" charset="0"/>
                <a:ea typeface="STFangsong" panose="02010600040101010101" pitchFamily="2" charset="-122"/>
                <a:cs typeface="Arial" panose="020B0604020202020204" pitchFamily="34" charset="0"/>
              </a:rPr>
              <a:t>Una volta che avete controllato l'alimentazione e la corrente, iniziate a controllare tutte le periferiche singolarmente come abbiamo visto nell'unità precedente, in modo da poter escludere le cose man mano che procedete. Ricordatevi di usare anche diverse porte di prova per restringere il problema. </a:t>
            </a:r>
            <a:endParaRPr lang="en-GB" dirty="0">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2: Problemi di software o hardware? Identificare e risolvere problemi tecnici.</a:t>
            </a:r>
            <a:endParaRPr lang="en-US" altLang="ko-KR" sz="20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1" name="Immagin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192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it-IT"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Come trovare i problemi di hardware</a:t>
            </a:r>
            <a:endParaRPr lang="it-IT"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3" y="2092037"/>
            <a:ext cx="11635058" cy="3651256"/>
          </a:xfrm>
          <a:prstGeom prst="rect">
            <a:avLst/>
          </a:prstGeom>
          <a:noFill/>
        </p:spPr>
        <p:txBody>
          <a:bodyPr wrap="square">
            <a:spAutoFit/>
          </a:bodyPr>
          <a:lstStyle/>
          <a:p>
            <a:pPr marL="375920" indent="-285750" algn="just">
              <a:lnSpc>
                <a:spcPct val="110000"/>
              </a:lnSpc>
              <a:spcAft>
                <a:spcPts val="600"/>
              </a:spcAft>
              <a:buFont typeface="Arial" panose="020B0604020202020204" pitchFamily="34" charset="0"/>
              <a:buChar char="•"/>
            </a:pPr>
            <a:r>
              <a:rPr lang="it-IT" sz="1800" dirty="0">
                <a:effectLst/>
                <a:latin typeface="Arial" panose="020B0604020202020204" pitchFamily="34" charset="0"/>
                <a:ea typeface="STFangsong" panose="02010600040101010101" pitchFamily="2" charset="-122"/>
                <a:cs typeface="Arial" panose="020B0604020202020204" pitchFamily="34" charset="0"/>
              </a:rPr>
              <a:t>Questi guasti hardware possono manifestarsi in una varietà di modi, per esempio quando il computer ha problemi ad avviarsi correttamente, si spegne o agisce in modo casuale, nulla è visibile sullo schermo, lo schermo è blu, si riavvia improvvisamente, il computer non si accende, si verificano rumori strani o forti come un bip insolito, glitch visivi ed errori come un'immagine dello schermo irregolare, ritardi eccessivi nell'accesso ai file, o file danneggiati o corrotti.</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r>
              <a:rPr lang="it-IT" dirty="0">
                <a:latin typeface="Arial" panose="020B0604020202020204" pitchFamily="34" charset="0"/>
                <a:ea typeface="STFangsong" panose="02010600040101010101" pitchFamily="2" charset="-122"/>
                <a:cs typeface="Arial" panose="020B0604020202020204" pitchFamily="34" charset="0"/>
              </a:rPr>
              <a:t>Ci sono diversi modi possibili per risolvere i problemi hardware del computer, una prima opzione potrebbe essere quella di utilizzare un software di riparazione dell'hardware o del disco rigido, un'altra potrebbe essere quella di modificare le impostazioni dal programma di configurazione del BIOS del dispositivo, o un'altra opzione è quella di sostituire semplicemente il componente del computer danneggiato, come un disco rigido.</a:t>
            </a:r>
          </a:p>
          <a:p>
            <a:pPr marL="375920" indent="-285750" algn="just">
              <a:lnSpc>
                <a:spcPct val="110000"/>
              </a:lnSpc>
              <a:spcAft>
                <a:spcPts val="600"/>
              </a:spcAft>
              <a:buFont typeface="Arial" panose="020B0604020202020204" pitchFamily="34" charset="0"/>
              <a:buChar char="•"/>
            </a:pPr>
            <a:endParaRPr lang="en-GB" dirty="0">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2: Problemi di software o hardware? Identificare e risolvere problemi tecnici.</a:t>
            </a:r>
            <a:endParaRPr lang="en-US" altLang="ko-KR" sz="20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1" name="Immagin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987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229370" y="3677000"/>
            <a:ext cx="1831845"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a:solidFill>
                  <a:schemeClr val="bg1"/>
                </a:solidFill>
                <a:effectLst/>
                <a:latin typeface="Arial" panose="020B0604020202020204" pitchFamily="34" charset="0"/>
                <a:ea typeface="STFangsong" panose="02010600040101010101" pitchFamily="2" charset="-122"/>
                <a:cs typeface="Arial" panose="020B0604020202020204" pitchFamily="34" charset="0"/>
              </a:rPr>
              <a:t>In </a:t>
            </a:r>
            <a:r>
              <a:rPr lang="it-IT" sz="1600" dirty="0">
                <a:solidFill>
                  <a:schemeClr val="bg1"/>
                </a:solidFill>
                <a:latin typeface="Arial" panose="020B0604020202020204" pitchFamily="34" charset="0"/>
                <a:ea typeface="STFangsong" panose="02010600040101010101" pitchFamily="2" charset="-122"/>
                <a:cs typeface="Arial" panose="020B0604020202020204" pitchFamily="34" charset="0"/>
              </a:rPr>
              <a:t>questo Corso </a:t>
            </a:r>
          </a:p>
          <a:p>
            <a:pPr marL="0" indent="0" algn="ctr">
              <a:buNone/>
            </a:pPr>
            <a:r>
              <a:rPr lang="it-IT" sz="1600" dirty="0">
                <a:solidFill>
                  <a:schemeClr val="bg1"/>
                </a:solidFill>
                <a:effectLst/>
                <a:latin typeface="Arial" panose="020B0604020202020204" pitchFamily="34" charset="0"/>
                <a:ea typeface="STFangsong" panose="02010600040101010101" pitchFamily="2" charset="-122"/>
                <a:cs typeface="Arial" panose="020B0604020202020204" pitchFamily="34" charset="0"/>
              </a:rPr>
              <a:t>acquisirai </a:t>
            </a:r>
            <a:endParaRPr lang="it-IT" sz="1600" b="1" dirty="0">
              <a:solidFill>
                <a:schemeClr val="bg1"/>
              </a:solidFill>
              <a:latin typeface="Arial" panose="020B0604020202020204" pitchFamily="34" charset="0"/>
              <a:cs typeface="Arial" panose="020B0604020202020204" pitchFamily="34"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90499" y="2330060"/>
            <a:ext cx="2936722" cy="1333316"/>
            <a:chOff x="270022" y="1638319"/>
            <a:chExt cx="2605242" cy="1346650"/>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2" y="1772636"/>
              <a:ext cx="2605241" cy="1212333"/>
            </a:xfrm>
            <a:prstGeom prst="rect">
              <a:avLst/>
            </a:prstGeom>
            <a:noFill/>
          </p:spPr>
          <p:txBody>
            <a:bodyPr wrap="square" rtlCol="0">
              <a:spAutoFit/>
            </a:bodyPr>
            <a:lstStyle/>
            <a:p>
              <a:pPr algn="just"/>
              <a:r>
                <a:rPr lang="it-IT" sz="1800" dirty="0">
                  <a:effectLst/>
                  <a:latin typeface="Tw Cen MT" panose="020B0602020104020603" pitchFamily="34" charset="0"/>
                  <a:ea typeface="STFangsong" panose="02010600040101010101" pitchFamily="2" charset="-122"/>
                  <a:cs typeface="Levenim MT" panose="02010502060101010101" pitchFamily="2" charset="-79"/>
                </a:rPr>
                <a:t>Conoscenza dei problemi tecnici più comuni che possono verificarsi quando si lavora in remoto, </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319058" y="4259398"/>
            <a:ext cx="3218627" cy="1004518"/>
            <a:chOff x="198898" y="1638319"/>
            <a:chExt cx="2676366" cy="1014563"/>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198898" y="2000088"/>
              <a:ext cx="2459012" cy="652794"/>
            </a:xfrm>
            <a:prstGeom prst="rect">
              <a:avLst/>
            </a:prstGeom>
            <a:noFill/>
          </p:spPr>
          <p:txBody>
            <a:bodyPr wrap="square" rtlCol="0">
              <a:spAutoFit/>
            </a:bodyPr>
            <a:lstStyle/>
            <a:p>
              <a:pPr algn="just"/>
              <a:r>
                <a:rPr lang="it-IT" sz="1800" dirty="0">
                  <a:effectLst/>
                  <a:latin typeface="Tw Cen MT" panose="020B0602020104020603" pitchFamily="34" charset="0"/>
                  <a:ea typeface="STFangsong" panose="02010600040101010101" pitchFamily="2" charset="-122"/>
                  <a:cs typeface="Levenim MT" panose="02010502060101010101" pitchFamily="2" charset="-79"/>
                </a:rPr>
                <a:t>possibili soluzioni per ognuno di essi</a:t>
              </a:r>
              <a:endParaRPr lang="it-IT" altLang="ko-KR"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854124" y="2269788"/>
            <a:ext cx="2944819" cy="562591"/>
            <a:chOff x="270023" y="1638319"/>
            <a:chExt cx="2612425" cy="568217"/>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277207" y="1833511"/>
              <a:ext cx="2605241" cy="373025"/>
            </a:xfrm>
            <a:prstGeom prst="rect">
              <a:avLst/>
            </a:prstGeom>
            <a:noFill/>
          </p:spPr>
          <p:txBody>
            <a:bodyPr wrap="square" rtlCol="0">
              <a:spAutoFit/>
            </a:bodyPr>
            <a:lstStyle/>
            <a:p>
              <a:pPr algn="just"/>
              <a:r>
                <a:rPr lang="en-GB" sz="1800" dirty="0">
                  <a:effectLst/>
                  <a:latin typeface="Tw Cen MT" panose="020B0602020104020603" pitchFamily="34" charset="0"/>
                  <a:ea typeface="STFangsong" panose="02010600040101010101" pitchFamily="2" charset="-122"/>
                  <a:cs typeface="Levenim MT" panose="02010502060101010101" pitchFamily="2" charset="-79"/>
                </a:rPr>
                <a:t>come </a:t>
              </a:r>
              <a:r>
                <a:rPr lang="it-IT" sz="1800" dirty="0">
                  <a:effectLst/>
                  <a:latin typeface="Tw Cen MT" panose="020B0602020104020603" pitchFamily="34" charset="0"/>
                  <a:ea typeface="STFangsong" panose="02010600040101010101" pitchFamily="2" charset="-122"/>
                  <a:cs typeface="Levenim MT" panose="02010502060101010101" pitchFamily="2" charset="-79"/>
                </a:rPr>
                <a:t>indentificarli,</a:t>
              </a:r>
              <a:endParaRPr lang="it-IT" altLang="ko-KR"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xmlns="" id="{6B62F385-4984-42D0-B6C4-0114957C274C}"/>
              </a:ext>
            </a:extLst>
          </p:cNvPr>
          <p:cNvSpPr txBox="1"/>
          <p:nvPr/>
        </p:nvSpPr>
        <p:spPr>
          <a:xfrm>
            <a:off x="7862221" y="4428675"/>
            <a:ext cx="2936721" cy="1477328"/>
          </a:xfrm>
          <a:prstGeom prst="rect">
            <a:avLst/>
          </a:prstGeom>
          <a:noFill/>
        </p:spPr>
        <p:txBody>
          <a:bodyPr wrap="square" rtlCol="0">
            <a:spAutoFit/>
          </a:bodyPr>
          <a:lstStyle/>
          <a:p>
            <a:pPr algn="just"/>
            <a:r>
              <a:rPr lang="it-IT" sz="1800" dirty="0">
                <a:effectLst/>
                <a:latin typeface="Tw Cen MT" panose="020B0602020104020603" pitchFamily="34" charset="0"/>
                <a:ea typeface="STFangsong" panose="02010600040101010101" pitchFamily="2" charset="-122"/>
                <a:cs typeface="Levenim MT" panose="02010502060101010101" pitchFamily="2" charset="-79"/>
              </a:rPr>
              <a:t>Troverete anche una guida di base per una manutenzione preventiva della vostra attrezzatura per </a:t>
            </a:r>
            <a:r>
              <a:rPr lang="it-IT" dirty="0">
                <a:latin typeface="Tw Cen MT" panose="020B0602020104020603" pitchFamily="34" charset="0"/>
                <a:ea typeface="STFangsong" panose="02010600040101010101" pitchFamily="2" charset="-122"/>
                <a:cs typeface="Levenim MT" panose="02010502060101010101" pitchFamily="2" charset="-79"/>
              </a:rPr>
              <a:t>lo Smart working</a:t>
            </a:r>
            <a:r>
              <a:rPr lang="it-IT" sz="1800" dirty="0">
                <a:effectLst/>
                <a:latin typeface="Tw Cen MT" panose="020B0602020104020603" pitchFamily="34" charset="0"/>
                <a:ea typeface="STFangsong" panose="02010600040101010101" pitchFamily="2" charset="-122"/>
                <a:cs typeface="Levenim MT" panose="02010502060101010101" pitchFamily="2" charset="-79"/>
              </a:rPr>
              <a:t>. </a:t>
            </a:r>
            <a:r>
              <a:rPr lang="en-GB" sz="1800" dirty="0">
                <a:effectLst/>
                <a:latin typeface="Tw Cen MT" panose="020B0602020104020603" pitchFamily="34" charset="0"/>
                <a:ea typeface="STFangsong" panose="02010600040101010101" pitchFamily="2" charset="-122"/>
                <a:cs typeface="Levenim MT" panose="02010502060101010101" pitchFamily="2" charset="-79"/>
              </a:rPr>
              <a:t> </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sp>
        <p:nvSpPr>
          <p:cNvPr id="28" name="Rectangle 36">
            <a:extLst>
              <a:ext uri="{FF2B5EF4-FFF2-40B4-BE49-F238E27FC236}">
                <a16:creationId xmlns:a16="http://schemas.microsoft.com/office/drawing/2014/main" xmlns=""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6250" y="451493"/>
            <a:ext cx="3456432" cy="649224"/>
          </a:xfrm>
          <a:prstGeom prst="rect">
            <a:avLst/>
          </a:prstGeom>
        </p:spPr>
      </p:pic>
      <p:sp>
        <p:nvSpPr>
          <p:cNvPr id="31"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Obiettivi &amp; Fini</a:t>
            </a:r>
            <a:endParaRPr lang="it-IT" altLang="ko-KR" sz="2400" b="1" dirty="0">
              <a:solidFill>
                <a:srgbClr val="F36A0D"/>
              </a:solidFill>
              <a:latin typeface="Trebuchet MS" panose="020B0603020202020204" pitchFamily="34" charset="0"/>
              <a:cs typeface="Arial" pitchFamily="34" charset="0"/>
            </a:endParaRPr>
          </a:p>
        </p:txBody>
      </p:sp>
      <p:sp>
        <p:nvSpPr>
          <p:cNvPr id="35" name="Rectangle 16">
            <a:extLst>
              <a:ext uri="{FF2B5EF4-FFF2-40B4-BE49-F238E27FC236}">
                <a16:creationId xmlns:a16="http://schemas.microsoft.com/office/drawing/2014/main" xmlns="" id="{1324670C-8CD3-4309-91C6-D8C32837407E}"/>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ko-KR" altLang="en-US" sz="1600" dirty="0">
              <a:solidFill>
                <a:schemeClr val="tx1"/>
              </a:solidFill>
              <a:latin typeface="Arial" panose="020B0604020202020204" pitchFamily="34" charset="0"/>
              <a:cs typeface="Arial" panose="020B0604020202020204" pitchFamily="34" charset="0"/>
            </a:endParaRPr>
          </a:p>
        </p:txBody>
      </p:sp>
      <p:sp>
        <p:nvSpPr>
          <p:cNvPr id="36" name="CuadroTexto 35">
            <a:extLst>
              <a:ext uri="{FF2B5EF4-FFF2-40B4-BE49-F238E27FC236}">
                <a16:creationId xmlns:a16="http://schemas.microsoft.com/office/drawing/2014/main" xmlns="" id="{277AA379-8432-4D68-8588-777B30FBDFEC}"/>
              </a:ext>
            </a:extLst>
          </p:cNvPr>
          <p:cNvSpPr txBox="1"/>
          <p:nvPr/>
        </p:nvSpPr>
        <p:spPr>
          <a:xfrm>
            <a:off x="1040501" y="2131084"/>
            <a:ext cx="1303840" cy="338554"/>
          </a:xfrm>
          <a:prstGeom prst="rect">
            <a:avLst/>
          </a:prstGeom>
          <a:noFill/>
        </p:spPr>
        <p:txBody>
          <a:bodyPr wrap="square" rtlCol="0">
            <a:spAutoFit/>
          </a:bodyPr>
          <a:lstStyle/>
          <a:p>
            <a:r>
              <a:rPr lang="es-ES" sz="1600" dirty="0">
                <a:solidFill>
                  <a:schemeClr val="tx2">
                    <a:lumMod val="75000"/>
                  </a:schemeClr>
                </a:solidFill>
                <a:latin typeface="Arial" panose="020B0604020202020204" pitchFamily="34" charset="0"/>
                <a:cs typeface="Arial" panose="020B0604020202020204" pitchFamily="34" charset="0"/>
              </a:rPr>
              <a:t>1</a:t>
            </a:r>
          </a:p>
        </p:txBody>
      </p:sp>
      <p:sp>
        <p:nvSpPr>
          <p:cNvPr id="37" name="CuadroTexto 36">
            <a:extLst>
              <a:ext uri="{FF2B5EF4-FFF2-40B4-BE49-F238E27FC236}">
                <a16:creationId xmlns:a16="http://schemas.microsoft.com/office/drawing/2014/main" xmlns="" id="{E0EF125D-C6C1-4972-804F-8815A54759FC}"/>
              </a:ext>
            </a:extLst>
          </p:cNvPr>
          <p:cNvSpPr txBox="1"/>
          <p:nvPr/>
        </p:nvSpPr>
        <p:spPr>
          <a:xfrm>
            <a:off x="9801445" y="2133392"/>
            <a:ext cx="1303840" cy="338554"/>
          </a:xfrm>
          <a:prstGeom prst="rect">
            <a:avLst/>
          </a:prstGeom>
          <a:noFill/>
        </p:spPr>
        <p:txBody>
          <a:bodyPr wrap="square" rtlCol="0">
            <a:spAutoFit/>
          </a:bodyPr>
          <a:lstStyle/>
          <a:p>
            <a:pPr algn="r"/>
            <a:r>
              <a:rPr lang="es-ES" sz="1600" dirty="0">
                <a:solidFill>
                  <a:schemeClr val="accent3">
                    <a:lumMod val="75000"/>
                  </a:schemeClr>
                </a:solidFill>
                <a:latin typeface="Arial" panose="020B0604020202020204" pitchFamily="34" charset="0"/>
                <a:cs typeface="Arial" panose="020B0604020202020204" pitchFamily="34" charset="0"/>
              </a:rPr>
              <a:t>2</a:t>
            </a:r>
          </a:p>
        </p:txBody>
      </p:sp>
      <p:sp>
        <p:nvSpPr>
          <p:cNvPr id="38" name="CuadroTexto 37">
            <a:extLst>
              <a:ext uri="{FF2B5EF4-FFF2-40B4-BE49-F238E27FC236}">
                <a16:creationId xmlns:a16="http://schemas.microsoft.com/office/drawing/2014/main" xmlns="" id="{992249D3-98C8-40B6-9544-64AF1A7D9ED8}"/>
              </a:ext>
            </a:extLst>
          </p:cNvPr>
          <p:cNvSpPr txBox="1"/>
          <p:nvPr/>
        </p:nvSpPr>
        <p:spPr>
          <a:xfrm>
            <a:off x="1045380" y="4279031"/>
            <a:ext cx="1303840" cy="338554"/>
          </a:xfrm>
          <a:prstGeom prst="rect">
            <a:avLst/>
          </a:prstGeom>
          <a:noFill/>
        </p:spPr>
        <p:txBody>
          <a:bodyPr wrap="square" rtlCol="0">
            <a:spAutoFit/>
          </a:bodyPr>
          <a:lstStyle/>
          <a:p>
            <a:r>
              <a:rPr lang="es-ES" sz="1600" dirty="0">
                <a:solidFill>
                  <a:srgbClr val="FFC000"/>
                </a:solidFill>
                <a:latin typeface="Arial" panose="020B0604020202020204" pitchFamily="34" charset="0"/>
                <a:cs typeface="Arial" panose="020B0604020202020204" pitchFamily="34" charset="0"/>
              </a:rPr>
              <a:t>3</a:t>
            </a:r>
          </a:p>
        </p:txBody>
      </p:sp>
      <p:sp>
        <p:nvSpPr>
          <p:cNvPr id="39" name="CuadroTexto 38">
            <a:extLst>
              <a:ext uri="{FF2B5EF4-FFF2-40B4-BE49-F238E27FC236}">
                <a16:creationId xmlns:a16="http://schemas.microsoft.com/office/drawing/2014/main" xmlns="" id="{B4CF659E-D5C6-4D2E-90FE-33C67CE0F7F9}"/>
              </a:ext>
            </a:extLst>
          </p:cNvPr>
          <p:cNvSpPr txBox="1"/>
          <p:nvPr/>
        </p:nvSpPr>
        <p:spPr>
          <a:xfrm>
            <a:off x="9801445" y="4279031"/>
            <a:ext cx="1303840" cy="338554"/>
          </a:xfrm>
          <a:prstGeom prst="rect">
            <a:avLst/>
          </a:prstGeom>
          <a:noFill/>
        </p:spPr>
        <p:txBody>
          <a:bodyPr wrap="square" rtlCol="0">
            <a:spAutoFit/>
          </a:bodyPr>
          <a:lstStyle/>
          <a:p>
            <a:pPr algn="r"/>
            <a:r>
              <a:rPr lang="es-ES" sz="1600" dirty="0">
                <a:solidFill>
                  <a:schemeClr val="accent2">
                    <a:lumMod val="75000"/>
                  </a:schemeClr>
                </a:solidFill>
                <a:latin typeface="Arial" panose="020B0604020202020204" pitchFamily="34" charset="0"/>
                <a:cs typeface="Arial" panose="020B0604020202020204" pitchFamily="34" charset="0"/>
              </a:rPr>
              <a:t>4</a:t>
            </a:r>
          </a:p>
        </p:txBody>
      </p:sp>
      <p:sp>
        <p:nvSpPr>
          <p:cNvPr id="4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4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42" name="Immagin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it-IT"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Problemi di software</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3" y="2092037"/>
            <a:ext cx="8475399" cy="4397614"/>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La parte software del computer è costituita da tutte le applicazioni, compreso il sistema operativo e quelle che controllano i componenti hardware.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0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I problemi di software sono di solito molto più facili da risolvere di quelli visti in precedenza, e di solito rappresentano la maggior parte dei problemi che possiamo trovare sul nostro pc.</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7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Spesso, disinstallando e reinstallando programmi, aggiornando software e applicazioni, o eseguendo programmi di riparazione, il PC può essere riparato e tornare a funzionare con relativa facilità. I problemi di software possono essere causati dalla modifica di dati imprecisi o corrotti, da glitch nei programmi installati, da aggiornamenti mancanti, o anche da un errore nella codifica di un computer.</a:t>
            </a: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2: Problemi di software o hardware? Identificare e risolvere problemi tecnici.</a:t>
            </a:r>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E1A16303-09F4-4D6C-BF7F-7A6403E95D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3581" y="2205903"/>
            <a:ext cx="3151029" cy="2446194"/>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820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it-IT"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Problemi di </a:t>
            </a:r>
            <a:r>
              <a:rPr lang="en-GB"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software</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8982394" cy="1136721"/>
          </a:xfrm>
          <a:prstGeom prst="rect">
            <a:avLst/>
          </a:prstGeom>
          <a:noFill/>
        </p:spPr>
        <p:txBody>
          <a:bodyPr wrap="square">
            <a:spAutoFit/>
          </a:bodyPr>
          <a:lstStyle/>
          <a:p>
            <a:pPr marL="90170" algn="just">
              <a:lnSpc>
                <a:spcPct val="110000"/>
              </a:lnSpc>
              <a:spcAft>
                <a:spcPts val="600"/>
              </a:spcAft>
            </a:pPr>
            <a:r>
              <a:rPr lang="it-IT" dirty="0">
                <a:latin typeface="Arial" panose="020B0604020202020204" pitchFamily="34" charset="0"/>
                <a:ea typeface="STFangsong" panose="02010600040101010101" pitchFamily="2" charset="-122"/>
                <a:cs typeface="Arial" panose="020B0604020202020204" pitchFamily="34" charset="0"/>
              </a:rPr>
              <a:t>Tra i</a:t>
            </a:r>
            <a:r>
              <a:rPr lang="it-IT" sz="1800" dirty="0">
                <a:effectLst/>
                <a:latin typeface="Arial" panose="020B0604020202020204" pitchFamily="34" charset="0"/>
                <a:ea typeface="STFangsong" panose="02010600040101010101" pitchFamily="2" charset="-122"/>
                <a:cs typeface="Arial" panose="020B0604020202020204" pitchFamily="34" charset="0"/>
              </a:rPr>
              <a:t> problemi di software più comuni sono inclusi: </a:t>
            </a:r>
          </a:p>
          <a:p>
            <a:pPr marL="375920" indent="-285750" algn="just">
              <a:lnSpc>
                <a:spcPct val="110000"/>
              </a:lnSpc>
              <a:spcAft>
                <a:spcPts val="600"/>
              </a:spcAft>
              <a:buFont typeface="Arial" panose="020B0604020202020204" pitchFamily="34" charset="0"/>
              <a:buChar char="•"/>
            </a:pPr>
            <a:endParaRPr lang="en-GB" dirty="0">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2: Problemi di software o hardware? Identificare e risolvere problemi tecnici.</a:t>
            </a:r>
            <a:endParaRPr lang="en-US" altLang="ko-KR" sz="2000" b="1" dirty="0">
              <a:solidFill>
                <a:srgbClr val="F36A0D"/>
              </a:solidFill>
              <a:latin typeface="Trebuchet MS" panose="020B0603020202020204" pitchFamily="34" charset="0"/>
              <a:cs typeface="Arial" pitchFamily="34" charset="0"/>
            </a:endParaRPr>
          </a:p>
        </p:txBody>
      </p:sp>
      <p:graphicFrame>
        <p:nvGraphicFramePr>
          <p:cNvPr id="11" name="Diagrama 10">
            <a:extLst>
              <a:ext uri="{FF2B5EF4-FFF2-40B4-BE49-F238E27FC236}">
                <a16:creationId xmlns:a16="http://schemas.microsoft.com/office/drawing/2014/main" xmlns="" id="{0A6EAF17-4DCB-4C88-A81D-C2F9B7FAD2B6}"/>
              </a:ext>
            </a:extLst>
          </p:cNvPr>
          <p:cNvGraphicFramePr/>
          <p:nvPr>
            <p:extLst>
              <p:ext uri="{D42A27DB-BD31-4B8C-83A1-F6EECF244321}">
                <p14:modId xmlns:p14="http://schemas.microsoft.com/office/powerpoint/2010/main" val="3105318105"/>
              </p:ext>
            </p:extLst>
          </p:nvPr>
        </p:nvGraphicFramePr>
        <p:xfrm>
          <a:off x="2185734" y="2547812"/>
          <a:ext cx="6252095" cy="348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4" name="Immagin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435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it-IT"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Come riconoscere i problemi di software</a:t>
            </a:r>
            <a:endParaRPr lang="it-IT"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11544523" cy="3192669"/>
          </a:xfrm>
          <a:prstGeom prst="rect">
            <a:avLst/>
          </a:prstGeom>
          <a:noFill/>
        </p:spPr>
        <p:txBody>
          <a:bodyPr wrap="square">
            <a:spAutoFit/>
          </a:bodyPr>
          <a:lstStyle/>
          <a:p>
            <a:pPr marL="375920" indent="-285750" algn="just">
              <a:lnSpc>
                <a:spcPct val="110000"/>
              </a:lnSpc>
              <a:spcAft>
                <a:spcPts val="600"/>
              </a:spcAft>
              <a:buFont typeface="Arial" panose="020B0604020202020204" pitchFamily="34" charset="0"/>
              <a:buChar char="•"/>
            </a:pPr>
            <a:r>
              <a:rPr lang="it-IT" sz="1800" dirty="0">
                <a:effectLst/>
                <a:latin typeface="Arial" panose="020B0604020202020204" pitchFamily="34" charset="0"/>
                <a:ea typeface="STFangsong" panose="02010600040101010101" pitchFamily="2" charset="-122"/>
                <a:cs typeface="Arial" panose="020B0604020202020204" pitchFamily="34" charset="0"/>
              </a:rPr>
              <a:t>In contrasto con i guasti hardware, che di solito appaiono prima che il computer si avvii, per esempio quando il computer non si accende o emette suoni strani, sfarfalla sullo schermo, ecc. I guasti software, invece, di solito appaiono quando il processo di avvio è completo, quando si eseguono compiti di routine come navigare in Internet, inviare e-mail, utilizzare un'applicazione. </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r>
              <a:rPr lang="it-IT" dirty="0">
                <a:latin typeface="Arial" panose="020B0604020202020204" pitchFamily="34" charset="0"/>
                <a:ea typeface="STFangsong" panose="02010600040101010101" pitchFamily="2" charset="-122"/>
                <a:cs typeface="Arial" panose="020B0604020202020204" pitchFamily="34" charset="0"/>
              </a:rPr>
              <a:t>Per identificare i problemi di software, controllate innanzitutto che il vostro software anti-virus o anti-malware sia in funzione, e confermate che stia funzionando correttamente. Assicuratevi che tutti i programmi siano aggiornati e che siano l'ultima versione disponibile. Nel caso in cui i programmi siano stati aggiornati di recente, e credi che questo possa essere la causa dei problemi del tuo computer, prova a disinstallare il software e reinstallarlo. Se tutto il resto fallisce, provate il metodo sicuro di spegnere e riaccendere il computer, spesso la soluzione più semplice è la più efficace.</a:t>
            </a:r>
            <a:endParaRPr lang="en-GB" dirty="0">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2: Problemi di software o hardware? Identificare e risolvere problemi tecnici.</a:t>
            </a:r>
            <a:endParaRPr lang="en-US" altLang="ko-KR" sz="20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1" name="Immagin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1831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605625" y="1461790"/>
            <a:ext cx="10602287" cy="1287532"/>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Dopo la conoscenza vista in precedenza, vediamo ora una guida pratica di base per sapere come effettuare una manutenzione preventiva della nostra attrezzatura e quindi evitare possibili incidenti quando si lavora a distanza. In questa guida vedremo alcuni semplici passaggi da eseguire frequentemente, per far sì che la nostra attrezzatura sia sempre pronta. </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3: Guida pratica di base alla manutenzione preventiva delle attrezzature nello Smart working.</a:t>
            </a:r>
            <a:endParaRPr lang="en-GB"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B45807C0-9130-47CE-A9BE-4D7DC9C4E7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1547" y="2671342"/>
            <a:ext cx="5423320" cy="3615546"/>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1" name="Immagin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1423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marL="285750" indent="-285750">
              <a:buFont typeface="Wingdings" panose="05000000000000000000" pitchFamily="2" charset="2"/>
              <a:buChar char="ü"/>
              <a:defRPr/>
            </a:pPr>
            <a:r>
              <a:rPr lang="it-IT"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Mantenere </a:t>
            </a:r>
            <a:r>
              <a:rPr lang="it-IT"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gli strumenti </a:t>
            </a:r>
            <a:r>
              <a:rPr lang="it-IT"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aggiornati</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6"/>
            <a:ext cx="10512429" cy="1287532"/>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È molto importante mantenere aggiornati sia il sistema operativo che i driver, assicurandosi sempre che gli aggiornamenti provengano dai siti ufficiali dei produttori. Con questo semplice passo, oltre a prevenire problemi di incompatibilità e infezioni da virus, guadagnerete in velocità, ottimizzazione e otterrete i miglioramenti aggiuntivi delle nuove versioni.</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3: Guida pratica di base alla manutenzione preventiva delle attrezzature nello Smart working.</a:t>
            </a:r>
            <a:endParaRPr lang="en-US" altLang="ko-KR" sz="2000" b="1" dirty="0">
              <a:solidFill>
                <a:srgbClr val="F36A0D"/>
              </a:solidFill>
              <a:latin typeface="Trebuchet MS" panose="020B0603020202020204" pitchFamily="34" charset="0"/>
              <a:cs typeface="Arial" pitchFamily="34" charset="0"/>
            </a:endParaRPr>
          </a:p>
        </p:txBody>
      </p:sp>
      <p:pic>
        <p:nvPicPr>
          <p:cNvPr id="4" name="Imagen 3">
            <a:extLst>
              <a:ext uri="{FF2B5EF4-FFF2-40B4-BE49-F238E27FC236}">
                <a16:creationId xmlns:a16="http://schemas.microsoft.com/office/drawing/2014/main" xmlns="" id="{5A94F3FF-E84D-4F87-842F-A18096B90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7397" y="3523377"/>
            <a:ext cx="6520240" cy="2460807"/>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644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it-IT"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Evitare programmi che saturano la memoria e consumano risorse inutilmente</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1" y="2092037"/>
            <a:ext cx="7189809" cy="2201628"/>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In molte occasioni, si installano programmi che i produttori raccomandano per gestire alcune parti del PC e, a loro volta, questi processi di installazione offrono altri programmi opzionali. Siate chiari sulle risorse di cui avete veramente bisogno e fate un uso ottimale dello spazio sul vostro PC, disinstallando i programmi che non sono strettamente necessari per il corretto funzionamento del computer, eviterete carichi inutili e quindi il rallentamento del PC.</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3: Guida pratica di base alla manutenzione preventiva delle attrezzature nello Smart working.</a:t>
            </a:r>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441D96B6-424B-49D9-9588-296715F7F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0102" y="2186110"/>
            <a:ext cx="3422571" cy="2318180"/>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727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it-IT"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Conservare i file su dischi secondari ed esterni</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3" y="2092037"/>
            <a:ext cx="6709972" cy="1287532"/>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Se avete problemi di archiviazione sul vostro pc, ricordate che una buona opzione è quella di avere un disco rigido esterno, che ci aiuta ad alleviare questo peso, per l'archiviazione di file che non è necessario avere sul vostro pc per uso quotidiano.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3: Guida pratica di base alla manutenzione preventiva delle attrezzature nello Smart working.</a:t>
            </a:r>
            <a:endParaRPr lang="en-US" altLang="ko-KR" sz="2000" b="1" dirty="0">
              <a:solidFill>
                <a:srgbClr val="F36A0D"/>
              </a:solidFill>
              <a:latin typeface="Trebuchet MS" panose="020B0603020202020204" pitchFamily="34" charset="0"/>
              <a:cs typeface="Arial" pitchFamily="34" charset="0"/>
            </a:endParaRPr>
          </a:p>
        </p:txBody>
      </p:sp>
      <p:sp>
        <p:nvSpPr>
          <p:cNvPr id="10" name="CuadroTexto 9">
            <a:extLst>
              <a:ext uri="{FF2B5EF4-FFF2-40B4-BE49-F238E27FC236}">
                <a16:creationId xmlns:a16="http://schemas.microsoft.com/office/drawing/2014/main" xmlns="" id="{B8D8D79A-1226-4406-BA96-A3DD73147DC1}"/>
              </a:ext>
            </a:extLst>
          </p:cNvPr>
          <p:cNvSpPr txBox="1"/>
          <p:nvPr/>
        </p:nvSpPr>
        <p:spPr>
          <a:xfrm>
            <a:off x="358243" y="3909621"/>
            <a:ext cx="6097508" cy="369332"/>
          </a:xfrm>
          <a:prstGeom prst="rect">
            <a:avLst/>
          </a:prstGeom>
          <a:noFill/>
        </p:spPr>
        <p:txBody>
          <a:bodyPr wrap="square">
            <a:spAutoFit/>
          </a:bodyPr>
          <a:lstStyle/>
          <a:p>
            <a:pPr marL="285750" indent="-285750">
              <a:buFont typeface="Wingdings" panose="05000000000000000000" pitchFamily="2" charset="2"/>
              <a:buChar char="ü"/>
              <a:defRPr/>
            </a:pPr>
            <a:r>
              <a:rPr lang="it-IT"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Copie di backup</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sp>
        <p:nvSpPr>
          <p:cNvPr id="11" name="CuadroTexto 10">
            <a:extLst>
              <a:ext uri="{FF2B5EF4-FFF2-40B4-BE49-F238E27FC236}">
                <a16:creationId xmlns:a16="http://schemas.microsoft.com/office/drawing/2014/main" xmlns="" id="{6B5B42E8-FEC9-4147-9EAB-ABFDCACD4CA2}"/>
              </a:ext>
            </a:extLst>
          </p:cNvPr>
          <p:cNvSpPr txBox="1"/>
          <p:nvPr/>
        </p:nvSpPr>
        <p:spPr>
          <a:xfrm>
            <a:off x="215020" y="4293724"/>
            <a:ext cx="11355309" cy="982833"/>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Per evitare la perdita di informazioni importanti che memorizzate sul vostro PC in caso di un contrattempo, fate una copia di backup su un disco rigido esterno dei file che non volete perdere. In questo modo, eviterete di perdere dati importanti in caso di guasto al disco o al sistema.</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5" name="Imagen 4">
            <a:extLst>
              <a:ext uri="{FF2B5EF4-FFF2-40B4-BE49-F238E27FC236}">
                <a16:creationId xmlns:a16="http://schemas.microsoft.com/office/drawing/2014/main" xmlns="" id="{31E8B11D-FE43-4DB4-9F3A-5CFB17C56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6060" y="1850364"/>
            <a:ext cx="3656863" cy="1970027"/>
          </a:xfrm>
          <a:prstGeom prst="rect">
            <a:avLst/>
          </a:prstGeom>
        </p:spPr>
      </p:pic>
      <p:sp>
        <p:nvSpPr>
          <p:cNvPr id="13"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4"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5" name="Immagin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1243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it-IT"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I dati nel</a:t>
            </a:r>
            <a:r>
              <a:rPr lang="it-IT"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cloud: </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3" y="2092036"/>
            <a:ext cx="6764294" cy="1592231"/>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Un'altra opzione di archiviazione extra per salvaguardare i dati, senza dover avere un disco rigido fisico, è quella di farlo attraverso servizi cloud come Dropbox, One Drive o Google Drive, tra gli altri. Questi servizi ti permettono di accedere ai tuoi file praticamente da qualsiasi luogo e in qualsiasi momento.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3: Guida pratica di base alla manutenzione preventiva delle attrezzature nello Smart working.</a:t>
            </a:r>
            <a:endParaRPr lang="en-US" altLang="ko-KR" sz="2000" b="1" dirty="0">
              <a:solidFill>
                <a:srgbClr val="F36A0D"/>
              </a:solidFill>
              <a:latin typeface="Trebuchet MS" panose="020B0603020202020204" pitchFamily="34" charset="0"/>
              <a:cs typeface="Arial" pitchFamily="34" charset="0"/>
            </a:endParaRPr>
          </a:p>
        </p:txBody>
      </p:sp>
      <p:pic>
        <p:nvPicPr>
          <p:cNvPr id="5" name="Imagen 4">
            <a:extLst>
              <a:ext uri="{FF2B5EF4-FFF2-40B4-BE49-F238E27FC236}">
                <a16:creationId xmlns:a16="http://schemas.microsoft.com/office/drawing/2014/main" xmlns="" id="{2F2F1F70-C11A-4F66-BA08-015649FAE2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4209" y="1838574"/>
            <a:ext cx="2906161" cy="2266343"/>
          </a:xfrm>
          <a:prstGeom prst="rect">
            <a:avLst/>
          </a:prstGeom>
        </p:spPr>
      </p:pic>
      <p:sp>
        <p:nvSpPr>
          <p:cNvPr id="13" name="CuadroTexto 12">
            <a:extLst>
              <a:ext uri="{FF2B5EF4-FFF2-40B4-BE49-F238E27FC236}">
                <a16:creationId xmlns:a16="http://schemas.microsoft.com/office/drawing/2014/main" xmlns="" id="{D9A5EEB9-1A35-4EAA-BAD6-B86643B6D637}"/>
              </a:ext>
            </a:extLst>
          </p:cNvPr>
          <p:cNvSpPr txBox="1"/>
          <p:nvPr/>
        </p:nvSpPr>
        <p:spPr>
          <a:xfrm>
            <a:off x="358242" y="3969908"/>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Antivirus </a:t>
            </a:r>
            <a:r>
              <a:rPr lang="it-IT"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aggiornato e configurato</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sp>
        <p:nvSpPr>
          <p:cNvPr id="14" name="CuadroTexto 13">
            <a:extLst>
              <a:ext uri="{FF2B5EF4-FFF2-40B4-BE49-F238E27FC236}">
                <a16:creationId xmlns:a16="http://schemas.microsoft.com/office/drawing/2014/main" xmlns="" id="{4AEF20E0-30EC-4B91-A549-0B5B078EE360}"/>
              </a:ext>
            </a:extLst>
          </p:cNvPr>
          <p:cNvSpPr txBox="1"/>
          <p:nvPr/>
        </p:nvSpPr>
        <p:spPr>
          <a:xfrm>
            <a:off x="98231" y="4451041"/>
            <a:ext cx="11544523" cy="982833"/>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Avere un antivirus affidabile, che funziona correttamente, può aiutarci a prevenire il software maligno sul nostro pc e tutti i problemi che questo comporta. Mantenete il vostro antivirus sempre aggiornato ed eseguite scansioni regolari. Potete anche configurarlo in modo che queste azioni vengano eseguite automaticamente.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11"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5"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6" name="Immagin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635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it-IT"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Pulizia del software</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7687748" cy="2201628"/>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Nel corso del tempo il nostro PC accumula file temporanei da diverse applicazioni e questo occupa spazio e consuma risorse del nostro sistema operativo. Ci sono alcuni programmi che ci aiutano in questo compito, come </a:t>
            </a:r>
            <a:r>
              <a:rPr lang="it-IT" sz="1800" dirty="0" err="1">
                <a:effectLst/>
                <a:latin typeface="Arial" panose="020B0604020202020204" pitchFamily="34" charset="0"/>
                <a:ea typeface="STFangsong" panose="02010600040101010101" pitchFamily="2" charset="-122"/>
                <a:cs typeface="Arial" panose="020B0604020202020204" pitchFamily="34" charset="0"/>
              </a:rPr>
              <a:t>CCleaner</a:t>
            </a:r>
            <a:r>
              <a:rPr lang="it-IT" sz="1800" dirty="0">
                <a:effectLst/>
                <a:latin typeface="Arial" panose="020B0604020202020204" pitchFamily="34" charset="0"/>
                <a:ea typeface="STFangsong" panose="02010600040101010101" pitchFamily="2" charset="-122"/>
                <a:cs typeface="Arial" panose="020B0604020202020204" pitchFamily="34" charset="0"/>
              </a:rPr>
              <a:t>. Con questo programma possiamo pulire i file temporanei di internet e i registri che non vengono utilizzati. Dalla sua schermata iniziale, possiamo selezionare, configurare ed eseguire le opzioni di pulizia disponibili secondo le nostre preferenze.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3: Guida pratica di base alla manutenzione preventiva delle attrezzature nello Smart working.</a:t>
            </a:r>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A8244BEE-3D81-4175-8BF0-792ADA7A0A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3581" y="1980236"/>
            <a:ext cx="2038507" cy="1950172"/>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008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it-IT"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Pulizia dell’hardware</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29" y="3119199"/>
            <a:ext cx="11746581" cy="3497368"/>
          </a:xfrm>
          <a:prstGeom prst="rect">
            <a:avLst/>
          </a:prstGeom>
          <a:noFill/>
        </p:spPr>
        <p:txBody>
          <a:bodyPr wrap="square">
            <a:spAutoFit/>
          </a:bodyPr>
          <a:lstStyle/>
          <a:p>
            <a:pPr marL="90170" algn="just">
              <a:spcAft>
                <a:spcPts val="600"/>
              </a:spcAft>
            </a:pPr>
            <a:endParaRPr lang="en-GB" dirty="0">
              <a:effectLst/>
              <a:latin typeface="Arial" panose="020B0604020202020204" pitchFamily="34" charset="0"/>
              <a:ea typeface="STFangsong" panose="02010600040101010101" pitchFamily="2" charset="-122"/>
              <a:cs typeface="Arial" panose="020B0604020202020204" pitchFamily="34" charset="0"/>
            </a:endParaRPr>
          </a:p>
          <a:p>
            <a:pPr marL="90170" algn="just">
              <a:spcAft>
                <a:spcPts val="600"/>
              </a:spcAft>
            </a:pPr>
            <a:endParaRPr lang="en-GB" dirty="0">
              <a:latin typeface="Arial" panose="020B0604020202020204" pitchFamily="34" charset="0"/>
              <a:ea typeface="STFangsong" panose="02010600040101010101" pitchFamily="2" charset="-122"/>
              <a:cs typeface="Arial" panose="020B0604020202020204" pitchFamily="34" charset="0"/>
            </a:endParaRPr>
          </a:p>
          <a:p>
            <a:pPr marL="90170" algn="just">
              <a:spcAft>
                <a:spcPts val="600"/>
              </a:spcAft>
            </a:pPr>
            <a:endParaRPr lang="en-GB" sz="1100" dirty="0">
              <a:effectLst/>
              <a:latin typeface="Arial" panose="020B0604020202020204" pitchFamily="34" charset="0"/>
              <a:ea typeface="STFangsong" panose="02010600040101010101" pitchFamily="2" charset="-122"/>
              <a:cs typeface="Arial" panose="020B0604020202020204" pitchFamily="34" charset="0"/>
            </a:endParaRPr>
          </a:p>
          <a:p>
            <a:pPr marL="90170" algn="just">
              <a:spcAft>
                <a:spcPts val="600"/>
              </a:spcAft>
            </a:pPr>
            <a:r>
              <a:rPr lang="it-IT" dirty="0">
                <a:effectLst/>
                <a:latin typeface="Arial" panose="020B0604020202020204" pitchFamily="34" charset="0"/>
                <a:ea typeface="STFangsong" panose="02010600040101010101" pitchFamily="2" charset="-122"/>
                <a:cs typeface="Arial" panose="020B0604020202020204" pitchFamily="34" charset="0"/>
              </a:rPr>
              <a:t>Per questo motivo, è consigliabile pulire le nostre apparecchiature di tanto in tanto per mantenere un buon flusso d'aria all'interno dell'apparecchiatura ed evitare così problemi di temperatura o surriscaldamento di un componente a causa dell'ostruzione di una ventola. </a:t>
            </a:r>
          </a:p>
          <a:p>
            <a:pPr marL="90170" algn="just">
              <a:spcAft>
                <a:spcPts val="600"/>
              </a:spcAft>
            </a:pPr>
            <a:r>
              <a:rPr lang="it-IT" dirty="0">
                <a:effectLst/>
                <a:latin typeface="Arial" panose="020B0604020202020204" pitchFamily="34" charset="0"/>
                <a:ea typeface="STFangsong" panose="02010600040101010101" pitchFamily="2" charset="-122"/>
                <a:cs typeface="Arial" panose="020B0604020202020204" pitchFamily="34" charset="0"/>
              </a:rPr>
              <a:t>In questi casi, il modo più efficace è quello di utilizzare bombolette di aria compressa che permettono di pulire lo sporco accumulato nel tempo all'interno dell'apparecchiatura e che si attacca a componenti, ventole o filtri. </a:t>
            </a:r>
          </a:p>
          <a:p>
            <a:pPr marL="90170" algn="just">
              <a:spcAft>
                <a:spcPts val="600"/>
              </a:spcAft>
            </a:pPr>
            <a:r>
              <a:rPr lang="it-IT" dirty="0">
                <a:effectLst/>
                <a:latin typeface="Arial" panose="020B0604020202020204" pitchFamily="34" charset="0"/>
                <a:ea typeface="STFangsong" panose="02010600040101010101" pitchFamily="2" charset="-122"/>
                <a:cs typeface="Arial" panose="020B0604020202020204" pitchFamily="34" charset="0"/>
              </a:rPr>
              <a:t>I computer portatili devono essere aperti per la pulizia, quindi è meglio portarli in un centro specializzato per questo scopo.</a:t>
            </a: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3: Guida pratica di base alla manutenzione preventiva delle attrezzature nello Smart working.</a:t>
            </a:r>
            <a:endParaRPr lang="en-US" altLang="ko-KR" sz="2000" b="1" dirty="0">
              <a:solidFill>
                <a:srgbClr val="F36A0D"/>
              </a:solidFill>
              <a:latin typeface="Trebuchet MS" panose="020B0603020202020204" pitchFamily="34" charset="0"/>
              <a:cs typeface="Arial" pitchFamily="34" charset="0"/>
            </a:endParaRPr>
          </a:p>
        </p:txBody>
      </p:sp>
      <p:sp>
        <p:nvSpPr>
          <p:cNvPr id="10" name="CuadroTexto 9">
            <a:extLst>
              <a:ext uri="{FF2B5EF4-FFF2-40B4-BE49-F238E27FC236}">
                <a16:creationId xmlns:a16="http://schemas.microsoft.com/office/drawing/2014/main" xmlns="" id="{7B4A319B-B6C0-405F-86EC-02EBA5FA480E}"/>
              </a:ext>
            </a:extLst>
          </p:cNvPr>
          <p:cNvSpPr txBox="1"/>
          <p:nvPr/>
        </p:nvSpPr>
        <p:spPr>
          <a:xfrm>
            <a:off x="98229" y="2169965"/>
            <a:ext cx="7271292" cy="1669175"/>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Con il passare del tempo e l'uso, e in molti casi il disuso, le apparecchiature informatiche possono accumulare polvere, sporco e altri agenti, che possono avere un'influenza a lungo termine sul funzionamento ottimale del computer.</a:t>
            </a:r>
            <a:endParaRPr lang="en-GB" sz="6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 name="Imagen 2">
            <a:extLst>
              <a:ext uri="{FF2B5EF4-FFF2-40B4-BE49-F238E27FC236}">
                <a16:creationId xmlns:a16="http://schemas.microsoft.com/office/drawing/2014/main" xmlns="" id="{61B888E6-8CC8-4104-9AD7-A264274FCD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9766" y="1631839"/>
            <a:ext cx="3413157" cy="2275438"/>
          </a:xfrm>
          <a:prstGeom prst="rect">
            <a:avLst/>
          </a:prstGeom>
        </p:spPr>
      </p:pic>
      <p:sp>
        <p:nvSpPr>
          <p:cNvPr id="11"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4" name="Immagin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935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2170600" y="1806434"/>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901086" y="3884716"/>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393086" y="1806434"/>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3085540" y="5285491"/>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671954" y="1809517"/>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400" dirty="0">
                <a:solidFill>
                  <a:schemeClr val="bg1"/>
                </a:solidFill>
                <a:cs typeface="Arial" panose="020B0604020202020204" pitchFamily="34" charset="0"/>
              </a:rPr>
              <a:t> </a:t>
            </a:r>
            <a:endParaRPr lang="ko-KR" altLang="en-US" sz="1400" dirty="0">
              <a:solidFill>
                <a:schemeClr val="bg1"/>
              </a:solidFill>
              <a:cs typeface="Arial" panose="020B0604020202020204"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592290" y="4353523"/>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229556" y="5398992"/>
            <a:ext cx="1194886" cy="307777"/>
          </a:xfrm>
          <a:prstGeom prst="rect">
            <a:avLst/>
          </a:prstGeom>
          <a:noFill/>
        </p:spPr>
        <p:txBody>
          <a:bodyPr wrap="square" rtlCol="0">
            <a:spAutoFit/>
          </a:bodyPr>
          <a:lstStyle/>
          <a:p>
            <a:pPr algn="ctr"/>
            <a:r>
              <a:rPr lang="it-IT" altLang="ko-KR" sz="1400" b="1" dirty="0">
                <a:solidFill>
                  <a:schemeClr val="bg1"/>
                </a:solidFill>
                <a:cs typeface="Arial" panose="020B0604020202020204" pitchFamily="34" charset="0"/>
              </a:rPr>
              <a:t>Unità</a:t>
            </a:r>
            <a:r>
              <a:rPr lang="en-US" altLang="ko-KR" sz="1400" b="1" dirty="0">
                <a:solidFill>
                  <a:schemeClr val="bg1"/>
                </a:solidFill>
                <a:cs typeface="Arial" panose="020B0604020202020204" pitchFamily="34" charset="0"/>
              </a:rPr>
              <a:t> 2</a:t>
            </a:r>
            <a:endParaRPr lang="ko-KR" altLang="en-US" sz="1400" b="1" dirty="0">
              <a:solidFill>
                <a:schemeClr val="bg1"/>
              </a:solidFill>
              <a:cs typeface="Arial" panose="020B0604020202020204"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741639" y="4451636"/>
            <a:ext cx="1080120" cy="307777"/>
          </a:xfrm>
          <a:prstGeom prst="rect">
            <a:avLst/>
          </a:prstGeom>
          <a:noFill/>
        </p:spPr>
        <p:txBody>
          <a:bodyPr wrap="square" rtlCol="0">
            <a:spAutoFit/>
          </a:bodyPr>
          <a:lstStyle/>
          <a:p>
            <a:pPr algn="ctr"/>
            <a:r>
              <a:rPr lang="it-IT" altLang="ko-KR" sz="1400" b="1" dirty="0">
                <a:solidFill>
                  <a:schemeClr val="bg1"/>
                </a:solidFill>
                <a:cs typeface="Arial" panose="020B0604020202020204" pitchFamily="34" charset="0"/>
              </a:rPr>
              <a:t>Unità </a:t>
            </a:r>
            <a:r>
              <a:rPr lang="en-US" altLang="ko-KR" sz="1400" b="1" dirty="0">
                <a:solidFill>
                  <a:schemeClr val="bg1"/>
                </a:solidFill>
                <a:cs typeface="Arial" panose="020B0604020202020204" pitchFamily="34" charset="0"/>
              </a:rPr>
              <a:t>3</a:t>
            </a:r>
            <a:endParaRPr lang="ko-KR" altLang="en-US" sz="1400" b="1" dirty="0">
              <a:solidFill>
                <a:schemeClr val="bg1"/>
              </a:solidFill>
              <a:cs typeface="Arial" panose="020B0604020202020204"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241914" y="2091034"/>
            <a:ext cx="2419172" cy="1335700"/>
            <a:chOff x="309610" y="1895792"/>
            <a:chExt cx="2429696" cy="1335700"/>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309610" y="2209609"/>
              <a:ext cx="2429696" cy="1021883"/>
            </a:xfrm>
            <a:prstGeom prst="rect">
              <a:avLst/>
            </a:prstGeom>
            <a:noFill/>
          </p:spPr>
          <p:txBody>
            <a:bodyPr wrap="square" rtlCol="0">
              <a:spAutoFit/>
            </a:bodyPr>
            <a:lstStyle/>
            <a:p>
              <a:pPr marL="457200">
                <a:lnSpc>
                  <a:spcPct val="110000"/>
                </a:lnSpc>
                <a:spcAft>
                  <a:spcPts val="600"/>
                </a:spcAft>
              </a:pPr>
              <a:r>
                <a:rPr lang="it-IT" sz="1400" dirty="0">
                  <a:solidFill>
                    <a:schemeClr val="bg1"/>
                  </a:solidFill>
                  <a:effectLst/>
                  <a:ea typeface="STFangsong" panose="02010600040101010101" pitchFamily="2" charset="-122"/>
                  <a:cs typeface="Arial" panose="020B0604020202020204" pitchFamily="34" charset="0"/>
                </a:rPr>
                <a:t>Problemi di software o hardware? Identificare e risolvere problemi tecnici.</a:t>
              </a:r>
              <a:endParaRPr lang="en-GB" sz="1400" dirty="0">
                <a:solidFill>
                  <a:schemeClr val="bg1"/>
                </a:solidFill>
                <a:effectLst/>
                <a:ea typeface="STFangsong" panose="0201060004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307777"/>
            </a:xfrm>
            <a:prstGeom prst="rect">
              <a:avLst/>
            </a:prstGeom>
            <a:noFill/>
          </p:spPr>
          <p:txBody>
            <a:bodyPr wrap="square" rtlCol="0">
              <a:spAutoFit/>
            </a:bodyPr>
            <a:lstStyle/>
            <a:p>
              <a:pPr algn="ctr"/>
              <a:r>
                <a:rPr lang="it-IT" altLang="ko-KR" sz="1400" b="1">
                  <a:solidFill>
                    <a:schemeClr val="bg1"/>
                  </a:solidFill>
                  <a:cs typeface="Arial" panose="020B0604020202020204" pitchFamily="34" charset="0"/>
                </a:rPr>
                <a:t>Unità  2</a:t>
              </a:r>
            </a:p>
          </p:txBody>
        </p:sp>
      </p:grpSp>
      <p:grpSp>
        <p:nvGrpSpPr>
          <p:cNvPr id="20" name="Group 19">
            <a:extLst>
              <a:ext uri="{FF2B5EF4-FFF2-40B4-BE49-F238E27FC236}">
                <a16:creationId xmlns:a16="http://schemas.microsoft.com/office/drawing/2014/main" xmlns="" id="{D166230B-3D88-4F55-A3ED-3CAE9D6B91C8}"/>
              </a:ext>
            </a:extLst>
          </p:cNvPr>
          <p:cNvGrpSpPr/>
          <p:nvPr/>
        </p:nvGrpSpPr>
        <p:grpSpPr>
          <a:xfrm>
            <a:off x="6943773" y="2091034"/>
            <a:ext cx="1820701" cy="616849"/>
            <a:chOff x="752106" y="1895792"/>
            <a:chExt cx="1828622" cy="616849"/>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307777"/>
            </a:xfrm>
            <a:prstGeom prst="rect">
              <a:avLst/>
            </a:prstGeom>
            <a:noFill/>
          </p:spPr>
          <p:txBody>
            <a:bodyPr wrap="square" rtlCol="0">
              <a:spAutoFit/>
            </a:bodyPr>
            <a:lstStyle/>
            <a:p>
              <a:endParaRPr lang="ko-KR" altLang="en-US" sz="1400" dirty="0">
                <a:solidFill>
                  <a:schemeClr val="bg1"/>
                </a:solidFill>
                <a:cs typeface="Arial" panose="020B0604020202020204"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307777"/>
            </a:xfrm>
            <a:prstGeom prst="rect">
              <a:avLst/>
            </a:prstGeom>
            <a:noFill/>
          </p:spPr>
          <p:txBody>
            <a:bodyPr wrap="square" rtlCol="0">
              <a:spAutoFit/>
            </a:bodyPr>
            <a:lstStyle/>
            <a:p>
              <a:pPr algn="ctr"/>
              <a:r>
                <a:rPr lang="it-IT" altLang="ko-KR" sz="1400" b="1" dirty="0">
                  <a:solidFill>
                    <a:schemeClr val="bg1"/>
                  </a:solidFill>
                  <a:cs typeface="Arial" panose="020B0604020202020204" pitchFamily="34" charset="0"/>
                </a:rPr>
                <a:t>Unità </a:t>
              </a:r>
              <a:r>
                <a:rPr lang="en-US" altLang="ko-KR" sz="1400" b="1" dirty="0">
                  <a:solidFill>
                    <a:schemeClr val="bg1"/>
                  </a:solidFill>
                  <a:cs typeface="Arial" panose="020B0604020202020204" pitchFamily="34" charset="0"/>
                </a:rPr>
                <a:t>3</a:t>
              </a:r>
              <a:endParaRPr lang="ko-KR" altLang="en-US" sz="1400" b="1" dirty="0">
                <a:solidFill>
                  <a:schemeClr val="bg1"/>
                </a:solidFill>
                <a:cs typeface="Arial" panose="020B0604020202020204"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2408400" y="2099606"/>
            <a:ext cx="1820701" cy="1694067"/>
            <a:chOff x="752106" y="1895792"/>
            <a:chExt cx="1828622" cy="1694067"/>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752106" y="2204864"/>
              <a:ext cx="1828622" cy="1384995"/>
            </a:xfrm>
            <a:prstGeom prst="rect">
              <a:avLst/>
            </a:prstGeom>
            <a:noFill/>
          </p:spPr>
          <p:txBody>
            <a:bodyPr wrap="square" rtlCol="0">
              <a:spAutoFit/>
            </a:bodyPr>
            <a:lstStyle/>
            <a:p>
              <a:r>
                <a:rPr lang="it-IT" sz="1400" dirty="0">
                  <a:solidFill>
                    <a:schemeClr val="bg1"/>
                  </a:solidFill>
                  <a:effectLst/>
                  <a:ea typeface="STFangsong" panose="02010600040101010101" pitchFamily="2" charset="-122"/>
                  <a:cs typeface="Arial" panose="020B0604020202020204" pitchFamily="34" charset="0"/>
                </a:rPr>
                <a:t>I problemi più comuni che si possono trovare quando si lavora a distanza e le possibili soluzioni.</a:t>
              </a:r>
              <a:endParaRPr lang="en-GB" sz="1400" dirty="0">
                <a:solidFill>
                  <a:schemeClr val="bg1"/>
                </a:solidFill>
                <a:effectLst/>
                <a:ea typeface="STFangsong" panose="02010600040101010101" pitchFamily="2" charset="-122"/>
                <a:cs typeface="Arial" panose="020B0604020202020204"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307777"/>
            </a:xfrm>
            <a:prstGeom prst="rect">
              <a:avLst/>
            </a:prstGeom>
            <a:noFill/>
          </p:spPr>
          <p:txBody>
            <a:bodyPr wrap="square" rtlCol="0">
              <a:spAutoFit/>
            </a:bodyPr>
            <a:lstStyle/>
            <a:p>
              <a:pPr algn="ctr"/>
              <a:r>
                <a:rPr lang="it-IT" altLang="ko-KR" sz="1400" b="1">
                  <a:solidFill>
                    <a:schemeClr val="bg1"/>
                  </a:solidFill>
                  <a:cs typeface="Arial" panose="020B0604020202020204" pitchFamily="34" charset="0"/>
                </a:rPr>
                <a:t>Unità 1</a:t>
              </a: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1166293" y="3996042"/>
            <a:ext cx="917813" cy="307777"/>
          </a:xfrm>
          <a:prstGeom prst="rect">
            <a:avLst/>
          </a:prstGeom>
          <a:noFill/>
        </p:spPr>
        <p:txBody>
          <a:bodyPr wrap="square" rtlCol="0">
            <a:spAutoFit/>
          </a:bodyPr>
          <a:lstStyle/>
          <a:p>
            <a:pPr algn="ctr"/>
            <a:r>
              <a:rPr lang="it-IT" altLang="ko-KR" sz="1400" b="1" dirty="0">
                <a:solidFill>
                  <a:schemeClr val="bg1"/>
                </a:solidFill>
                <a:cs typeface="Arial" panose="020B0604020202020204" pitchFamily="34" charset="0"/>
              </a:rPr>
              <a:t>Unità 1</a:t>
            </a: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9" name="TextBox 3"/>
          <p:cNvSpPr txBox="1"/>
          <p:nvPr/>
        </p:nvSpPr>
        <p:spPr>
          <a:xfrm>
            <a:off x="7844794" y="401707"/>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Indice</a:t>
            </a:r>
            <a:endParaRPr lang="it-IT" altLang="ko-KR" sz="2400" b="1" dirty="0">
              <a:solidFill>
                <a:srgbClr val="F36A0D"/>
              </a:solidFill>
              <a:latin typeface="Trebuchet MS" panose="020B0603020202020204" pitchFamily="34" charset="0"/>
              <a:cs typeface="Arial" pitchFamily="34" charset="0"/>
            </a:endParaRPr>
          </a:p>
        </p:txBody>
      </p:sp>
      <p:sp>
        <p:nvSpPr>
          <p:cNvPr id="35" name="CuadroTexto 34">
            <a:extLst>
              <a:ext uri="{FF2B5EF4-FFF2-40B4-BE49-F238E27FC236}">
                <a16:creationId xmlns:a16="http://schemas.microsoft.com/office/drawing/2014/main" xmlns="" id="{CDFE7B4D-6E4B-4756-9D19-8FA7E41E26B1}"/>
              </a:ext>
            </a:extLst>
          </p:cNvPr>
          <p:cNvSpPr txBox="1"/>
          <p:nvPr/>
        </p:nvSpPr>
        <p:spPr>
          <a:xfrm>
            <a:off x="6943773" y="2372433"/>
            <a:ext cx="1820701" cy="1384995"/>
          </a:xfrm>
          <a:prstGeom prst="rect">
            <a:avLst/>
          </a:prstGeom>
          <a:noFill/>
        </p:spPr>
        <p:txBody>
          <a:bodyPr wrap="square">
            <a:spAutoFit/>
          </a:bodyPr>
          <a:lstStyle/>
          <a:p>
            <a:r>
              <a:rPr lang="it-IT" sz="1400" dirty="0">
                <a:solidFill>
                  <a:schemeClr val="bg1"/>
                </a:solidFill>
                <a:effectLst/>
                <a:ea typeface="STFangsong" panose="02010600040101010101" pitchFamily="2" charset="-122"/>
                <a:cs typeface="Arial" panose="020B0604020202020204" pitchFamily="34" charset="0"/>
              </a:rPr>
              <a:t>Guida pratica di base alla manutenzione preventiva delle attrezzature nello Smart working.</a:t>
            </a:r>
            <a:endParaRPr lang="es-ES" sz="1400" dirty="0">
              <a:solidFill>
                <a:schemeClr val="bg1"/>
              </a:solidFill>
              <a:cs typeface="Arial" panose="020B0604020202020204" pitchFamily="34" charset="0"/>
            </a:endParaRPr>
          </a:p>
        </p:txBody>
      </p:sp>
      <p:sp>
        <p:nvSpPr>
          <p:cNvPr id="27"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28"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30" name="Immagin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GRAZIE!</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59484" y="1443741"/>
            <a:ext cx="11012080" cy="1669560"/>
          </a:xfrm>
          <a:prstGeom prst="rect">
            <a:avLst/>
          </a:prstGeom>
          <a:noFill/>
        </p:spPr>
        <p:txBody>
          <a:bodyPr wrap="square">
            <a:spAutoFit/>
          </a:bodyPr>
          <a:lstStyle/>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Lavorando in remoto, possiamo trovare alcuni problemi che dobbiamo essere pronti a risolvere in qualsiasi momento. In questo tipo di situazione le capacità di </a:t>
            </a:r>
            <a:r>
              <a:rPr lang="it-IT" sz="1800" dirty="0" err="1">
                <a:effectLst/>
                <a:latin typeface="Arial" panose="020B0604020202020204" pitchFamily="34" charset="0"/>
                <a:ea typeface="STFangsong" panose="02010600040101010101" pitchFamily="2" charset="-122"/>
                <a:cs typeface="Arial" panose="020B0604020202020204" pitchFamily="34" charset="0"/>
              </a:rPr>
              <a:t>problem</a:t>
            </a:r>
            <a:r>
              <a:rPr lang="it-IT" dirty="0">
                <a:latin typeface="Arial" panose="020B0604020202020204" pitchFamily="34" charset="0"/>
                <a:ea typeface="STFangsong" panose="02010600040101010101" pitchFamily="2" charset="-122"/>
                <a:cs typeface="Arial" panose="020B0604020202020204" pitchFamily="34" charset="0"/>
              </a:rPr>
              <a:t> </a:t>
            </a:r>
            <a:r>
              <a:rPr lang="it-IT" sz="1800" dirty="0">
                <a:effectLst/>
                <a:latin typeface="Arial" panose="020B0604020202020204" pitchFamily="34" charset="0"/>
                <a:ea typeface="STFangsong" panose="02010600040101010101" pitchFamily="2" charset="-122"/>
                <a:cs typeface="Arial" panose="020B0604020202020204" pitchFamily="34" charset="0"/>
              </a:rPr>
              <a:t>solving possono essere un grande alleato, ma questo deve andare di pari passo con alcune conoscenze tecniche di base. </a:t>
            </a:r>
            <a:endParaRPr lang="en-GB" dirty="0">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r>
              <a:rPr lang="it-IT" sz="1800" dirty="0">
                <a:effectLst/>
                <a:latin typeface="Arial" panose="020B0604020202020204" pitchFamily="34" charset="0"/>
                <a:ea typeface="STFangsong" panose="02010600040101010101" pitchFamily="2" charset="-122"/>
                <a:cs typeface="Arial" panose="020B0604020202020204" pitchFamily="34" charset="0"/>
              </a:rPr>
              <a:t>Vediamo allora i contrattempi più comuni che possono apparire in questa situazione, e alcuni possibili modi per risolverli.</a:t>
            </a:r>
            <a:endParaRPr lang="en-US" sz="2400" dirty="0">
              <a:effectLst/>
              <a:latin typeface="Trebuchet MS" panose="020B0603020202020204" pitchFamily="34" charset="0"/>
              <a:ea typeface="Calibri" panose="020F050202020403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1: I problemi più comuni che si possono trovare quando si lavora a distanza e le possibili soluzioni.</a:t>
            </a:r>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970FE103-9778-4958-AB0C-B48E5D4D17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022" y="2860558"/>
            <a:ext cx="5058125" cy="3359173"/>
          </a:xfrm>
          <a:prstGeom prst="rect">
            <a:avLst/>
          </a:prstGeom>
        </p:spPr>
      </p:pic>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1" name="Immagin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1486567" cy="1124410"/>
          </a:xfrm>
          <a:prstGeom prst="rect">
            <a:avLst/>
          </a:prstGeom>
          <a:noFill/>
        </p:spPr>
        <p:txBody>
          <a:bodyPr wrap="square">
            <a:spAutoFit/>
          </a:bodyPr>
          <a:lstStyle/>
          <a:p>
            <a:pPr>
              <a:defRPr/>
            </a:pPr>
            <a:r>
              <a:rPr lang="en-US"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  </a:t>
            </a: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Il computer non </a:t>
            </a:r>
            <a:r>
              <a:rPr lang="it-IT"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si accende:  </a:t>
            </a:r>
            <a:endParaRPr lang="it-IT" sz="2400" dirty="0">
              <a:solidFill>
                <a:srgbClr val="0594A9"/>
              </a:solidFill>
              <a:effectLst/>
              <a:latin typeface="Trebuchet MS" panose="020B0603020202020204" pitchFamily="34" charset="0"/>
              <a:cs typeface="Calibri" panose="020F0502020204030204" pitchFamily="34" charset="0"/>
            </a:endParaRPr>
          </a:p>
          <a:p>
            <a:pPr>
              <a:defRPr/>
            </a:pP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a:p>
            <a:pPr marL="90170" algn="just">
              <a:lnSpc>
                <a:spcPct val="110000"/>
              </a:lnSpc>
              <a:spcAft>
                <a:spcPts val="600"/>
              </a:spcAft>
            </a:pPr>
            <a:r>
              <a:rPr lang="it-IT" sz="1800" dirty="0">
                <a:effectLst/>
                <a:latin typeface="Arial" panose="020B0604020202020204" pitchFamily="34" charset="0"/>
                <a:ea typeface="STFangsong" panose="02010600040101010101" pitchFamily="2" charset="-122"/>
                <a:cs typeface="Arial" panose="020B0604020202020204" pitchFamily="34" charset="0"/>
              </a:rPr>
              <a:t>Questo è uno dei problemi più comuni che incontriamo. In questa occasione il computer non dà alcun segno di accensione o non finisce mai di avviarsi.</a:t>
            </a:r>
            <a:endParaRPr lang="es-ES" dirty="0">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168119" y="2842925"/>
            <a:ext cx="7554487" cy="3346557"/>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it-IT"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Possibili soluzioni</a:t>
            </a: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Controllate che il computer sia collegato correttamente all'alimentazione. se questo non funziona, testate la presa con un altro dispositivo funzionante per confermare che non si tratta di un problema con la presa elettrica. </a:t>
            </a:r>
            <a:endParaRPr lang="en-GB" sz="6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Se il computer non si accende, potrebbe avvisare attraverso alcuni suoni che non avete sentito prima, che potrebbe esserci un problema hardware, che potrebbe richiedere la sostituzione della parte danneggiata.</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1: I problemi più comuni che si possono trovare quando si lavora a distanza e le possibili soluzioni.</a:t>
            </a:r>
            <a:endParaRPr lang="en-US" altLang="ko-KR" sz="2000" b="1" dirty="0">
              <a:solidFill>
                <a:srgbClr val="F36A0D"/>
              </a:solidFill>
              <a:latin typeface="Trebuchet MS" panose="020B0603020202020204" pitchFamily="34" charset="0"/>
              <a:cs typeface="Arial" pitchFamily="34" charset="0"/>
            </a:endParaRPr>
          </a:p>
        </p:txBody>
      </p:sp>
      <p:pic>
        <p:nvPicPr>
          <p:cNvPr id="8" name="Imagen 7">
            <a:extLst>
              <a:ext uri="{FF2B5EF4-FFF2-40B4-BE49-F238E27FC236}">
                <a16:creationId xmlns:a16="http://schemas.microsoft.com/office/drawing/2014/main" xmlns="" id="{5DD113E2-9DB3-4BE6-9BFF-D0A659E9C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2318" y="3080028"/>
            <a:ext cx="3704482" cy="2121115"/>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508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538609"/>
          </a:xfrm>
          <a:prstGeom prst="rect">
            <a:avLst/>
          </a:prstGeom>
          <a:noFill/>
        </p:spPr>
        <p:txBody>
          <a:bodyPr wrap="square">
            <a:spAutoFit/>
          </a:bodyPr>
          <a:lstStyle/>
          <a:p>
            <a:pPr>
              <a:defRPr/>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Non </a:t>
            </a:r>
            <a:r>
              <a:rPr lang="it-IT"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riusciamo a sentire nulla</a:t>
            </a: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p>
          <a:p>
            <a:pPr>
              <a:defRPr/>
            </a:pP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6863884" cy="3654334"/>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it-IT"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Possibili soluzioni</a:t>
            </a: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Controllare il volume del computer</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Controlla che gli altoparlanti siano accesi e collegati correttamente</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Se hai degli auricolari collegati, scollegali</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Scollegare e ricollegare i diffusori</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Prova a collegare gli altoparlanti ad altri dispositivi (telefono cellulare, PC, ecc.) per verificare che funzionino</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Riavviare il computer</a:t>
            </a:r>
            <a:endParaRPr lang="en-GB" sz="11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1: I problemi più comuni che si possono trovare quando si lavora a distanza e le possibili soluzioni.</a:t>
            </a:r>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B58984C5-8116-46E5-82F7-FA0326C40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8886" y="2377046"/>
            <a:ext cx="4585924" cy="2870050"/>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414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it-IT"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Schermo nero</a:t>
            </a: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6863884" cy="3585853"/>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it-IT"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Possibili soluzioni</a:t>
            </a: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Controllare che il monitor sia collegato alla rete, al computer e che sia acceso.</a:t>
            </a:r>
          </a:p>
          <a:p>
            <a:pPr marL="375920" indent="-285750" algn="just">
              <a:lnSpc>
                <a:spcPct val="110000"/>
              </a:lnSpc>
              <a:spcAft>
                <a:spcPts val="600"/>
              </a:spcAft>
              <a:buFont typeface="Wingdings" panose="05000000000000000000" pitchFamily="2" charset="2"/>
              <a:buChar char="ü"/>
            </a:pPr>
            <a:endParaRPr lang="it-IT"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Controllare che i cavi di collegamento del monitor siano collegati al computer e che funzionino correttamente.</a:t>
            </a:r>
          </a:p>
          <a:p>
            <a:pPr marL="375920" indent="-285750" algn="just">
              <a:lnSpc>
                <a:spcPct val="110000"/>
              </a:lnSpc>
              <a:spcAft>
                <a:spcPts val="600"/>
              </a:spcAft>
              <a:buFont typeface="Wingdings" panose="05000000000000000000" pitchFamily="2" charset="2"/>
              <a:buChar char="ü"/>
            </a:pPr>
            <a:endParaRPr lang="it-IT"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Scollegare il cavo video dal monitor e dal PC e ricollegarlo saldamente. Dopo aver ricollegato il cavo video, muovi il mouse per vedere se il cursore si muove sullo schermo.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1: I problemi più comuni che si possono trovare quando si lavora a distanza e le possibili soluzioni.</a:t>
            </a:r>
            <a:endParaRPr lang="en-US" altLang="ko-KR" sz="2000" b="1" dirty="0">
              <a:solidFill>
                <a:srgbClr val="F36A0D"/>
              </a:solidFill>
              <a:latin typeface="Trebuchet MS" panose="020B0603020202020204" pitchFamily="34" charset="0"/>
              <a:cs typeface="Arial" pitchFamily="34" charset="0"/>
            </a:endParaRPr>
          </a:p>
        </p:txBody>
      </p:sp>
      <p:pic>
        <p:nvPicPr>
          <p:cNvPr id="4" name="Imagen 3">
            <a:extLst>
              <a:ext uri="{FF2B5EF4-FFF2-40B4-BE49-F238E27FC236}">
                <a16:creationId xmlns:a16="http://schemas.microsoft.com/office/drawing/2014/main" xmlns="" id="{D9290C3E-DCE8-4034-A482-6EF64DB22C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3389" y="2313088"/>
            <a:ext cx="3906802" cy="2802120"/>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3630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Mouse, </a:t>
            </a:r>
            <a:r>
              <a:rPr lang="it-IT" dirty="0">
                <a:solidFill>
                  <a:srgbClr val="0594A9"/>
                </a:solidFill>
                <a:latin typeface="Arial Rounded MT Bold" panose="020F0704030504030204" pitchFamily="34" charset="0"/>
                <a:ea typeface="STFangsong" panose="02010600040101010101" pitchFamily="2" charset="-122"/>
                <a:cs typeface="Levenim MT" panose="02010502060101010101" pitchFamily="2" charset="-79"/>
              </a:rPr>
              <a:t>tastiera o ogni altra periferica non funziona</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6863884" cy="2891048"/>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it-IT"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Possibili soluzioni</a:t>
            </a: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Controllate che siano collegati al computer.</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Se sono senza fili, controlla che siano accese e che abbiano una batteria.</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Spegnete il computer, collegate e scollegate la periferica e riaccendetela.</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Controllate la presenza di eventuali aggiornamenti attraverso Windows update.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1: I problemi più comuni che si possono trovare quando si lavora a distanza e le possibili soluzioni.</a:t>
            </a:r>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EC218405-E7C9-4260-975A-DF4F7B9BB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2133" y="1977973"/>
            <a:ext cx="4069613" cy="2697246"/>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89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Il computer è lento:</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1" y="2092037"/>
            <a:ext cx="7370877" cy="3805144"/>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it-IT"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Possibili soluzioni</a:t>
            </a: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Pulite il vostro disco rigido dai file indesiderati e dalle applicazioni inutilizzate.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Usate un disco rigido esterno per l'archiviazione extra, se necessario, per liberare spazio</a:t>
            </a:r>
            <a:r>
              <a:rPr lang="en-GB" sz="1800" dirty="0">
                <a:effectLst/>
                <a:latin typeface="Arial" panose="020B0604020202020204" pitchFamily="34" charset="0"/>
                <a:ea typeface="STFangsong" panose="02010600040101010101" pitchFamily="2" charset="-122"/>
                <a:cs typeface="Arial" panose="020B0604020202020204" pitchFamily="34" charset="0"/>
              </a:rPr>
              <a:t>.</a:t>
            </a: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Controllate dalle impostazioni o dal task manager quali applicazioni sono in esecuzione in background e regolatele in base alle vostre reali esigenze di utilizzo.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it-IT" sz="1800" dirty="0">
                <a:effectLst/>
                <a:latin typeface="Arial" panose="020B0604020202020204" pitchFamily="34" charset="0"/>
                <a:ea typeface="STFangsong" panose="02010600040101010101" pitchFamily="2" charset="-122"/>
                <a:cs typeface="Arial" panose="020B0604020202020204" pitchFamily="34" charset="0"/>
              </a:rPr>
              <a:t>Potete anche installare un firewall, strumenti anti-virus e anti-spyware, e programmare scansioni regolari del registro.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it-IT" altLang="ko-KR" sz="2000" b="1" dirty="0">
                <a:solidFill>
                  <a:srgbClr val="F36A0D"/>
                </a:solidFill>
                <a:latin typeface="Trebuchet MS" panose="020B0603020202020204" pitchFamily="34" charset="0"/>
                <a:cs typeface="Arial" pitchFamily="34" charset="0"/>
              </a:rPr>
              <a:t>Unità 1: I problemi più comuni che si possono trovare quando si lavora a distanza e le possibili soluzioni.</a:t>
            </a:r>
            <a:r>
              <a:rPr lang="en-GB" altLang="ko-KR" sz="2000" b="1" dirty="0">
                <a:solidFill>
                  <a:srgbClr val="F36A0D"/>
                </a:solidFill>
                <a:latin typeface="Trebuchet MS" panose="020B0603020202020204" pitchFamily="34" charset="0"/>
                <a:cs typeface="Arial" pitchFamily="34" charset="0"/>
              </a:rPr>
              <a:t>.</a:t>
            </a:r>
          </a:p>
          <a:p>
            <a:endParaRPr lang="en-US" altLang="ko-KR" sz="2000" b="1" dirty="0">
              <a:solidFill>
                <a:srgbClr val="F36A0D"/>
              </a:solidFill>
              <a:latin typeface="Trebuchet MS" panose="020B0603020202020204" pitchFamily="34" charset="0"/>
              <a:cs typeface="Arial" pitchFamily="34" charset="0"/>
            </a:endParaRPr>
          </a:p>
        </p:txBody>
      </p:sp>
      <p:pic>
        <p:nvPicPr>
          <p:cNvPr id="6" name="Imagen 5">
            <a:extLst>
              <a:ext uri="{FF2B5EF4-FFF2-40B4-BE49-F238E27FC236}">
                <a16:creationId xmlns:a16="http://schemas.microsoft.com/office/drawing/2014/main" xmlns="" id="{C62A97F6-5DB5-460B-A78D-0823F35122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3952" y="2522186"/>
            <a:ext cx="3964072" cy="1977260"/>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4009"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6846" y="6367531"/>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2"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22234"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1149655"/>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5892</Words>
  <Application>Microsoft Office PowerPoint</Application>
  <PresentationFormat>Widescreen</PresentationFormat>
  <Paragraphs>239</Paragraphs>
  <Slides>30</Slides>
  <Notes>1</Notes>
  <HiddenSlides>0</HiddenSlides>
  <MMClips>0</MMClips>
  <ScaleCrop>false</ScaleCrop>
  <HeadingPairs>
    <vt:vector size="6" baseType="variant">
      <vt:variant>
        <vt:lpstr>Caratteri utilizzati</vt:lpstr>
      </vt:variant>
      <vt:variant>
        <vt:i4>13</vt:i4>
      </vt:variant>
      <vt:variant>
        <vt:lpstr>Tema</vt:lpstr>
      </vt:variant>
      <vt:variant>
        <vt:i4>3</vt:i4>
      </vt:variant>
      <vt:variant>
        <vt:lpstr>Titoli diapositive</vt:lpstr>
      </vt:variant>
      <vt:variant>
        <vt:i4>30</vt:i4>
      </vt:variant>
    </vt:vector>
  </HeadingPairs>
  <TitlesOfParts>
    <vt:vector size="46" baseType="lpstr">
      <vt:lpstr>Arial Unicode MS</vt:lpstr>
      <vt:lpstr>맑은 고딕</vt:lpstr>
      <vt:lpstr>Arial</vt:lpstr>
      <vt:lpstr>Arial Rounded MT Bold</vt:lpstr>
      <vt:lpstr>Calibri</vt:lpstr>
      <vt:lpstr>Calibri Light</vt:lpstr>
      <vt:lpstr>Courier New</vt:lpstr>
      <vt:lpstr>Levenim MT</vt:lpstr>
      <vt:lpstr>STFangsong</vt:lpstr>
      <vt:lpstr>Times New Roman</vt:lpstr>
      <vt:lpstr>Trebuchet MS</vt:lpstr>
      <vt:lpstr>Tw Cen MT</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164</cp:revision>
  <dcterms:created xsi:type="dcterms:W3CDTF">2020-01-20T05:08:25Z</dcterms:created>
  <dcterms:modified xsi:type="dcterms:W3CDTF">2023-03-03T11:14:32Z</dcterms:modified>
</cp:coreProperties>
</file>